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4" r:id="rId2"/>
    <p:sldId id="275" r:id="rId3"/>
    <p:sldId id="258" r:id="rId4"/>
    <p:sldId id="286" r:id="rId5"/>
    <p:sldId id="260" r:id="rId6"/>
    <p:sldId id="264" r:id="rId7"/>
    <p:sldId id="276" r:id="rId8"/>
    <p:sldId id="280" r:id="rId9"/>
    <p:sldId id="287" r:id="rId10"/>
    <p:sldId id="277" r:id="rId11"/>
    <p:sldId id="278" r:id="rId12"/>
    <p:sldId id="284" r:id="rId13"/>
    <p:sldId id="285" r:id="rId14"/>
    <p:sldId id="282" r:id="rId15"/>
    <p:sldId id="271" r:id="rId16"/>
    <p:sldId id="27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6A559-A12E-4E0E-A00E-45A6F6DC5BF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A45205-0853-4FFE-AA9F-79F4A8E12C02}">
      <dgm:prSet phldrT="[Text]" custT="1"/>
      <dgm:spPr>
        <a:solidFill>
          <a:srgbClr val="FFC00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4400" dirty="0" smtClean="0">
              <a:latin typeface="NikoshBAN" pitchFamily="2" charset="0"/>
              <a:cs typeface="NikoshBAN" pitchFamily="2" charset="0"/>
            </a:rPr>
            <a:t>সন্ধির প্রকার ভেদ</a:t>
          </a:r>
          <a:endParaRPr lang="en-US" sz="4400" dirty="0" smtClean="0">
            <a:latin typeface="NikoshBAN" pitchFamily="2" charset="0"/>
            <a:cs typeface="NikoshBAN" pitchFamily="2" charset="0"/>
          </a:endParaRP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AEB1D905-4FB6-4F29-BDF7-214E2B115A93}" type="parTrans" cxnId="{C69F3125-F696-44F5-BCEC-E52810E82800}">
      <dgm:prSet/>
      <dgm:spPr/>
      <dgm:t>
        <a:bodyPr/>
        <a:lstStyle/>
        <a:p>
          <a:endParaRPr lang="en-US"/>
        </a:p>
      </dgm:t>
    </dgm:pt>
    <dgm:pt modelId="{ECEA3624-3D80-47C2-B31E-00BB2447AFB3}" type="sibTrans" cxnId="{C69F3125-F696-44F5-BCEC-E52810E82800}">
      <dgm:prSet/>
      <dgm:spPr/>
      <dgm:t>
        <a:bodyPr/>
        <a:lstStyle/>
        <a:p>
          <a:endParaRPr lang="en-US"/>
        </a:p>
      </dgm:t>
    </dgm:pt>
    <dgm:pt modelId="{006D5268-50D3-4993-88EB-07DDA1E5F3AB}">
      <dgm:prSet phldrT="[Text]" custT="1"/>
      <dgm:spPr>
        <a:solidFill>
          <a:srgbClr val="00B05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400" dirty="0" smtClean="0">
              <a:latin typeface="NikoshBAN" pitchFamily="2" charset="0"/>
              <a:cs typeface="NikoshBAN" pitchFamily="2" charset="0"/>
            </a:rPr>
            <a:t>স্বরসন্ধি</a:t>
          </a:r>
          <a:endParaRPr lang="en-US" sz="4400" dirty="0" smtClean="0">
            <a:latin typeface="NikoshBAN" pitchFamily="2" charset="0"/>
            <a:cs typeface="NikoshBAN" pitchFamily="2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54525A16-555F-43EA-8499-53FD9E2ACCDE}" type="parTrans" cxnId="{4A764DAA-38E1-402C-9FAF-CC4916A547DC}">
      <dgm:prSet/>
      <dgm:spPr/>
      <dgm:t>
        <a:bodyPr/>
        <a:lstStyle/>
        <a:p>
          <a:endParaRPr lang="en-US"/>
        </a:p>
      </dgm:t>
    </dgm:pt>
    <dgm:pt modelId="{26BC9AB5-47D7-4921-8EB8-46CE085064FE}" type="sibTrans" cxnId="{4A764DAA-38E1-402C-9FAF-CC4916A547DC}">
      <dgm:prSet/>
      <dgm:spPr/>
      <dgm:t>
        <a:bodyPr/>
        <a:lstStyle/>
        <a:p>
          <a:endParaRPr lang="en-US"/>
        </a:p>
      </dgm:t>
    </dgm:pt>
    <dgm:pt modelId="{B8838779-34C0-43FE-B0F3-DEC40658116B}">
      <dgm:prSet phldrT="[Text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000" dirty="0" smtClean="0">
              <a:latin typeface="NikoshBAN" pitchFamily="2" charset="0"/>
              <a:cs typeface="NikoshBAN" pitchFamily="2" charset="0"/>
            </a:rPr>
            <a:t>ব্যঞ্জনসন্ধি</a:t>
          </a:r>
          <a:endParaRPr lang="en-US" sz="4000" dirty="0" smtClean="0">
            <a:latin typeface="NikoshBAN" pitchFamily="2" charset="0"/>
            <a:cs typeface="NikoshBAN" pitchFamily="2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DD1AB72-F255-4171-8634-143B8132A02E}" type="parTrans" cxnId="{37E7D11D-683F-46B4-9450-F81A87BBA2A7}">
      <dgm:prSet/>
      <dgm:spPr/>
      <dgm:t>
        <a:bodyPr/>
        <a:lstStyle/>
        <a:p>
          <a:endParaRPr lang="en-US"/>
        </a:p>
      </dgm:t>
    </dgm:pt>
    <dgm:pt modelId="{C55A6AB7-9FB8-417B-B0F7-9926E007046C}" type="sibTrans" cxnId="{37E7D11D-683F-46B4-9450-F81A87BBA2A7}">
      <dgm:prSet/>
      <dgm:spPr/>
      <dgm:t>
        <a:bodyPr/>
        <a:lstStyle/>
        <a:p>
          <a:endParaRPr lang="en-US"/>
        </a:p>
      </dgm:t>
    </dgm:pt>
    <dgm:pt modelId="{E705313F-02D0-43DC-8DEA-E1DF1B2EF5F6}">
      <dgm:prSet phldrT="[Text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000" dirty="0" smtClean="0">
              <a:latin typeface="NikoshBAN" pitchFamily="2" charset="0"/>
              <a:cs typeface="NikoshBAN" pitchFamily="2" charset="0"/>
            </a:rPr>
            <a:t>বিসর্গ সন্ধি</a:t>
          </a:r>
          <a:endParaRPr lang="en-US" sz="4000" dirty="0" smtClean="0">
            <a:latin typeface="NikoshBAN" pitchFamily="2" charset="0"/>
            <a:cs typeface="NikoshBAN" pitchFamily="2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DEFDD6C-39AB-4D3F-90F7-35A4DA7859B9}" type="parTrans" cxnId="{0C926BAC-46F8-4118-8B46-D4C8AC460610}">
      <dgm:prSet/>
      <dgm:spPr/>
      <dgm:t>
        <a:bodyPr/>
        <a:lstStyle/>
        <a:p>
          <a:endParaRPr lang="en-US"/>
        </a:p>
      </dgm:t>
    </dgm:pt>
    <dgm:pt modelId="{1D99C226-9240-4047-912D-69E3B52AB910}" type="sibTrans" cxnId="{0C926BAC-46F8-4118-8B46-D4C8AC460610}">
      <dgm:prSet/>
      <dgm:spPr/>
      <dgm:t>
        <a:bodyPr/>
        <a:lstStyle/>
        <a:p>
          <a:endParaRPr lang="en-US"/>
        </a:p>
      </dgm:t>
    </dgm:pt>
    <dgm:pt modelId="{0F2FF1B1-02C6-4047-B429-32FA16029B49}" type="pres">
      <dgm:prSet presAssocID="{4B66A559-A12E-4E0E-A00E-45A6F6DC5BF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EC82C3C-C47D-4369-B102-E4124A4BD15D}" type="pres">
      <dgm:prSet presAssocID="{48A45205-0853-4FFE-AA9F-79F4A8E12C02}" presName="singleCycle" presStyleCnt="0"/>
      <dgm:spPr/>
    </dgm:pt>
    <dgm:pt modelId="{0D251604-A475-4C4C-93FF-C089E25B8964}" type="pres">
      <dgm:prSet presAssocID="{48A45205-0853-4FFE-AA9F-79F4A8E12C02}" presName="singleCenter" presStyleLbl="node1" presStyleIdx="0" presStyleCnt="4" custScaleX="196486" custScaleY="110565" custLinFactNeighborX="2123" custLinFactNeighborY="-952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02CEF50-34D9-41B5-9E45-CCC2EB18D24A}" type="pres">
      <dgm:prSet presAssocID="{54525A16-555F-43EA-8499-53FD9E2ACCDE}" presName="Name56" presStyleLbl="parChTrans1D2" presStyleIdx="0" presStyleCnt="3"/>
      <dgm:spPr/>
      <dgm:t>
        <a:bodyPr/>
        <a:lstStyle/>
        <a:p>
          <a:endParaRPr lang="en-US"/>
        </a:p>
      </dgm:t>
    </dgm:pt>
    <dgm:pt modelId="{07089B88-9377-4A7D-BCC4-66A9B727E574}" type="pres">
      <dgm:prSet presAssocID="{006D5268-50D3-4993-88EB-07DDA1E5F3AB}" presName="text0" presStyleLbl="node1" presStyleIdx="1" presStyleCnt="4" custScaleX="242538" custScaleY="120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69640-627B-4D19-BAC2-6946757CD31F}" type="pres">
      <dgm:prSet presAssocID="{0DD1AB72-F255-4171-8634-143B8132A02E}" presName="Name56" presStyleLbl="parChTrans1D2" presStyleIdx="1" presStyleCnt="3"/>
      <dgm:spPr/>
      <dgm:t>
        <a:bodyPr/>
        <a:lstStyle/>
        <a:p>
          <a:endParaRPr lang="en-US"/>
        </a:p>
      </dgm:t>
    </dgm:pt>
    <dgm:pt modelId="{671034F7-92A1-4DDD-A6F3-F46EF8E0A456}" type="pres">
      <dgm:prSet presAssocID="{B8838779-34C0-43FE-B0F3-DEC40658116B}" presName="text0" presStyleLbl="node1" presStyleIdx="2" presStyleCnt="4" custScaleX="221741" custScaleY="96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EC0EB-179B-4584-990B-C88AD6DF1CC0}" type="pres">
      <dgm:prSet presAssocID="{0DEFDD6C-39AB-4D3F-90F7-35A4DA7859B9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2C198EE-EA5A-4277-B2A5-E4FFC5ED47B6}" type="pres">
      <dgm:prSet presAssocID="{E705313F-02D0-43DC-8DEA-E1DF1B2EF5F6}" presName="text0" presStyleLbl="node1" presStyleIdx="3" presStyleCnt="4" custScaleX="232230" custRadScaleRad="102936" custRadScaleInc="7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7D11D-683F-46B4-9450-F81A87BBA2A7}" srcId="{48A45205-0853-4FFE-AA9F-79F4A8E12C02}" destId="{B8838779-34C0-43FE-B0F3-DEC40658116B}" srcOrd="1" destOrd="0" parTransId="{0DD1AB72-F255-4171-8634-143B8132A02E}" sibTransId="{C55A6AB7-9FB8-417B-B0F7-9926E007046C}"/>
    <dgm:cxn modelId="{10B954CF-8937-448D-B51D-BC0BBC818FD7}" type="presOf" srcId="{E705313F-02D0-43DC-8DEA-E1DF1B2EF5F6}" destId="{F2C198EE-EA5A-4277-B2A5-E4FFC5ED47B6}" srcOrd="0" destOrd="0" presId="urn:microsoft.com/office/officeart/2008/layout/RadialCluster"/>
    <dgm:cxn modelId="{4A764DAA-38E1-402C-9FAF-CC4916A547DC}" srcId="{48A45205-0853-4FFE-AA9F-79F4A8E12C02}" destId="{006D5268-50D3-4993-88EB-07DDA1E5F3AB}" srcOrd="0" destOrd="0" parTransId="{54525A16-555F-43EA-8499-53FD9E2ACCDE}" sibTransId="{26BC9AB5-47D7-4921-8EB8-46CE085064FE}"/>
    <dgm:cxn modelId="{C69F3125-F696-44F5-BCEC-E52810E82800}" srcId="{4B66A559-A12E-4E0E-A00E-45A6F6DC5BFE}" destId="{48A45205-0853-4FFE-AA9F-79F4A8E12C02}" srcOrd="0" destOrd="0" parTransId="{AEB1D905-4FB6-4F29-BDF7-214E2B115A93}" sibTransId="{ECEA3624-3D80-47C2-B31E-00BB2447AFB3}"/>
    <dgm:cxn modelId="{464313C2-6E0E-4036-BBDC-BC8EB3918CA1}" type="presOf" srcId="{B8838779-34C0-43FE-B0F3-DEC40658116B}" destId="{671034F7-92A1-4DDD-A6F3-F46EF8E0A456}" srcOrd="0" destOrd="0" presId="urn:microsoft.com/office/officeart/2008/layout/RadialCluster"/>
    <dgm:cxn modelId="{E48D8034-9550-40D4-9CB5-B561885B3357}" type="presOf" srcId="{006D5268-50D3-4993-88EB-07DDA1E5F3AB}" destId="{07089B88-9377-4A7D-BCC4-66A9B727E574}" srcOrd="0" destOrd="0" presId="urn:microsoft.com/office/officeart/2008/layout/RadialCluster"/>
    <dgm:cxn modelId="{D74DC106-DD38-4484-97A3-501238CEA870}" type="presOf" srcId="{48A45205-0853-4FFE-AA9F-79F4A8E12C02}" destId="{0D251604-A475-4C4C-93FF-C089E25B8964}" srcOrd="0" destOrd="0" presId="urn:microsoft.com/office/officeart/2008/layout/RadialCluster"/>
    <dgm:cxn modelId="{0C926BAC-46F8-4118-8B46-D4C8AC460610}" srcId="{48A45205-0853-4FFE-AA9F-79F4A8E12C02}" destId="{E705313F-02D0-43DC-8DEA-E1DF1B2EF5F6}" srcOrd="2" destOrd="0" parTransId="{0DEFDD6C-39AB-4D3F-90F7-35A4DA7859B9}" sibTransId="{1D99C226-9240-4047-912D-69E3B52AB910}"/>
    <dgm:cxn modelId="{2DD0E1CD-264E-4017-B25F-B58F332BA2D0}" type="presOf" srcId="{54525A16-555F-43EA-8499-53FD9E2ACCDE}" destId="{702CEF50-34D9-41B5-9E45-CCC2EB18D24A}" srcOrd="0" destOrd="0" presId="urn:microsoft.com/office/officeart/2008/layout/RadialCluster"/>
    <dgm:cxn modelId="{11C98BA2-BA0A-4B0B-8158-F4665D9A7F11}" type="presOf" srcId="{0DD1AB72-F255-4171-8634-143B8132A02E}" destId="{CD269640-627B-4D19-BAC2-6946757CD31F}" srcOrd="0" destOrd="0" presId="urn:microsoft.com/office/officeart/2008/layout/RadialCluster"/>
    <dgm:cxn modelId="{85CBC708-0BF4-44E7-B842-FCB2FF9ABDC7}" type="presOf" srcId="{0DEFDD6C-39AB-4D3F-90F7-35A4DA7859B9}" destId="{FEAEC0EB-179B-4584-990B-C88AD6DF1CC0}" srcOrd="0" destOrd="0" presId="urn:microsoft.com/office/officeart/2008/layout/RadialCluster"/>
    <dgm:cxn modelId="{A79BFA23-9C43-44C2-8022-C259775FDF30}" type="presOf" srcId="{4B66A559-A12E-4E0E-A00E-45A6F6DC5BFE}" destId="{0F2FF1B1-02C6-4047-B429-32FA16029B49}" srcOrd="0" destOrd="0" presId="urn:microsoft.com/office/officeart/2008/layout/RadialCluster"/>
    <dgm:cxn modelId="{F3F91CDE-7D76-4E7D-8330-5D547739E5AC}" type="presParOf" srcId="{0F2FF1B1-02C6-4047-B429-32FA16029B49}" destId="{8EC82C3C-C47D-4369-B102-E4124A4BD15D}" srcOrd="0" destOrd="0" presId="urn:microsoft.com/office/officeart/2008/layout/RadialCluster"/>
    <dgm:cxn modelId="{3D780E5F-824B-4918-A5D2-170308246AA9}" type="presParOf" srcId="{8EC82C3C-C47D-4369-B102-E4124A4BD15D}" destId="{0D251604-A475-4C4C-93FF-C089E25B8964}" srcOrd="0" destOrd="0" presId="urn:microsoft.com/office/officeart/2008/layout/RadialCluster"/>
    <dgm:cxn modelId="{723DD791-D28D-4EDC-9482-3D87C139259E}" type="presParOf" srcId="{8EC82C3C-C47D-4369-B102-E4124A4BD15D}" destId="{702CEF50-34D9-41B5-9E45-CCC2EB18D24A}" srcOrd="1" destOrd="0" presId="urn:microsoft.com/office/officeart/2008/layout/RadialCluster"/>
    <dgm:cxn modelId="{6CE1BDF3-38FD-4363-90C7-78A9D413B6BB}" type="presParOf" srcId="{8EC82C3C-C47D-4369-B102-E4124A4BD15D}" destId="{07089B88-9377-4A7D-BCC4-66A9B727E574}" srcOrd="2" destOrd="0" presId="urn:microsoft.com/office/officeart/2008/layout/RadialCluster"/>
    <dgm:cxn modelId="{D1103E4A-E65B-4BAF-90DD-668D2A80E703}" type="presParOf" srcId="{8EC82C3C-C47D-4369-B102-E4124A4BD15D}" destId="{CD269640-627B-4D19-BAC2-6946757CD31F}" srcOrd="3" destOrd="0" presId="urn:microsoft.com/office/officeart/2008/layout/RadialCluster"/>
    <dgm:cxn modelId="{3BC89FEB-C54D-4E73-9FB3-68139A9ACE24}" type="presParOf" srcId="{8EC82C3C-C47D-4369-B102-E4124A4BD15D}" destId="{671034F7-92A1-4DDD-A6F3-F46EF8E0A456}" srcOrd="4" destOrd="0" presId="urn:microsoft.com/office/officeart/2008/layout/RadialCluster"/>
    <dgm:cxn modelId="{4218E035-BEC5-46C0-88B4-22289F69DEA9}" type="presParOf" srcId="{8EC82C3C-C47D-4369-B102-E4124A4BD15D}" destId="{FEAEC0EB-179B-4584-990B-C88AD6DF1CC0}" srcOrd="5" destOrd="0" presId="urn:microsoft.com/office/officeart/2008/layout/RadialCluster"/>
    <dgm:cxn modelId="{545FE374-295E-44FB-8282-8809769F0729}" type="presParOf" srcId="{8EC82C3C-C47D-4369-B102-E4124A4BD15D}" destId="{F2C198EE-EA5A-4277-B2A5-E4FFC5ED47B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51604-A475-4C4C-93FF-C089E25B8964}">
      <dsp:nvSpPr>
        <dsp:cNvPr id="0" name=""/>
        <dsp:cNvSpPr/>
      </dsp:nvSpPr>
      <dsp:spPr>
        <a:xfrm>
          <a:off x="2623383" y="1901152"/>
          <a:ext cx="3015315" cy="169675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সন্ধির প্রকার ভেদ</a:t>
          </a:r>
          <a:endParaRPr lang="en-US" sz="4400" kern="1200" dirty="0" smtClean="0">
            <a:latin typeface="NikoshBAN" pitchFamily="2" charset="0"/>
            <a:cs typeface="NikoshBAN" pitchFamily="2" charset="0"/>
          </a:endParaRP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2706212" y="1983981"/>
        <a:ext cx="2849657" cy="1531095"/>
      </dsp:txXfrm>
    </dsp:sp>
    <dsp:sp modelId="{702CEF50-34D9-41B5-9E45-CCC2EB18D24A}">
      <dsp:nvSpPr>
        <dsp:cNvPr id="0" name=""/>
        <dsp:cNvSpPr/>
      </dsp:nvSpPr>
      <dsp:spPr>
        <a:xfrm rot="16019835">
          <a:off x="3853252" y="1679782"/>
          <a:ext cx="4433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33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89B88-9377-4A7D-BCC4-66A9B727E574}">
      <dsp:nvSpPr>
        <dsp:cNvPr id="0" name=""/>
        <dsp:cNvSpPr/>
      </dsp:nvSpPr>
      <dsp:spPr>
        <a:xfrm>
          <a:off x="2784042" y="223518"/>
          <a:ext cx="2493766" cy="123489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400" kern="1200" dirty="0" smtClean="0">
              <a:latin typeface="NikoshBAN" pitchFamily="2" charset="0"/>
              <a:cs typeface="NikoshBAN" pitchFamily="2" charset="0"/>
            </a:rPr>
            <a:t>স্বরসন্ধি</a:t>
          </a:r>
          <a:endParaRPr lang="en-US" sz="4400" kern="1200" dirty="0" smtClean="0">
            <a:latin typeface="NikoshBAN" pitchFamily="2" charset="0"/>
            <a:cs typeface="NikoshBAN" pitchFamily="2" charset="0"/>
          </a:endParaRP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2844325" y="283801"/>
        <a:ext cx="2373200" cy="1114328"/>
      </dsp:txXfrm>
    </dsp:sp>
    <dsp:sp modelId="{CD269640-627B-4D19-BAC2-6946757CD31F}">
      <dsp:nvSpPr>
        <dsp:cNvPr id="0" name=""/>
        <dsp:cNvSpPr/>
      </dsp:nvSpPr>
      <dsp:spPr>
        <a:xfrm rot="2398791">
          <a:off x="5091144" y="3739959"/>
          <a:ext cx="4421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21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034F7-92A1-4DDD-A6F3-F46EF8E0A456}">
      <dsp:nvSpPr>
        <dsp:cNvPr id="0" name=""/>
        <dsp:cNvSpPr/>
      </dsp:nvSpPr>
      <dsp:spPr>
        <a:xfrm>
          <a:off x="4932944" y="3882012"/>
          <a:ext cx="2279932" cy="99155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ব্যঞ্জনসন্ধি</a:t>
          </a:r>
          <a:endParaRPr lang="en-US" sz="4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4981348" y="3930416"/>
        <a:ext cx="2183124" cy="894743"/>
      </dsp:txXfrm>
    </dsp:sp>
    <dsp:sp modelId="{FEAEC0EB-179B-4584-990B-C88AD6DF1CC0}">
      <dsp:nvSpPr>
        <dsp:cNvPr id="0" name=""/>
        <dsp:cNvSpPr/>
      </dsp:nvSpPr>
      <dsp:spPr>
        <a:xfrm rot="8811312">
          <a:off x="2608350" y="3664418"/>
          <a:ext cx="2432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2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198EE-EA5A-4277-B2A5-E4FFC5ED47B6}">
      <dsp:nvSpPr>
        <dsp:cNvPr id="0" name=""/>
        <dsp:cNvSpPr/>
      </dsp:nvSpPr>
      <dsp:spPr>
        <a:xfrm>
          <a:off x="646975" y="3730930"/>
          <a:ext cx="2387780" cy="102819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বিসর্গ সন্ধি</a:t>
          </a:r>
          <a:endParaRPr lang="en-US" sz="4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697167" y="3781122"/>
        <a:ext cx="2287396" cy="927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4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2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4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1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7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9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0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4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6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AFAB-DD04-487B-AB9D-E85758266A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0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81" y="110836"/>
            <a:ext cx="12127346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56" y="3251200"/>
            <a:ext cx="1714498" cy="1289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671260"/>
            <a:ext cx="12192000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1671259"/>
            <a:ext cx="7490691" cy="4997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49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4700" y="473365"/>
            <a:ext cx="11684000" cy="1107996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অ-কার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আ-কারের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অ-কার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আ-কার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থাকলে উভয়ে মিলে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আ-কার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হয় 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আ-কার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পূর্ব বর্ণে যুক্ত 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0800" y="1770022"/>
            <a:ext cx="3048000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4300" dirty="0">
                <a:latin typeface="NikoshBAN" pitchFamily="2" charset="0"/>
                <a:cs typeface="NikoshBAN" pitchFamily="2" charset="0"/>
              </a:rPr>
              <a:t>অ+আ= আ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2549722"/>
            <a:ext cx="3287196" cy="1919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2" b="10483"/>
          <a:stretch/>
        </p:blipFill>
        <p:spPr>
          <a:xfrm>
            <a:off x="6400801" y="2429134"/>
            <a:ext cx="2773191" cy="20399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02400" y="4510127"/>
            <a:ext cx="2133600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IN" sz="4300" dirty="0">
                <a:latin typeface="NikoshBAN" pitchFamily="2" charset="0"/>
                <a:cs typeface="NikoshBAN" pitchFamily="2" charset="0"/>
              </a:rPr>
              <a:t>তংক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3197" y="4527431"/>
            <a:ext cx="1016000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4300" dirty="0">
                <a:latin typeface="NikoshBAN" pitchFamily="2" charset="0"/>
                <a:cs typeface="NikoshBAN" pitchFamily="2" charset="0"/>
              </a:rPr>
              <a:t>জল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75200" y="4469091"/>
            <a:ext cx="4064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/>
              <a:t>+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727201" y="5441464"/>
            <a:ext cx="2840735" cy="1117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bn-IN" sz="4300" dirty="0">
                <a:latin typeface="NikoshBAN" pitchFamily="2" charset="0"/>
                <a:cs typeface="NikoshBAN" pitchFamily="2" charset="0"/>
              </a:rPr>
              <a:t>জলাতঙ্ক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4" descr="D:\allah)\nn40.jpg"/>
          <p:cNvPicPr>
            <a:picLocks noChangeAspect="1" noChangeArrowheads="1"/>
          </p:cNvPicPr>
          <p:nvPr/>
        </p:nvPicPr>
        <p:blipFill rotWithShape="1">
          <a:blip r:embed="rId4"/>
          <a:srcRect l="6679" t="4222" r="4884" b="5015"/>
          <a:stretch/>
        </p:blipFill>
        <p:spPr bwMode="auto">
          <a:xfrm>
            <a:off x="6368288" y="5245978"/>
            <a:ext cx="2429459" cy="1315959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148356" y="1745828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যেমনঃ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27" grpId="0"/>
      <p:bldP spid="28" grpId="0"/>
      <p:bldP spid="29" grpId="0"/>
      <p:bldP spid="30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9200" y="304800"/>
            <a:ext cx="3962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65600" y="457200"/>
            <a:ext cx="3048000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IN" sz="5300" dirty="0">
                <a:latin typeface="NikoshBAN" pitchFamily="2" charset="0"/>
                <a:cs typeface="NikoshBAN" pitchFamily="2" charset="0"/>
              </a:rPr>
              <a:t>আ+অ = আ</a:t>
            </a:r>
            <a:endParaRPr lang="en-US" sz="5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D:\allah)\n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964245"/>
            <a:ext cx="3657600" cy="2743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51200" y="4923091"/>
            <a:ext cx="15240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IN" sz="3700" dirty="0"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7200" y="4799980"/>
            <a:ext cx="1219200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0400" y="5723047"/>
            <a:ext cx="26416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7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9600" y="5976581"/>
            <a:ext cx="21336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3700" dirty="0">
                <a:latin typeface="NikoshBAN" pitchFamily="2" charset="0"/>
                <a:cs typeface="NikoshBAN" pitchFamily="2" charset="0"/>
              </a:rPr>
              <a:t>বিদ্যালঙ্কার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1442700" y="6362436"/>
            <a:ext cx="76200" cy="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16800" y="5025420"/>
            <a:ext cx="17780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 err="1">
                <a:latin typeface="NikoshBAN" pitchFamily="2" charset="0"/>
                <a:cs typeface="NikoshBAN" pitchFamily="2" charset="0"/>
              </a:rPr>
              <a:t>অলঙ্কার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endParaRPr lang="en-US" sz="3700" dirty="0"/>
          </a:p>
        </p:txBody>
      </p:sp>
      <p:sp>
        <p:nvSpPr>
          <p:cNvPr id="9" name="Right Arrow 8"/>
          <p:cNvSpPr/>
          <p:nvPr/>
        </p:nvSpPr>
        <p:spPr>
          <a:xfrm>
            <a:off x="2338480" y="5976581"/>
            <a:ext cx="2641600" cy="805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51" y="2085477"/>
            <a:ext cx="4165600" cy="26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8" grpId="0"/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যেসব উপায় মেনে চললে সহজেই টাক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43" y="1394691"/>
            <a:ext cx="3714750" cy="25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উইকিশৈশব:ছোটো সংখ্যা - উইকিব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75" y="1378600"/>
            <a:ext cx="3810000" cy="259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58211" y="4408521"/>
            <a:ext cx="305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সম্‌+খ্যা=সংখ্যা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855" y="4377929"/>
            <a:ext cx="30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সম্+গীত=সংগীত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সংগীত শিক্ষায় দক্ষতা বাড়ে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2" y="1426873"/>
            <a:ext cx="4095405" cy="25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7358" y="260988"/>
            <a:ext cx="2151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ব্যঞ্জনসন্ধি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345" y="4457571"/>
            <a:ext cx="2678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সম্‌+চয়=সঞ্চয়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926" y="5461107"/>
            <a:ext cx="11490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anose="02000000000000000000" pitchFamily="2" charset="0"/>
              </a:rPr>
              <a:t>স্বরধ্বনির সংগে </a:t>
            </a:r>
            <a:r>
              <a:rPr lang="en-US" sz="3600" dirty="0" err="1">
                <a:latin typeface="NikoshBAN" pitchFamily="2" charset="0"/>
                <a:cs typeface="NikoshBAN" panose="02000000000000000000" pitchFamily="2" charset="0"/>
              </a:rPr>
              <a:t>ব্যঞ্জনধ্ব</a:t>
            </a:r>
            <a:r>
              <a:rPr lang="bn-IN" sz="3600" dirty="0">
                <a:latin typeface="NikoshBAN" pitchFamily="2" charset="0"/>
                <a:cs typeface="NikoshBAN" panose="02000000000000000000" pitchFamily="2" charset="0"/>
              </a:rPr>
              <a:t>নি কিংবা ব্যঞ্জনধ্বনির সংগে ব্যঞ্জনধ্বনি মিলিত হয়ে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889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সনাতন ধর্মের প্রচার : আশীর্বাদ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6" y="1414240"/>
            <a:ext cx="3600450" cy="239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দুস্থ ভাতা পাচ্ছেন ৫১ লাখ ২০ হাজা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61" y="1432013"/>
            <a:ext cx="4206839" cy="239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দুর্যোগ-দুর্ঘটনা সামাল দিতে সচেতনতা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4" y="1433688"/>
            <a:ext cx="3895725" cy="235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581" y="4356601"/>
            <a:ext cx="399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আশীঃ+বাদ=আশীর্বাদ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6571" y="4313318"/>
            <a:ext cx="229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দুঃ+থ=দুস্থ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6274" y="4356601"/>
            <a:ext cx="3223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দুঃ+যোগ=দুর্যোগ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1927" y="267854"/>
            <a:ext cx="2207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বিসর্গসন্ধি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581" y="5578764"/>
            <a:ext cx="11194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বিসর্গ (</a:t>
            </a:r>
            <a:r>
              <a:rPr lang="en-US" sz="3600" dirty="0" smtClean="0">
                <a:latin typeface="SutonnyMJ"/>
                <a:cs typeface="NikoshBAN" pitchFamily="2" charset="0"/>
              </a:rPr>
              <a:t>t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 এর সঙ্গে স্বরধ্বনি কিংবা ব্যঞ্জনধ্বনির যে সন্ধি হয় তাকে বিসর্গ সন্ধি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5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87999" y="3530600"/>
            <a:ext cx="5911273" cy="210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4300" dirty="0" smtClean="0">
                <a:latin typeface="NikoshBAN" pitchFamily="2" charset="0"/>
                <a:cs typeface="NikoshBAN" pitchFamily="2" charset="0"/>
              </a:rPr>
              <a:t>জলাশয়,পরীক্ষা,যথেষ্ট,ইত্যাদি, উচ্ছেদ,সপ্তাহ,সংগীত,দিগন্ত, অত্যন্ত,ক্ষুধার্ত।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5600" y="381000"/>
            <a:ext cx="2844800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53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498601"/>
            <a:ext cx="3657600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BD" sz="4300" dirty="0">
                <a:latin typeface="NikoshBAN" pitchFamily="2" charset="0"/>
                <a:cs typeface="NikoshBAN" pitchFamily="2" charset="0"/>
              </a:rPr>
              <a:t>সন্ধি </a:t>
            </a:r>
            <a:r>
              <a:rPr lang="bn-IN" sz="4300" dirty="0">
                <a:latin typeface="NikoshBAN" pitchFamily="2" charset="0"/>
                <a:cs typeface="NikoshBAN" pitchFamily="2" charset="0"/>
              </a:rPr>
              <a:t>করঃ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0" r="56764" b="19129"/>
          <a:stretch/>
        </p:blipFill>
        <p:spPr>
          <a:xfrm>
            <a:off x="932872" y="2453791"/>
            <a:ext cx="3759201" cy="33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8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4617" y="2256227"/>
            <a:ext cx="99660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১. সন্ধি কাকে বলে?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২. সন্ধি কয় প্রকার ও 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৩. সোনালী শব্দের সন্ধি বিচ্ছেদ কোনটি সঠিক?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ক) সোন+আলী   খ)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সোনা+আ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লি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গ) সো+নালী      ঘ) সোনা+লী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7818" y="812800"/>
            <a:ext cx="258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3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doors dir="vert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099239" y="476364"/>
            <a:ext cx="358140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08347" y="2926434"/>
            <a:ext cx="41973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১। সন্ধি বলতে কী বোঝায়?</a:t>
            </a:r>
          </a:p>
          <a:p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২। সন্ধি কত প্রকার ও কী কী?</a:t>
            </a:r>
            <a:r>
              <a:rPr lang="bn-IN" sz="32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প্রকারের একটি করে উদাহরণ লিখবে।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2" y="2233245"/>
            <a:ext cx="6858000" cy="356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512" y="350981"/>
            <a:ext cx="3169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vortex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95493" y="0"/>
            <a:ext cx="5643707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1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23" y="1920345"/>
            <a:ext cx="8802791" cy="44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EC1130-E0EE-47C6-A9EC-81EED493ECBE}"/>
              </a:ext>
            </a:extLst>
          </p:cNvPr>
          <p:cNvSpPr txBox="1"/>
          <p:nvPr/>
        </p:nvSpPr>
        <p:spPr>
          <a:xfrm>
            <a:off x="4267200" y="533509"/>
            <a:ext cx="2841675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00EDCE-63C0-47E7-9200-96F0BC874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1" y="1383968"/>
            <a:ext cx="1665615" cy="15615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B0E321-3150-4E30-AF19-A058E3A07F66}"/>
              </a:ext>
            </a:extLst>
          </p:cNvPr>
          <p:cNvSpPr txBox="1"/>
          <p:nvPr/>
        </p:nvSpPr>
        <p:spPr>
          <a:xfrm>
            <a:off x="0" y="3510416"/>
            <a:ext cx="3397877" cy="13849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শাহিনা খাতুন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endParaRPr lang="bn-IN" sz="19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EF0C2F1-6F0A-4DC3-AA21-121D7DC6C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41" y="1816687"/>
            <a:ext cx="5931927" cy="24489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EDF6065-E706-488E-A533-8F70C5AAAEBB}"/>
              </a:ext>
            </a:extLst>
          </p:cNvPr>
          <p:cNvSpPr txBox="1"/>
          <p:nvPr/>
        </p:nvSpPr>
        <p:spPr>
          <a:xfrm>
            <a:off x="711204" y="4995581"/>
            <a:ext cx="9534769" cy="14362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IN" sz="4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 হেলাল উদ্দিন বালিকা উচ্চ বিদ্যালয়</a:t>
            </a:r>
          </a:p>
          <a:p>
            <a:pPr algn="ctr"/>
            <a:r>
              <a:rPr lang="bn-IN" sz="4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তারাকান্দা, ময়মনসিংহ।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65CA0A9-83D3-42B6-B3D3-E92B850996AB}"/>
              </a:ext>
            </a:extLst>
          </p:cNvPr>
          <p:cNvSpPr txBox="1"/>
          <p:nvPr/>
        </p:nvSpPr>
        <p:spPr>
          <a:xfrm>
            <a:off x="9762983" y="1764616"/>
            <a:ext cx="1702191" cy="40010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365673" y="2256323"/>
            <a:ext cx="2687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নির্মিতি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5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5707" y="101889"/>
            <a:ext cx="61205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2" y="3629175"/>
            <a:ext cx="4128987" cy="2345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1" y="958390"/>
            <a:ext cx="3629024" cy="2388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1" y="3494707"/>
            <a:ext cx="3629024" cy="2326895"/>
          </a:xfrm>
          <a:prstGeom prst="rect">
            <a:avLst/>
          </a:prstGeom>
        </p:spPr>
      </p:pic>
      <p:pic>
        <p:nvPicPr>
          <p:cNvPr id="1030" name="Picture 6" descr="352 Handshake Four Hands Photos - Free &amp; Royalty-Free Stock Photo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89" y="1032211"/>
            <a:ext cx="4128987" cy="24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45874" y="6102275"/>
            <a:ext cx="348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এগুলো কিসের ছবি?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1091" y="757689"/>
            <a:ext cx="3343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3891" y="3075707"/>
            <a:ext cx="1847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সন্ধি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8497" y="1622739"/>
            <a:ext cx="9826579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 ক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8837" y="157018"/>
            <a:ext cx="4465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prism isInverted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48497" y="544914"/>
            <a:ext cx="8722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 সন্ধি </a:t>
            </a:r>
            <a:r>
              <a:rPr lang="bn-BD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প্রকার</a:t>
            </a:r>
            <a:endParaRPr lang="bn-BD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79636" y="2382982"/>
            <a:ext cx="2706255" cy="1330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সন্ধি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-Right-Up Arrow 12"/>
          <p:cNvSpPr/>
          <p:nvPr/>
        </p:nvSpPr>
        <p:spPr>
          <a:xfrm>
            <a:off x="3648365" y="3713018"/>
            <a:ext cx="4508592" cy="221672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97175" y="4692071"/>
            <a:ext cx="2686534" cy="1422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ব্যঞ্জন সন্ধি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261735" y="4692071"/>
            <a:ext cx="2415503" cy="1330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স্বরসন্ধি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2277700"/>
              </p:ext>
            </p:extLst>
          </p:nvPr>
        </p:nvGraphicFramePr>
        <p:xfrm>
          <a:off x="1958108" y="1516305"/>
          <a:ext cx="8007927" cy="511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69673" y="535709"/>
            <a:ext cx="489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তৎসম শব্দের সন্ধি ৩ প্রকার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qual 8"/>
          <p:cNvSpPr/>
          <p:nvPr/>
        </p:nvSpPr>
        <p:spPr>
          <a:xfrm>
            <a:off x="7837055" y="4504601"/>
            <a:ext cx="1016000" cy="381000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34475" y="4309648"/>
            <a:ext cx="1828800" cy="779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bn-BD" sz="4300" dirty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401" y="5561510"/>
            <a:ext cx="11176000" cy="110799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এখানে ‘বিদ্যা’-এর আ এবং ‘আলয়’—এর আ --- এ দু’টি ‘আ’ বর্ণ মিলে একটি ‘আ’ হয়ে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4" y="1379283"/>
            <a:ext cx="5079999" cy="26094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1247792"/>
            <a:ext cx="4572000" cy="25717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82472" y="4141103"/>
            <a:ext cx="60960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6400" dirty="0"/>
              <a:t>+</a:t>
            </a:r>
            <a:endParaRPr lang="en-US" sz="64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8533" y="4379975"/>
            <a:ext cx="1828800" cy="779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BD" sz="4300" dirty="0"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4297900"/>
            <a:ext cx="1828800" cy="861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আলয়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2802" y="311262"/>
            <a:ext cx="9882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স্বরধ্ব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স্বরধ্ব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0" grpId="0"/>
      <p:bldP spid="16" grpId="0" animBg="1"/>
      <p:bldP spid="1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701" y="297934"/>
            <a:ext cx="7986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469434" y="1785724"/>
            <a:ext cx="3119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বিদ্যা+আলয়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143" y="4602079"/>
            <a:ext cx="2603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নব+অন্ন = নবান্ন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8522752" y="4419558"/>
            <a:ext cx="2887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হিম+আলয়=হিমালয়</a:t>
            </a:r>
            <a:endParaRPr lang="en-US" sz="3200" b="1" dirty="0"/>
          </a:p>
        </p:txBody>
      </p:sp>
      <p:pic>
        <p:nvPicPr>
          <p:cNvPr id="1026" name="Picture 2" descr="জি,টি, সরকারি প্রাথমিক বিদ্যালয়। কে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8"/>
          <a:stretch/>
        </p:blipFill>
        <p:spPr bwMode="auto">
          <a:xfrm>
            <a:off x="387397" y="1017588"/>
            <a:ext cx="3828956" cy="21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40" y="1625600"/>
            <a:ext cx="3683214" cy="2223740"/>
          </a:xfrm>
          <a:prstGeom prst="rect">
            <a:avLst/>
          </a:prstGeom>
        </p:spPr>
      </p:pic>
      <p:sp>
        <p:nvSpPr>
          <p:cNvPr id="9" name="AutoShape 4" descr="নবান্ন উৎসব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নবান্ন উৎসব"/>
          <p:cNvSpPr>
            <a:spLocks noChangeAspect="1" noChangeArrowheads="1"/>
          </p:cNvSpPr>
          <p:nvPr/>
        </p:nvSpPr>
        <p:spPr bwMode="auto">
          <a:xfrm>
            <a:off x="307975" y="-639763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নবান্ন উৎস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6" y="3310010"/>
            <a:ext cx="3782957" cy="22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62928" y="6026726"/>
            <a:ext cx="7883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পাশাপাশি অবস্থিত দুটি ধ্বনির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মিলনকে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বলে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316</Words>
  <Application>Microsoft Office PowerPoint</Application>
  <PresentationFormat>Custom</PresentationFormat>
  <Paragraphs>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ismail - [2010]</cp:lastModifiedBy>
  <cp:revision>87</cp:revision>
  <dcterms:created xsi:type="dcterms:W3CDTF">2019-09-30T05:01:11Z</dcterms:created>
  <dcterms:modified xsi:type="dcterms:W3CDTF">2020-07-18T16:58:38Z</dcterms:modified>
</cp:coreProperties>
</file>