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86" r:id="rId3"/>
    <p:sldId id="258" r:id="rId4"/>
    <p:sldId id="272" r:id="rId5"/>
    <p:sldId id="259" r:id="rId6"/>
    <p:sldId id="310" r:id="rId7"/>
    <p:sldId id="306" r:id="rId8"/>
    <p:sldId id="266" r:id="rId9"/>
    <p:sldId id="307" r:id="rId10"/>
    <p:sldId id="308" r:id="rId11"/>
    <p:sldId id="309" r:id="rId12"/>
    <p:sldId id="311" r:id="rId13"/>
    <p:sldId id="30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FD74B-1AC6-4111-9B69-E73D8B6420C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EF38-2E28-443B-BCD1-6051882B9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D4927C-B061-42F2-AA58-3E1250537677}" type="datetime1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FE8637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316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4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AA992-D751-44F9-9B2A-EE840343973E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03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15A50-AE4B-450D-BAE0-E649077ED317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90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D4927C-B061-42F2-AA58-3E1250537677}" type="datetime1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FE8637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15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4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07B89-F3A3-4106-B858-055036B7E790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96627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49FA6-FD63-4714-9B28-818FB3B88722}" type="datetime1">
              <a:rPr lang="en-US" smtClean="0">
                <a:solidFill>
                  <a:prstClr val="white"/>
                </a:solidFill>
              </a:rPr>
              <a:pPr/>
              <a:t>7/17/2020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273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ABC99-50D8-47AF-8927-14AA0E48AE52}" type="datetime1">
              <a:rPr lang="en-US" smtClean="0">
                <a:solidFill>
                  <a:prstClr val="white"/>
                </a:solidFill>
              </a:rPr>
              <a:pPr/>
              <a:t>7/17/2020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91982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8C9F3-AE8A-4DBA-BD7D-A3119703462D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23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30080-4093-4AC4-8C67-AC420D3FA851}" type="datetime1">
              <a:rPr lang="en-US" smtClean="0">
                <a:solidFill>
                  <a:prstClr val="white"/>
                </a:solidFill>
              </a:rPr>
              <a:pPr/>
              <a:t>7/17/2020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95607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74658-46BF-4E4C-8DEF-548888543C52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41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C7F47B-CE85-4B76-819C-9ECA5CC787F4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745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07B89-F3A3-4106-B858-055036B7E790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692654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373C70-B0C5-47F8-8425-C9DF086F6EF3}" type="datetime1">
              <a:rPr lang="en-US" smtClean="0">
                <a:solidFill>
                  <a:prstClr val="white"/>
                </a:solidFill>
              </a:rPr>
              <a:pPr/>
              <a:t>7/17/2020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631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4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AA992-D751-44F9-9B2A-EE840343973E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237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15A50-AE4B-450D-BAE0-E649077ED317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252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49FA6-FD63-4714-9B28-818FB3B88722}" type="datetime1">
              <a:rPr lang="en-US" smtClean="0">
                <a:solidFill>
                  <a:prstClr val="white"/>
                </a:solidFill>
              </a:rPr>
              <a:pPr/>
              <a:t>7/17/2020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721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ABC99-50D8-47AF-8927-14AA0E48AE52}" type="datetime1">
              <a:rPr lang="en-US" smtClean="0">
                <a:solidFill>
                  <a:prstClr val="white"/>
                </a:solidFill>
              </a:rPr>
              <a:pPr/>
              <a:t>7/17/2020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60103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8C9F3-AE8A-4DBA-BD7D-A3119703462D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497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30080-4093-4AC4-8C67-AC420D3FA851}" type="datetime1">
              <a:rPr lang="en-US" smtClean="0">
                <a:solidFill>
                  <a:prstClr val="white"/>
                </a:solidFill>
              </a:rPr>
              <a:pPr/>
              <a:t>7/17/2020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694486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74658-46BF-4E4C-8DEF-548888543C52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850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C7F47B-CE85-4B76-819C-9ECA5CC787F4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249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373C70-B0C5-47F8-8425-C9DF086F6EF3}" type="datetime1">
              <a:rPr lang="en-US" smtClean="0">
                <a:solidFill>
                  <a:prstClr val="white"/>
                </a:solidFill>
              </a:rPr>
              <a:pPr/>
              <a:t>7/17/2020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558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4" name="applause.wav"/>
          </p:stSnd>
        </p:sndAc>
      </p:transition>
    </mc:Choice>
    <mc:Fallback>
      <p:transition spd="slow">
        <p:dissolve/>
        <p:sndAc>
          <p:stSnd>
            <p:snd r:embed="rId1" name="applaus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audio" Target="../media/audio11.wav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365CED-4390-4B0D-A895-1212390E916D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02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15" name="applause.wav"/>
          </p:stSnd>
        </p:sndAc>
      </p:transition>
    </mc:Choice>
    <mc:Fallback>
      <p:transition spd="slow">
        <p:dissolve/>
        <p:sndAc>
          <p:stSnd>
            <p:snd r:embed="rId13" name="applause.wav"/>
          </p:stSnd>
        </p:sndAc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365CED-4390-4B0D-A895-1212390E916D}" type="datetime1">
              <a:rPr lang="en-US" smtClean="0">
                <a:solidFill>
                  <a:prstClr val="black"/>
                </a:solidFill>
              </a:rPr>
              <a:pPr/>
              <a:t>7/17/2020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86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15" name="applause.wav"/>
          </p:stSnd>
        </p:sndAc>
      </p:transition>
    </mc:Choice>
    <mc:Fallback>
      <p:transition spd="slow">
        <p:dissolve/>
        <p:sndAc>
          <p:stSnd>
            <p:snd r:embed="rId13" name="applause.wav"/>
          </p:stSnd>
        </p:sndAc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sxsrf=ALeKk02al_KKowPSo7fNsjni5mejR4BBhA:1594918499302&amp;q=%E0%A6%86%E0%A6%87%E0%A6%9C%E0%A6%BE%E0%A6%95+%E0%A6%A8%E0%A6%BF%E0%A6%89%E0%A6%9F%E0%A6%A8+%E0%A6%9C%E0%A6%A8%E0%A7%8D%E0%A6%AE+%E0%A6%A4%E0%A6%BE%E0%A6%B0%E0%A6%BF%E0%A6%96&amp;stick=H4sIAAAAAAAAAOPgE-LQz9U3MC62LNOSz0620i9IzS_ISQVSRcX5eVYpiSWpCvlpCkmZRSUZi1htHixre7Cs_cGyOQ-W7XuwbKrCg2UrHizb_2BZ54Nl84FsBbDMigfLex8sWwfkLAEr2wBWMg0AnsHorWwAAAA&amp;sa=X&amp;ved=2ahUKEwifzuK0ntLqAhXByjgGHVvhCF4Q6BMoADACegQIBhAC" TargetMode="External"/><Relationship Id="rId7" Type="http://schemas.openxmlformats.org/officeDocument/2006/relationships/hyperlink" Target="https://www.google.com/search?sxsrf=ALeKk02VphDL8Ax41ybYIUxqif30ezQmiQ:1594918404714&amp;q=%E0%A6%86%E0%A6%87%E0%A6%9C%E0%A6%BE%E0%A6%95+%E0%A6%A8%E0%A6%BF%E0%A6%89%E0%A6%9F%E0%A6%A8+%E0%A6%AE%E0%A7%83%E0%A6%A4%E0%A7%8D%E0%A6%AF%E0%A7%81%E0%A6%B8%E0%A7%8D%E0%A6%A5%E0%A6%BE%E0%A6%A8&amp;stick=H4sIAAAAAAAAAOPgE-LQz9U3MC62LNPSzE620i9IzS_ISdVPSU1OTSxOTYkvSC0qzs-zKshJTE5VyE9TSElNLMlYxOr4YFnbg2XtD5bNebBs34NlUxUeLFvxYNn-B8s6HyybD2QD-eseLG9-sGzJg-W9D5atf7C88cGyHWD2UrCOFQDqbRhlewAAAA&amp;sa=X&amp;ved=2ahUKEwiRtdWHntLqAhVcyDgGHd5EDTQQ6BMoADADegQIBhAC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m/search?sxsrf=ALeKk02VphDL8Ax41ybYIUxqif30ezQmiQ:1594918404714&amp;q=%E0%A6%86%E0%A6%87%E0%A6%9C%E0%A6%BE%E0%A6%95+%E0%A6%A8%E0%A6%BF%E0%A6%89%E0%A6%9F%E0%A6%A8+%E0%A6%AE%E0%A7%83%E0%A6%A4%E0%A7%8D%E0%A6%AF%E0%A7%81%E0%A6%B0+%E0%A6%A4%E0%A6%BE%E0%A6%B0%E0%A6%BF%E0%A6%96&amp;stick=H4sIAAAAAAAAAOPgE-LQz9U3MC62LNPSyE620i9IzS_ISdVPSU1OTSxOTYkvSC0qzs-zSkksSVXIT1NISU0syVjE6vpgWduDZe0Pls15sGzfg2VTFR4sW_Fg2f4HyzofLJsPZAP56x4sb36wbMmD5b0Plq1_sLzxwbINCiA-SP0GsNppAA2QyhZ-AAAA&amp;sa=X&amp;ved=2ahUKEwiRtdWHntLqAhVcyDgGHd5EDTQQ6BMoADACegQIBxAC" TargetMode="External"/><Relationship Id="rId5" Type="http://schemas.openxmlformats.org/officeDocument/2006/relationships/hyperlink" Target="https://www.google.com/search?sxsrf=ALeKk02al_KKowPSo7fNsjni5mejR4BBhA:1594918499302&amp;q=%E0%A6%86%E0%A6%87%E0%A6%9C%E0%A6%BE%E0%A6%95+%E0%A6%A8%E0%A6%BF%E0%A6%89%E0%A6%9F%E0%A6%A8+%E0%A6%9C%E0%A6%A8%E0%A7%8D%E0%A6%AE%E0%A6%B8%E0%A7%8D%E0%A6%A5%E0%A6%BE%E0%A6%A8&amp;stick=H4sIAAAAAAAAAOPgE-LQz9U3MC62LNNSyE620i9IzS_ISQVSRcX5eVYFOYnJqQr5aQpJmUUlGYtYrR8sa3uwrP3BsjkPlu17sGyqwoNlKx4s2_9gWeeDZfOBbAWwzIoHy3sfLFv3YNkOMGMpWO0KAH4RnfhsAAAA&amp;sa=X&amp;ved=2ahUKEwifzuK0ntLqAhXByjgGHVvhCF4Q6BMoADAEegQIBxAC" TargetMode="External"/><Relationship Id="rId4" Type="http://schemas.openxmlformats.org/officeDocument/2006/relationships/hyperlink" Target="https://www.google.com/search?sxsrf=ALeKk02al_KKowPSo7fNsjni5mejR4BBhA:1594918499302&amp;q=%E0%A6%86%E0%A6%87%E0%A6%9C%E0%A6%BE%E0%A6%95+%E0%A6%A8%E0%A6%BF%E0%A6%89%E0%A6%9F%E0%A6%A8+%E0%A6%B8%E0%A6%AE%E0%A7%8D%E0%A6%AA%E0%A7%82%E0%A6%B0%E0%A7%8D%E0%A6%A3+%E0%A6%A8%E0%A6%BE%E0%A6%AE&amp;stick=H4sIAAAAAAAAAOPgE-LQz9U3MC62LNOSzk620i9IzS_ISQVSRcX5eVZppTk5CnmJuamLWJ0eLGt7sKz9wbI5D5bte7BsqsKDZSseLNv_YFnng2XzgWwgf8eDZeseLO99sGzVg-VND5ZtALMXQxQCtawDAD-SgW5uAAAA&amp;sa=X&amp;ved=2ahUKEwifzuK0ntLqAhXByjgGHVvhCF4Q6BMoADADegQIBRA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48648193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077200" cy="91940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SolaimanLipi" pitchFamily="2" charset="0"/>
                <a:cs typeface="NikoshBAN" pitchFamily="2" charset="0"/>
              </a:rPr>
              <a:t>ভর ও ওজন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9050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u="sng" dirty="0" smtClean="0">
                <a:latin typeface="SolaimanLipi" pitchFamily="2" charset="0"/>
                <a:cs typeface="NikoshBAN" pitchFamily="2" charset="0"/>
              </a:rPr>
              <a:t>ভরঃ</a:t>
            </a:r>
            <a:r>
              <a:rPr lang="bn-IN" sz="2800" b="1" dirty="0" smtClean="0">
                <a:latin typeface="SolaimanLipi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কোনো বস্ততে উপস্তিত মোট পদার্থের পরিমাণ কে ঐ বস্তুর ভর বলে। ভরের একক কিলোগ্রাম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)। ভরকে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m 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দ্বারা প্রকাশ করা হয় ।</a:t>
            </a:r>
            <a:endParaRPr lang="bn-IN" sz="2800" b="1" dirty="0" smtClean="0"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617893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u="sng" dirty="0" smtClean="0">
                <a:latin typeface="SolaimanLipi" pitchFamily="2" charset="0"/>
                <a:cs typeface="NikoshBAN" pitchFamily="2" charset="0"/>
              </a:rPr>
              <a:t>ওজনঃ</a:t>
            </a:r>
            <a:r>
              <a:rPr lang="bn-IN" sz="2800" b="1" dirty="0" smtClean="0">
                <a:latin typeface="SolaimanLipi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কোনো বস্তুকে পৃথিবী যে বলে তার কেন্দ্রের দিকে আকর্ষণ করে সেই  বলকে ওজন বলে। ওজনের একক নিউটন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N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)। ওজনকে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W 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দ্বারা প্রকাশ করা হয়।</a:t>
            </a:r>
            <a:endParaRPr lang="bn-IN" sz="2800" b="1" dirty="0" smtClean="0">
              <a:latin typeface="Times New Roman" pitchFamily="18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6825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077200" cy="91940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SolaimanLipi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981200"/>
            <a:ext cx="807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dirty="0" smtClean="0">
                <a:latin typeface="SolaimanLipi" pitchFamily="2" charset="0"/>
                <a:cs typeface="NikoshBAN" pitchFamily="2" charset="0"/>
              </a:rPr>
              <a:t>১। নিচের তালিকা থেকে মহাকর্ষ ও অভিকর্ষ আলাদা করঃ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48869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২। ভর ও ওজনের মধ্যে ৩টি পার্থক্য লিখ।</a:t>
            </a:r>
            <a:endParaRPr lang="en-US" sz="2800" dirty="0">
              <a:latin typeface="SolaimanLipi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8956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SolaimanLipi" pitchFamily="2" charset="0"/>
                <a:cs typeface="NikoshBAN" pitchFamily="2" charset="0"/>
              </a:rPr>
              <a:t>পৃথিবী ও চাঁদের আকর্ষণ, চাঁদ ও সূর্যের আকর্ষণ, গাছ ও মাটির আকর্ষণ, মাটি ও পৃথিবীর আকর্ষণ, মাটি ও পানির আকর্ষণ, মানুষ ও পৃথিবীর আকর্ষণ, আপেল ও মাটির আকর্ষণ, লোহা ও চুম্বকের আকর্ষণ, পৃথিবী ও ফলের আকর্ষণ, ক্রিকেট বল ও পৃথিবীর আকর্ষণ  </a:t>
            </a:r>
            <a:endParaRPr lang="en-US" sz="2400" dirty="0" smtClean="0">
              <a:latin typeface="SolaimanLipi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6825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mr\Desktop\maria\Clipart_Rose_PNG_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1009" y="2609850"/>
            <a:ext cx="1883791" cy="31051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144780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ashBAN"/>
                <a:cs typeface="Kalpurush" pitchFamily="2" charset="0"/>
              </a:rPr>
              <a:t>সবাইকে</a:t>
            </a:r>
            <a:r>
              <a:rPr lang="en-US" sz="8800" dirty="0" smtClean="0">
                <a:latin typeface="NikashBAN"/>
                <a:cs typeface="Kalpurush" pitchFamily="2" charset="0"/>
              </a:rPr>
              <a:t> </a:t>
            </a:r>
            <a:r>
              <a:rPr lang="en-US" sz="8800" dirty="0" err="1" smtClean="0">
                <a:latin typeface="NikashBAN"/>
                <a:cs typeface="Kalpurush" pitchFamily="2" charset="0"/>
              </a:rPr>
              <a:t>ধন্যবাদ</a:t>
            </a:r>
            <a:endParaRPr lang="en-US" sz="8800" dirty="0">
              <a:latin typeface="NikashBAN"/>
              <a:cs typeface="Kalpurush" pitchFamily="2" charset="0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610600" y="6477000"/>
            <a:ext cx="533400" cy="381000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457200" cy="533400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0" y="6477000"/>
            <a:ext cx="457200" cy="381000"/>
          </a:xfrm>
          <a:prstGeom prst="actionButtonBackPrevio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8140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1219200"/>
            <a:ext cx="6096000" cy="3810000"/>
          </a:xfrm>
          <a:prstGeom prst="horizontalScroll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b="1" cap="all" dirty="0" err="1" smtClean="0">
                <a:ln w="9000" cmpd="sng">
                  <a:solidFill>
                    <a:srgbClr val="F5CD2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5CD2D">
                        <a:shade val="20000"/>
                        <a:satMod val="245000"/>
                      </a:srgbClr>
                    </a:gs>
                    <a:gs pos="43000">
                      <a:srgbClr val="F5CD2D">
                        <a:satMod val="255000"/>
                      </a:srgbClr>
                    </a:gs>
                    <a:gs pos="48000">
                      <a:srgbClr val="F5CD2D">
                        <a:shade val="85000"/>
                        <a:satMod val="255000"/>
                      </a:srgbClr>
                    </a:gs>
                    <a:gs pos="100000">
                      <a:srgbClr val="F5CD2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ashBAN"/>
                <a:cs typeface="SolaimanLipi" pitchFamily="2" charset="0"/>
              </a:rPr>
              <a:t>প্রানতোষ</a:t>
            </a:r>
            <a:r>
              <a:rPr lang="bn-IN" sz="7000" b="1" cap="all" dirty="0" smtClean="0">
                <a:ln w="9000" cmpd="sng">
                  <a:solidFill>
                    <a:srgbClr val="F5CD2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5CD2D">
                        <a:shade val="20000"/>
                        <a:satMod val="245000"/>
                      </a:srgbClr>
                    </a:gs>
                    <a:gs pos="43000">
                      <a:srgbClr val="F5CD2D">
                        <a:satMod val="255000"/>
                      </a:srgbClr>
                    </a:gs>
                    <a:gs pos="48000">
                      <a:srgbClr val="F5CD2D">
                        <a:shade val="85000"/>
                        <a:satMod val="255000"/>
                      </a:srgbClr>
                    </a:gs>
                    <a:gs pos="100000">
                      <a:srgbClr val="F5CD2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7000" b="1" cap="all" dirty="0" err="1" smtClean="0">
                <a:ln w="9000" cmpd="sng">
                  <a:solidFill>
                    <a:srgbClr val="F5CD2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5CD2D">
                        <a:shade val="20000"/>
                        <a:satMod val="245000"/>
                      </a:srgbClr>
                    </a:gs>
                    <a:gs pos="43000">
                      <a:srgbClr val="F5CD2D">
                        <a:satMod val="255000"/>
                      </a:srgbClr>
                    </a:gs>
                    <a:gs pos="48000">
                      <a:srgbClr val="F5CD2D">
                        <a:shade val="85000"/>
                        <a:satMod val="255000"/>
                      </a:srgbClr>
                    </a:gs>
                    <a:gs pos="100000">
                      <a:srgbClr val="F5CD2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olaimanLipi" pitchFamily="2" charset="0"/>
                <a:cs typeface="SolaimanLipi" pitchFamily="2" charset="0"/>
              </a:rPr>
              <a:t>দাস</a:t>
            </a:r>
            <a:endParaRPr lang="bn-BD" sz="7000" b="1" cap="all" dirty="0">
              <a:ln w="9000" cmpd="sng">
                <a:solidFill>
                  <a:srgbClr val="F5CD2D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F5CD2D">
                      <a:shade val="20000"/>
                      <a:satMod val="245000"/>
                    </a:srgbClr>
                  </a:gs>
                  <a:gs pos="43000">
                    <a:srgbClr val="F5CD2D">
                      <a:satMod val="255000"/>
                    </a:srgbClr>
                  </a:gs>
                  <a:gs pos="48000">
                    <a:srgbClr val="F5CD2D">
                      <a:shade val="85000"/>
                      <a:satMod val="255000"/>
                    </a:srgbClr>
                  </a:gs>
                  <a:gs pos="100000">
                    <a:srgbClr val="F5CD2D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olaimanLipi" pitchFamily="2" charset="0"/>
              <a:cs typeface="SolaimanLipi" pitchFamily="2" charset="0"/>
            </a:endParaRPr>
          </a:p>
          <a:p>
            <a:pPr algn="ctr"/>
            <a:r>
              <a:rPr lang="bn-BD" sz="3600" dirty="0">
                <a:solidFill>
                  <a:srgbClr val="FF00FF"/>
                </a:solidFill>
                <a:latin typeface="NikashBAN"/>
                <a:cs typeface="SolaimanLipi" pitchFamily="2" charset="0"/>
              </a:rPr>
              <a:t>সহকারী শিক্ষক </a:t>
            </a:r>
            <a:r>
              <a:rPr lang="en-US" sz="3600" dirty="0" smtClean="0">
                <a:solidFill>
                  <a:srgbClr val="FF00FF"/>
                </a:solidFill>
                <a:latin typeface="NikashBAN"/>
                <a:cs typeface="SolaimanLipi" pitchFamily="2" charset="0"/>
              </a:rPr>
              <a:t> </a:t>
            </a:r>
            <a:r>
              <a:rPr lang="bn-IN" sz="3600" dirty="0" smtClean="0">
                <a:solidFill>
                  <a:srgbClr val="FF00FF"/>
                </a:solidFill>
                <a:latin typeface="NikashBAN"/>
                <a:cs typeface="SolaimanLipi" pitchFamily="2" charset="0"/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rgbClr val="FF00FF"/>
                </a:solidFill>
                <a:latin typeface="NikashBAN"/>
                <a:cs typeface="SolaimanLipi" pitchFamily="2" charset="0"/>
              </a:rPr>
              <a:t>শাহজালাল</a:t>
            </a:r>
            <a:r>
              <a:rPr lang="en-US" sz="3600" dirty="0" smtClean="0">
                <a:solidFill>
                  <a:srgbClr val="FF00FF"/>
                </a:solidFill>
                <a:latin typeface="NikashBAN"/>
                <a:cs typeface="SolaimanLipi" pitchFamily="2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NikashBAN"/>
                <a:cs typeface="SolaimanLipi" pitchFamily="2" charset="0"/>
              </a:rPr>
              <a:t>ইউনিভার্সিটি</a:t>
            </a:r>
            <a:r>
              <a:rPr lang="en-US" sz="3600" dirty="0" smtClean="0">
                <a:solidFill>
                  <a:srgbClr val="FF00FF"/>
                </a:solidFill>
                <a:latin typeface="NikashBAN"/>
                <a:cs typeface="SolaimanLipi" pitchFamily="2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NikashBAN"/>
                <a:cs typeface="SolaimanLipi" pitchFamily="2" charset="0"/>
              </a:rPr>
              <a:t>স্কুল</a:t>
            </a:r>
            <a:r>
              <a:rPr lang="en-US" sz="3600" dirty="0" smtClean="0">
                <a:solidFill>
                  <a:srgbClr val="FF00FF"/>
                </a:solidFill>
                <a:latin typeface="NikashBAN"/>
                <a:cs typeface="SolaimanLipi" pitchFamily="2" charset="0"/>
              </a:rPr>
              <a:t>, </a:t>
            </a:r>
            <a:r>
              <a:rPr lang="en-US" sz="3600" dirty="0" err="1" smtClean="0">
                <a:solidFill>
                  <a:srgbClr val="FF00FF"/>
                </a:solidFill>
                <a:latin typeface="NikashBAN"/>
                <a:cs typeface="SolaimanLipi" pitchFamily="2" charset="0"/>
              </a:rPr>
              <a:t>সিলেট</a:t>
            </a:r>
            <a:r>
              <a:rPr lang="bn-IN" sz="3600" dirty="0" smtClean="0">
                <a:solidFill>
                  <a:srgbClr val="FF00FF"/>
                </a:solidFill>
                <a:latin typeface="NikashBAN"/>
                <a:cs typeface="SolaimanLipi" pitchFamily="2" charset="0"/>
              </a:rPr>
              <a:t>।</a:t>
            </a:r>
            <a:r>
              <a:rPr lang="bn-IN" sz="3600" dirty="0" smtClean="0">
                <a:solidFill>
                  <a:srgbClr val="FF00FF"/>
                </a:solidFill>
                <a:latin typeface="SolaimanLipi" pitchFamily="2" charset="0"/>
                <a:cs typeface="SolaimanLipi" pitchFamily="2" charset="0"/>
              </a:rPr>
              <a:t> </a:t>
            </a:r>
            <a:endParaRPr lang="bn-BD" sz="3600" dirty="0">
              <a:solidFill>
                <a:srgbClr val="FF00FF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4" name="24-Point Star 3"/>
          <p:cNvSpPr/>
          <p:nvPr/>
        </p:nvSpPr>
        <p:spPr>
          <a:xfrm>
            <a:off x="1447800" y="381000"/>
            <a:ext cx="6096000" cy="685800"/>
          </a:xfrm>
          <a:prstGeom prst="star24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35803"/>
            <a:ext cx="7086600" cy="830997"/>
          </a:xfrm>
          <a:prstGeom prst="rect">
            <a:avLst/>
          </a:prstGeom>
          <a:noFill/>
          <a:ln w="57150">
            <a:solidFill>
              <a:sysClr val="window" lastClr="FFFFFF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err="1" smtClean="0">
                <a:latin typeface="SolaimanLipi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atin typeface="SolaimanLipi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olaimanLipi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SolaimanLipi" pitchFamily="2" charset="0"/>
              <a:cs typeface="NikoshBAN" pitchFamily="2" charset="0"/>
            </a:endParaRPr>
          </a:p>
        </p:txBody>
      </p:sp>
      <p:pic>
        <p:nvPicPr>
          <p:cNvPr id="6" name="Picture 5" descr="photo3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1600200"/>
            <a:ext cx="24384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736153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304800" y="2286000"/>
            <a:ext cx="8610600" cy="3505200"/>
          </a:xfrm>
          <a:prstGeom prst="ribbon2">
            <a:avLst>
              <a:gd name="adj1" fmla="val 16667"/>
              <a:gd name="adj2" fmla="val 716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olaimanLipi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olaimanLipi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accent2">
                    <a:lumMod val="50000"/>
                  </a:schemeClr>
                </a:solidFill>
                <a:latin typeface="SolaimanLipi" pitchFamily="2" charset="0"/>
                <a:cs typeface="NikoshBAN" pitchFamily="2" charset="0"/>
              </a:rPr>
              <a:t>অষ্টম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SolaimanLipi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chemeClr val="accent2">
                    <a:lumMod val="50000"/>
                  </a:schemeClr>
                </a:solidFill>
                <a:latin typeface="SolaimanLipi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olaimanLipi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accent2">
                    <a:lumMod val="50000"/>
                  </a:schemeClr>
                </a:solidFill>
                <a:latin typeface="SolaimanLipi" pitchFamily="2" charset="0"/>
                <a:cs typeface="NikoshBAN" pitchFamily="2" charset="0"/>
              </a:rPr>
              <a:t>বিজ্ঞান</a:t>
            </a:r>
          </a:p>
          <a:p>
            <a:pPr algn="ctr"/>
            <a:r>
              <a:rPr lang="bn-IN" sz="4000" dirty="0" smtClean="0">
                <a:solidFill>
                  <a:schemeClr val="accent2">
                    <a:lumMod val="50000"/>
                  </a:schemeClr>
                </a:solidFill>
                <a:latin typeface="SolaimanLipi" pitchFamily="2" charset="0"/>
                <a:cs typeface="NikoshBAN" pitchFamily="2" charset="0"/>
              </a:rPr>
              <a:t>অধ্যায়ঃ সপ্তম</a:t>
            </a:r>
          </a:p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olaimanLipi" pitchFamily="2" charset="0"/>
                <a:cs typeface="NikoshBAN" pitchFamily="2" charset="0"/>
              </a:rPr>
              <a:t>পাঠঃ</a:t>
            </a:r>
            <a:r>
              <a:rPr lang="bn-IN" sz="4000" dirty="0" smtClean="0">
                <a:solidFill>
                  <a:schemeClr val="accent2">
                    <a:lumMod val="50000"/>
                  </a:schemeClr>
                </a:solidFill>
                <a:latin typeface="SolaimanLipi" pitchFamily="2" charset="0"/>
                <a:cs typeface="NikoshBAN" pitchFamily="2" charset="0"/>
              </a:rPr>
              <a:t> পৃথিবী ও মহাকর্ষ</a:t>
            </a:r>
          </a:p>
        </p:txBody>
      </p:sp>
      <p:sp>
        <p:nvSpPr>
          <p:cNvPr id="9" name="Flowchart: Sequential Access Storage 8"/>
          <p:cNvSpPr/>
          <p:nvPr/>
        </p:nvSpPr>
        <p:spPr>
          <a:xfrm>
            <a:off x="1524000" y="457200"/>
            <a:ext cx="6172200" cy="1524000"/>
          </a:xfrm>
          <a:prstGeom prst="flowChartMagnetic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ashBAN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chemeClr val="bg1"/>
                </a:solidFill>
                <a:latin typeface="NikashBAN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ashBAN"/>
                <a:cs typeface="NikoshBAN" pitchFamily="2" charset="0"/>
              </a:rPr>
              <a:t>পরিচিতি</a:t>
            </a:r>
            <a:endParaRPr lang="en-US" sz="4800" dirty="0" smtClean="0">
              <a:solidFill>
                <a:schemeClr val="bg1"/>
              </a:solidFill>
              <a:latin typeface="NikashBAN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90309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47800" y="304799"/>
            <a:ext cx="6858000" cy="830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olaimanLipi" pitchFamily="2" charset="0"/>
                <a:cs typeface="NikoshBAN" pitchFamily="2" charset="0"/>
              </a:rPr>
              <a:t>শিখনফল</a:t>
            </a:r>
            <a:endParaRPr lang="en-US" sz="4800" dirty="0">
              <a:solidFill>
                <a:schemeClr val="tx1"/>
              </a:solidFill>
              <a:latin typeface="SolaimanLipi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69755" y="2743200"/>
            <a:ext cx="762000" cy="6096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1732002"/>
            <a:ext cx="678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dirty="0" smtClean="0">
                <a:latin typeface="SolaimanLipi" pitchFamily="2" charset="0"/>
                <a:cs typeface="NikoshBAN" pitchFamily="2" charset="0"/>
              </a:rPr>
              <a:t>মহাকর্ষ ও অভিকর্ষ ব্যাখ্যা করতে পারবে</a:t>
            </a:r>
            <a:r>
              <a:rPr lang="en-US" sz="3000" dirty="0" smtClean="0">
                <a:latin typeface="SolaimanLipi" pitchFamily="2" charset="0"/>
                <a:cs typeface="NikoshBAN" pitchFamily="2" charset="0"/>
              </a:rPr>
              <a:t>।</a:t>
            </a:r>
            <a:endParaRPr lang="en-US" sz="3000" dirty="0">
              <a:latin typeface="SolaimanLipi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43248" y="1676400"/>
            <a:ext cx="762000" cy="5334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279880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dirty="0" smtClean="0">
                <a:latin typeface="SolaimanLipi" pitchFamily="2" charset="0"/>
                <a:cs typeface="NikoshBAN" pitchFamily="2" charset="0"/>
              </a:rPr>
              <a:t>নিউটনের মহাকর্ষ সূত্র ব্যাখ্যা করতে পারবে।</a:t>
            </a:r>
            <a:endParaRPr lang="en-US" sz="3000" dirty="0">
              <a:latin typeface="SolaimanLipi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33400" y="3962400"/>
            <a:ext cx="762000" cy="533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0091" y="4038600"/>
            <a:ext cx="68095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dirty="0" smtClean="0">
                <a:latin typeface="SolaimanLipi" pitchFamily="2" charset="0"/>
                <a:cs typeface="NikoshBAN" pitchFamily="2" charset="0"/>
              </a:rPr>
              <a:t>ভর ও ওজন ব্যাখ্যা করতে পারবে।</a:t>
            </a:r>
            <a:endParaRPr lang="en-US" sz="3000" dirty="0">
              <a:latin typeface="SolaimanLipi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02853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 animBg="1"/>
      <p:bldP spid="12" grpId="0"/>
      <p:bldP spid="10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077200" cy="91940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SolaimanLipi" pitchFamily="2" charset="0"/>
                <a:cs typeface="NikoshBAN" pitchFamily="2" charset="0"/>
              </a:rPr>
              <a:t>মহাকর্ষ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9812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dirty="0" smtClean="0">
                <a:latin typeface="SolaimanLipi" pitchFamily="2" charset="0"/>
                <a:cs typeface="NikoshBAN" pitchFamily="2" charset="0"/>
              </a:rPr>
              <a:t>এই মহাবিশ্বের </a:t>
            </a:r>
            <a:r>
              <a:rPr lang="bn-IN" sz="3000" b="1" dirty="0" smtClean="0">
                <a:latin typeface="SolaimanLipi" pitchFamily="2" charset="0"/>
                <a:cs typeface="NikoshBAN" pitchFamily="2" charset="0"/>
              </a:rPr>
              <a:t>যেকোনো দুটি বস্তুর মধ্যে</a:t>
            </a:r>
            <a:r>
              <a:rPr lang="bn-IN" sz="3000" dirty="0" smtClean="0">
                <a:latin typeface="SolaimanLipi" pitchFamily="2" charset="0"/>
                <a:cs typeface="NikoshBAN" pitchFamily="2" charset="0"/>
              </a:rPr>
              <a:t> যে আকর্ষণ, তাকে মহাকর্ষ বলে।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32004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SolaimanLipi" pitchFamily="2" charset="0"/>
                <a:cs typeface="NikoshBAN" pitchFamily="2" charset="0"/>
              </a:rPr>
              <a:t>উদাহরণ- </a:t>
            </a:r>
          </a:p>
          <a:p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চেয়ার ও টেবিলের আকর্ষণ, মানুষ ও গাছপালার আকর্ষণ, খাতা ও কলমের আকর্ষণ, টেবিল ও বইয়ের আকর্ষণ, মানুষ-মানুষের আকর্ষণ ইত্যাদি।</a:t>
            </a:r>
            <a:endParaRPr lang="en-US" sz="2800" dirty="0">
              <a:latin typeface="SolaimanLipi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6825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3400" y="19812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b="1" dirty="0" smtClean="0">
                <a:latin typeface="SolaimanLipi" pitchFamily="2" charset="0"/>
                <a:cs typeface="NikoshBAN" pitchFamily="2" charset="0"/>
              </a:rPr>
              <a:t>পৃথিবীর সাথে </a:t>
            </a:r>
            <a:r>
              <a:rPr lang="bn-IN" sz="3000" dirty="0" smtClean="0">
                <a:latin typeface="SolaimanLipi" pitchFamily="2" charset="0"/>
                <a:cs typeface="NikoshBAN" pitchFamily="2" charset="0"/>
              </a:rPr>
              <a:t>যেকোনো বস্তুর যে আকর্ষণ, তাকে অভিকর্ষ বলে।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32004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SolaimanLipi" pitchFamily="2" charset="0"/>
                <a:cs typeface="NikoshBAN" pitchFamily="2" charset="0"/>
              </a:rPr>
              <a:t>উদাহরণ- </a:t>
            </a:r>
          </a:p>
          <a:p>
            <a:r>
              <a:rPr lang="bn-IN" sz="2800" b="1" dirty="0" smtClean="0">
                <a:latin typeface="SolaimanLipi" pitchFamily="2" charset="0"/>
                <a:cs typeface="NikoshBAN" pitchFamily="2" charset="0"/>
              </a:rPr>
              <a:t>পৃথিবী </a:t>
            </a:r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ও টেবিলের আকর্ষণ, </a:t>
            </a:r>
            <a:r>
              <a:rPr lang="bn-IN" sz="2800" b="1" dirty="0" smtClean="0">
                <a:latin typeface="SolaimanLipi" pitchFamily="2" charset="0"/>
                <a:cs typeface="NikoshBAN" pitchFamily="2" charset="0"/>
              </a:rPr>
              <a:t>পৃথিবী</a:t>
            </a:r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 ও গাছপালার আকর্ষণ, </a:t>
            </a:r>
            <a:r>
              <a:rPr lang="bn-IN" sz="2800" b="1" dirty="0" smtClean="0">
                <a:latin typeface="SolaimanLipi" pitchFamily="2" charset="0"/>
                <a:cs typeface="NikoshBAN" pitchFamily="2" charset="0"/>
              </a:rPr>
              <a:t>পৃথিবী</a:t>
            </a:r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 ও কলমের আকর্ষণ, </a:t>
            </a:r>
            <a:r>
              <a:rPr lang="bn-IN" sz="2800" b="1" dirty="0" smtClean="0">
                <a:latin typeface="SolaimanLipi" pitchFamily="2" charset="0"/>
                <a:cs typeface="NikoshBAN" pitchFamily="2" charset="0"/>
              </a:rPr>
              <a:t>পৃথিবী </a:t>
            </a:r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ও বইয়ের আকর্ষণ, </a:t>
            </a:r>
            <a:r>
              <a:rPr lang="bn-IN" sz="2800" b="1" dirty="0" smtClean="0">
                <a:latin typeface="SolaimanLipi" pitchFamily="2" charset="0"/>
                <a:cs typeface="NikoshBAN" pitchFamily="2" charset="0"/>
              </a:rPr>
              <a:t>পৃথিবী</a:t>
            </a:r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 ও মানুষের আকর্ষণ ইত্যাদি।</a:t>
            </a:r>
            <a:endParaRPr lang="en-US" sz="2800" dirty="0">
              <a:latin typeface="SolaimanLipi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85800"/>
            <a:ext cx="8077200" cy="91940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SolaimanLipi" pitchFamily="2" charset="0"/>
                <a:cs typeface="NikoshBAN" pitchFamily="2" charset="0"/>
              </a:rPr>
              <a:t>অভিকর্ষ</a:t>
            </a:r>
          </a:p>
        </p:txBody>
      </p:sp>
    </p:spTree>
    <p:extLst>
      <p:ext uri="{BB962C8B-B14F-4D97-AF65-F5344CB8AC3E}">
        <p14:creationId xmlns:p14="http://schemas.microsoft.com/office/powerpoint/2010/main" xmlns="" val="8866825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914400" y="381000"/>
            <a:ext cx="7162800" cy="762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olaimanLipi" pitchFamily="2" charset="0"/>
                <a:cs typeface="NikoshBAN" pitchFamily="2" charset="0"/>
              </a:rPr>
              <a:t>নিউটনের মহাকর্ষ সূত্র</a:t>
            </a:r>
            <a:endParaRPr lang="en-US" sz="4000" dirty="0">
              <a:solidFill>
                <a:schemeClr val="tx1"/>
              </a:solidFill>
              <a:latin typeface="SolaimanLipi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9624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মহাবিশ্বের প্রত্যেকটি বস্তুকণা একে অপরকে নিজের দিকে আকর্ষণ করে এবং এ আকর্ষণ বলের মান বস্তুকণাদ্বয়ের </a:t>
            </a:r>
            <a:r>
              <a:rPr lang="bn-IN" sz="2800" b="1" dirty="0" smtClean="0">
                <a:latin typeface="SolaimanLipi" pitchFamily="2" charset="0"/>
                <a:cs typeface="NikoshBAN" pitchFamily="2" charset="0"/>
              </a:rPr>
              <a:t>ভরের গুনফলের সমানুপাতিক </a:t>
            </a:r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এবং এদের </a:t>
            </a:r>
            <a:r>
              <a:rPr lang="bn-IN" sz="2800" b="1" dirty="0" smtClean="0">
                <a:latin typeface="SolaimanLipi" pitchFamily="2" charset="0"/>
                <a:cs typeface="NikoshBAN" pitchFamily="2" charset="0"/>
              </a:rPr>
              <a:t>মধ্যবর্তী দূরত্বের বর্গের ব্যাস্তানুপাতিক</a:t>
            </a:r>
            <a:r>
              <a:rPr lang="bn-IN" sz="2800" dirty="0" smtClean="0">
                <a:latin typeface="SolaimanLipi" pitchFamily="2" charset="0"/>
                <a:cs typeface="NikoshBAN" pitchFamily="2" charset="0"/>
              </a:rPr>
              <a:t> এবং এ বল বস্তুকণাদ্বয়ের সংযোজক সরলরেখা বরাবর ক্রিয়া করে।</a:t>
            </a:r>
            <a:endParaRPr lang="en-US" sz="2800" dirty="0">
              <a:latin typeface="SolaimanLipi" pitchFamily="2" charset="0"/>
              <a:cs typeface="NikoshBAN" pitchFamily="2" charset="0"/>
            </a:endParaRPr>
          </a:p>
        </p:txBody>
      </p:sp>
      <p:pic>
        <p:nvPicPr>
          <p:cNvPr id="5" name="Picture 4" descr="New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95400"/>
            <a:ext cx="25146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1400" y="1395442"/>
            <a:ext cx="50292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SolaimanLipi" pitchFamily="2" charset="0"/>
                <a:cs typeface="NikoshBAN" pitchFamily="2" charset="0"/>
              </a:rPr>
              <a:t>স্যার আইজ্যাক নিউটন</a:t>
            </a:r>
          </a:p>
          <a:p>
            <a:endParaRPr lang="en-US" sz="500" b="1" dirty="0" smtClean="0">
              <a:latin typeface="SolaimanLipi" pitchFamily="2" charset="0"/>
              <a:cs typeface="NikoshBAN" pitchFamily="2" charset="0"/>
              <a:hlinkClick r:id="rId3"/>
            </a:endParaRPr>
          </a:p>
          <a:p>
            <a:r>
              <a:rPr lang="bn-BD" b="1" dirty="0" smtClean="0">
                <a:latin typeface="SolaimanLipi" pitchFamily="2" charset="0"/>
                <a:cs typeface="NikoshBAN" pitchFamily="2" charset="0"/>
                <a:hlinkClick r:id="rId3"/>
              </a:rPr>
              <a:t>জন্ম তারিখ</a:t>
            </a:r>
            <a:r>
              <a:rPr lang="bn-BD" b="1" dirty="0" smtClean="0">
                <a:latin typeface="SolaimanLipi" pitchFamily="2" charset="0"/>
                <a:cs typeface="NikoshBAN" pitchFamily="2" charset="0"/>
              </a:rPr>
              <a:t>: </a:t>
            </a:r>
            <a:r>
              <a:rPr lang="bn-BD" sz="2000" dirty="0" smtClean="0">
                <a:latin typeface="SolaimanLipi" pitchFamily="2" charset="0"/>
                <a:cs typeface="NikoshBAN" pitchFamily="2" charset="0"/>
              </a:rPr>
              <a:t>২৫ ডিসেম্বর, ১৬৪২</a:t>
            </a:r>
          </a:p>
          <a:p>
            <a:r>
              <a:rPr lang="bn-BD" b="1" dirty="0" smtClean="0">
                <a:latin typeface="SolaimanLipi" pitchFamily="2" charset="0"/>
                <a:cs typeface="NikoshBAN" pitchFamily="2" charset="0"/>
                <a:hlinkClick r:id="rId4"/>
              </a:rPr>
              <a:t>সম্পূর্ণ নাম</a:t>
            </a:r>
            <a:r>
              <a:rPr lang="bn-BD" b="1" dirty="0" smtClean="0">
                <a:latin typeface="SolaimanLipi" pitchFamily="2" charset="0"/>
                <a:cs typeface="NikoshBAN" pitchFamily="2" charset="0"/>
              </a:rPr>
              <a:t>: </a:t>
            </a:r>
            <a:r>
              <a:rPr lang="bn-BD" sz="2000" dirty="0" smtClean="0">
                <a:latin typeface="SolaimanLipi" pitchFamily="2" charset="0"/>
                <a:cs typeface="NikoshBAN" pitchFamily="2" charset="0"/>
              </a:rPr>
              <a:t>Sir Isaac Newton</a:t>
            </a:r>
          </a:p>
          <a:p>
            <a:r>
              <a:rPr lang="bn-BD" b="1" dirty="0" smtClean="0">
                <a:latin typeface="SolaimanLipi" pitchFamily="2" charset="0"/>
                <a:cs typeface="NikoshBAN" pitchFamily="2" charset="0"/>
                <a:hlinkClick r:id="rId5"/>
              </a:rPr>
              <a:t>জন্মস্থান</a:t>
            </a:r>
            <a:r>
              <a:rPr lang="bn-BD" b="1" dirty="0" smtClean="0">
                <a:latin typeface="SolaimanLipi" pitchFamily="2" charset="0"/>
                <a:cs typeface="NikoshBAN" pitchFamily="2" charset="0"/>
              </a:rPr>
              <a:t>: </a:t>
            </a:r>
            <a:r>
              <a:rPr lang="bn-BD" dirty="0" smtClean="0">
                <a:latin typeface="SolaimanLipi" pitchFamily="2" charset="0"/>
                <a:cs typeface="NikoshBAN" pitchFamily="2" charset="0"/>
              </a:rPr>
              <a:t>Woolsthorpe Manor House, যুক্তরাজ্য</a:t>
            </a:r>
            <a:r>
              <a:rPr lang="bn-BD" dirty="0" smtClean="0">
                <a:latin typeface="SolaimanLipi" pitchFamily="2" charset="0"/>
                <a:cs typeface="NikoshBAN" pitchFamily="2" charset="0"/>
                <a:hlinkClick r:id="rId6"/>
              </a:rPr>
              <a:t/>
            </a:r>
            <a:br>
              <a:rPr lang="bn-BD" dirty="0" smtClean="0">
                <a:latin typeface="SolaimanLipi" pitchFamily="2" charset="0"/>
                <a:cs typeface="NikoshBAN" pitchFamily="2" charset="0"/>
                <a:hlinkClick r:id="rId6"/>
              </a:rPr>
            </a:br>
            <a:r>
              <a:rPr lang="bn-BD" b="1" dirty="0" smtClean="0">
                <a:latin typeface="SolaimanLipi" pitchFamily="2" charset="0"/>
                <a:cs typeface="NikoshBAN" pitchFamily="2" charset="0"/>
                <a:hlinkClick r:id="rId6"/>
              </a:rPr>
              <a:t>মৃত্যুর তারিখ</a:t>
            </a:r>
            <a:r>
              <a:rPr lang="bn-BD" b="1" dirty="0" smtClean="0">
                <a:latin typeface="SolaimanLipi" pitchFamily="2" charset="0"/>
                <a:cs typeface="NikoshBAN" pitchFamily="2" charset="0"/>
              </a:rPr>
              <a:t>: </a:t>
            </a:r>
            <a:r>
              <a:rPr lang="bn-BD" sz="2000" dirty="0" smtClean="0">
                <a:latin typeface="SolaimanLipi" pitchFamily="2" charset="0"/>
                <a:cs typeface="NikoshBAN" pitchFamily="2" charset="0"/>
              </a:rPr>
              <a:t>৩১ মার্চ, ১৭২৭</a:t>
            </a:r>
          </a:p>
          <a:p>
            <a:r>
              <a:rPr lang="bn-BD" b="1" dirty="0" smtClean="0">
                <a:latin typeface="SolaimanLipi" pitchFamily="2" charset="0"/>
                <a:cs typeface="NikoshBAN" pitchFamily="2" charset="0"/>
                <a:hlinkClick r:id="rId7"/>
              </a:rPr>
              <a:t>মৃত্যুস্থান</a:t>
            </a:r>
            <a:r>
              <a:rPr lang="bn-BD" b="1" dirty="0" smtClean="0">
                <a:latin typeface="SolaimanLipi" pitchFamily="2" charset="0"/>
                <a:cs typeface="NikoshBAN" pitchFamily="2" charset="0"/>
              </a:rPr>
              <a:t>:</a:t>
            </a:r>
            <a:r>
              <a:rPr lang="bn-BD" dirty="0" smtClean="0">
                <a:latin typeface="SolaimanLipi" pitchFamily="2" charset="0"/>
                <a:cs typeface="NikoshBAN" pitchFamily="2" charset="0"/>
              </a:rPr>
              <a:t> </a:t>
            </a:r>
            <a:r>
              <a:rPr lang="bn-BD" sz="2000" dirty="0" smtClean="0">
                <a:latin typeface="SolaimanLipi" pitchFamily="2" charset="0"/>
                <a:cs typeface="NikoshBAN" pitchFamily="2" charset="0"/>
              </a:rPr>
              <a:t>Kensington</a:t>
            </a:r>
          </a:p>
        </p:txBody>
      </p:sp>
    </p:spTree>
    <p:extLst>
      <p:ext uri="{BB962C8B-B14F-4D97-AF65-F5344CB8AC3E}">
        <p14:creationId xmlns:p14="http://schemas.microsoft.com/office/powerpoint/2010/main" xmlns="" val="26712781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1219200" y="381000"/>
            <a:ext cx="6705600" cy="762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olaimanLipi" pitchFamily="2" charset="0"/>
                <a:cs typeface="NikoshBAN" pitchFamily="2" charset="0"/>
              </a:rPr>
              <a:t>নিউটনের মহাকর্ষ সূত্র</a:t>
            </a:r>
            <a:endParaRPr lang="en-US" sz="4000" dirty="0">
              <a:solidFill>
                <a:schemeClr val="tx1"/>
              </a:solidFill>
              <a:latin typeface="SolaimanLipi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1295401"/>
            <a:ext cx="563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-25000" dirty="0" smtClean="0"/>
              <a:t>					</a:t>
            </a:r>
            <a:endParaRPr lang="en-US" sz="20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aseline="-25000" dirty="0" smtClean="0"/>
          </a:p>
          <a:p>
            <a:r>
              <a:rPr lang="en-US" sz="3200" baseline="-25000" dirty="0" smtClean="0"/>
              <a:t>			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endParaRPr lang="en-US" sz="3200" baseline="-25000" dirty="0" smtClean="0"/>
          </a:p>
          <a:p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			d</a:t>
            </a:r>
          </a:p>
          <a:p>
            <a:r>
              <a:rPr lang="en-US" baseline="-25000" dirty="0" smtClean="0"/>
              <a:t>				</a:t>
            </a:r>
            <a:endParaRPr lang="en-US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2057400" y="1371600"/>
            <a:ext cx="1143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63246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200400" y="2055812"/>
            <a:ext cx="3124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476500" y="2628106"/>
            <a:ext cx="380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6477000" y="2514600"/>
            <a:ext cx="608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667000" y="2743200"/>
            <a:ext cx="411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5800" y="3048000"/>
            <a:ext cx="746760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SolaimanLipi" pitchFamily="2" charset="0"/>
                <a:cs typeface="NikoshBAN" pitchFamily="2" charset="0"/>
              </a:rPr>
              <a:t>১ম বস্তুর ভর</a:t>
            </a:r>
            <a:r>
              <a:rPr lang="bn-IN" sz="2000" dirty="0" smtClean="0">
                <a:solidFill>
                  <a:srgbClr val="002060"/>
                </a:solidFill>
                <a:latin typeface="NikashBAN"/>
                <a:cs typeface="Times New Roman" pitchFamily="18" charset="0"/>
              </a:rPr>
              <a:t> </a:t>
            </a:r>
            <a:r>
              <a:rPr lang="b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1</a:t>
            </a:r>
            <a:r>
              <a:rPr lang="bn-IN" sz="2000" baseline="-25000" dirty="0" smtClean="0"/>
              <a:t>,</a:t>
            </a:r>
            <a:r>
              <a:rPr lang="bn-IN" sz="2000" dirty="0" smtClean="0"/>
              <a:t> </a:t>
            </a:r>
            <a:r>
              <a:rPr lang="bn-IN" sz="2000" dirty="0" smtClean="0">
                <a:latin typeface="SolaimanLipi" pitchFamily="2" charset="0"/>
                <a:cs typeface="NikoshBAN" pitchFamily="2" charset="0"/>
              </a:rPr>
              <a:t>২য় বস্তুর ভর</a:t>
            </a:r>
            <a:r>
              <a:rPr lang="b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2</a:t>
            </a:r>
            <a:r>
              <a:rPr lang="bn-IN" sz="2000" baseline="-25000" dirty="0" smtClean="0"/>
              <a:t>,</a:t>
            </a:r>
            <a:r>
              <a:rPr lang="bn-IN" sz="2000" dirty="0" smtClean="0"/>
              <a:t> </a:t>
            </a:r>
            <a:r>
              <a:rPr lang="bn-IN" sz="2000" dirty="0" smtClean="0">
                <a:latin typeface="SolaimanLipi" pitchFamily="2" charset="0"/>
                <a:cs typeface="NikoshBAN" pitchFamily="2" charset="0"/>
              </a:rPr>
              <a:t>বস্তুদ্বয়ের মধ্যবর্তী দূরত্ব </a:t>
            </a:r>
            <a:r>
              <a:rPr lang="bn-IN" sz="2000" dirty="0" smtClean="0"/>
              <a:t>=</a:t>
            </a:r>
            <a:r>
              <a:rPr lang="en-US" sz="2000" dirty="0" smtClean="0"/>
              <a:t>d </a:t>
            </a:r>
            <a:r>
              <a:rPr lang="bn-IN" sz="2000" dirty="0" smtClean="0">
                <a:latin typeface="SolaimanLipi" pitchFamily="2" charset="0"/>
                <a:cs typeface="NikoshBAN" pitchFamily="2" charset="0"/>
              </a:rPr>
              <a:t>হলে নিউটনের মহাকর্ষ সূত্রানুসারে-</a:t>
            </a:r>
            <a:endParaRPr lang="en-US" sz="2000" dirty="0" smtClean="0">
              <a:latin typeface="SolaimanLipi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∞ m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Agency FB"/>
              </a:rPr>
              <a:t>		</a:t>
            </a:r>
            <a:endParaRPr lang="bn-IN" sz="32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3" imgW="11412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90800" y="4419600"/>
          <a:ext cx="2667000" cy="1295400"/>
        </p:xfrm>
        <a:graphic>
          <a:graphicData uri="http://schemas.openxmlformats.org/presentationml/2006/ole">
            <p:oleObj spid="_x0000_s1029" name="Equation" r:id="rId4" imgW="622080" imgH="393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0" name="Equation" r:id="rId5" imgW="114120" imgH="2156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419600" y="3511550"/>
          <a:ext cx="1143000" cy="984250"/>
        </p:xfrm>
        <a:graphic>
          <a:graphicData uri="http://schemas.openxmlformats.org/presentationml/2006/ole">
            <p:oleObj spid="_x0000_s1031" name="Equation" r:id="rId6" imgW="45720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712781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3" imgW="114120" imgH="215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67000" y="1371600"/>
          <a:ext cx="2667000" cy="1295400"/>
        </p:xfrm>
        <a:graphic>
          <a:graphicData uri="http://schemas.openxmlformats.org/presentationml/2006/ole">
            <p:oleObj spid="_x0000_s2051" name="Equation" r:id="rId4" imgW="622080" imgH="393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2" name="Equation" r:id="rId5" imgW="114120" imgH="2156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219200" y="2667000"/>
          <a:ext cx="2679700" cy="1339850"/>
        </p:xfrm>
        <a:graphic>
          <a:graphicData uri="http://schemas.openxmlformats.org/presentationml/2006/ole">
            <p:oleObj spid="_x0000_s2053" name="Equation" r:id="rId6" imgW="78732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191000" y="28956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SolaimanLipi" pitchFamily="2" charset="0"/>
                <a:cs typeface="NikoshBAN" pitchFamily="2" charset="0"/>
              </a:rPr>
              <a:t>এখানে</a:t>
            </a:r>
            <a:r>
              <a:rPr lang="bn-IN" sz="2000" dirty="0" smtClean="0"/>
              <a:t> </a:t>
            </a:r>
            <a:r>
              <a:rPr lang="en-US" sz="2000" dirty="0" smtClean="0"/>
              <a:t>G </a:t>
            </a:r>
            <a:r>
              <a:rPr lang="bn-IN" sz="2000" dirty="0" smtClean="0">
                <a:latin typeface="SolaimanLipi" pitchFamily="2" charset="0"/>
                <a:cs typeface="NikoshBAN" pitchFamily="2" charset="0"/>
              </a:rPr>
              <a:t>একটি সমানুপাতিক ধ্রুবক একে </a:t>
            </a:r>
            <a:r>
              <a:rPr lang="bn-IN" sz="2000" b="1" dirty="0" smtClean="0">
                <a:latin typeface="SolaimanLipi" pitchFamily="2" charset="0"/>
                <a:cs typeface="NikoshBAN" pitchFamily="2" charset="0"/>
              </a:rPr>
              <a:t>বিশ্বজনীন মহাকর্ষীয় ধ্রুবক </a:t>
            </a:r>
            <a:r>
              <a:rPr lang="bn-IN" sz="2000" dirty="0" smtClean="0">
                <a:latin typeface="SolaimanLipi" pitchFamily="2" charset="0"/>
                <a:cs typeface="NikoshBAN" pitchFamily="2" charset="0"/>
              </a:rPr>
              <a:t>বলা হয়।</a:t>
            </a:r>
            <a:endParaRPr lang="en-US" sz="2000" dirty="0">
              <a:latin typeface="SolaimanLipi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43434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SolaimanLipi" pitchFamily="2" charset="0"/>
                <a:cs typeface="NikoshBAN" pitchFamily="2" charset="0"/>
              </a:rPr>
              <a:t>ভরের গুণফল দ্বিগুণ করলে বল দিগুন বৃদ্ধি পাবে, ভরের গুণফল তিনগুণ করলে বল তিনগুণ বৃদ্ধি পাবে কিন্তু মধ্যবর্তী দূরত্ব দ্বিগুণ করলে বল এক-চতুর্থাংশ কমে যাবে, মধ্যবর্তী দূরত্ব তিনগুণ করলে বল নয় ভাগের এক ভাগ হবে।</a:t>
            </a:r>
            <a:endParaRPr lang="en-US" sz="2000" dirty="0">
              <a:latin typeface="SolaimanLipi" pitchFamily="2" charset="0"/>
              <a:cs typeface="NikoshBAN" pitchFamily="2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219200" y="381000"/>
            <a:ext cx="6705600" cy="762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olaimanLipi" pitchFamily="2" charset="0"/>
                <a:cs typeface="NikoshBAN" pitchFamily="2" charset="0"/>
              </a:rPr>
              <a:t>নিউটনের মহাকর্ষ সূত্র</a:t>
            </a:r>
            <a:endParaRPr lang="en-US" sz="4000" dirty="0">
              <a:solidFill>
                <a:schemeClr val="tx1"/>
              </a:solidFill>
              <a:latin typeface="SolaimanLipi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2781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376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Concourse</vt:lpstr>
      <vt:lpstr>1_Concourse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Motiar</dc:creator>
  <cp:lastModifiedBy>Administrator</cp:lastModifiedBy>
  <cp:revision>449</cp:revision>
  <dcterms:created xsi:type="dcterms:W3CDTF">2014-03-26T04:08:53Z</dcterms:created>
  <dcterms:modified xsi:type="dcterms:W3CDTF">2020-07-17T07:35:13Z</dcterms:modified>
</cp:coreProperties>
</file>