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endParaRPr lang="en-US" sz="1400" b="1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rtl="0"/>
          <a:r>
            <a:rPr lang="en-US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8000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পাঠ</a:t>
          </a:r>
          <a:r>
            <a:rPr lang="en-US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 custLinFactNeighborX="6667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ScaleX="100000" custLinFactNeighborY="2639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CF4D4969-B1F2-4517-95BF-2216F757EE81}" type="presOf" srcId="{BE53A760-87E9-4D35-B1D8-5BB11ED07B53}" destId="{EB82FB9B-EC43-4CC6-88CB-A53F2E8714A8}" srcOrd="0" destOrd="0" presId="urn:microsoft.com/office/officeart/2005/8/layout/target3"/>
    <dgm:cxn modelId="{D12CFD81-2CFC-4140-A89B-EF7D9F03C1E7}" type="presOf" srcId="{E716E343-82B4-4D0B-B45D-0F490FE0235D}" destId="{AAC36E9C-336F-488E-A8C1-0178D536F410}" srcOrd="1" destOrd="0" presId="urn:microsoft.com/office/officeart/2005/8/layout/target3"/>
    <dgm:cxn modelId="{2CFF04B0-EB82-43A7-A728-DC892182153C}" type="presOf" srcId="{E716E343-82B4-4D0B-B45D-0F490FE0235D}" destId="{508660B7-E931-4D2D-869E-C294046FF6B9}" srcOrd="0" destOrd="0" presId="urn:microsoft.com/office/officeart/2005/8/layout/target3"/>
    <dgm:cxn modelId="{F6484A23-58DA-499F-B8A1-D925C858D7AA}" type="presParOf" srcId="{EB82FB9B-EC43-4CC6-88CB-A53F2E8714A8}" destId="{E4FD88E8-8AC9-4B1F-A0C4-A20C1D97D604}" srcOrd="0" destOrd="0" presId="urn:microsoft.com/office/officeart/2005/8/layout/target3"/>
    <dgm:cxn modelId="{CB8CFD03-A022-4540-BB34-3ED26BFB28B0}" type="presParOf" srcId="{EB82FB9B-EC43-4CC6-88CB-A53F2E8714A8}" destId="{9871A64A-1045-472E-94BB-C26A9DBFAFE7}" srcOrd="1" destOrd="0" presId="urn:microsoft.com/office/officeart/2005/8/layout/target3"/>
    <dgm:cxn modelId="{227F2519-F036-4695-9A89-477B6D256A81}" type="presParOf" srcId="{EB82FB9B-EC43-4CC6-88CB-A53F2E8714A8}" destId="{508660B7-E931-4D2D-869E-C294046FF6B9}" srcOrd="2" destOrd="0" presId="urn:microsoft.com/office/officeart/2005/8/layout/target3"/>
    <dgm:cxn modelId="{08F050AB-9BC1-4F04-A675-55B8077436D4}" type="presParOf" srcId="{EB82FB9B-EC43-4CC6-88CB-A53F2E8714A8}" destId="{AAC36E9C-336F-488E-A8C1-0178D536F410}" srcOrd="3" destOrd="0" presId="urn:microsoft.com/office/officeart/2005/8/layout/target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A8D16-A436-464E-AC03-FF791BEB1744}" type="doc">
      <dgm:prSet loTypeId="urn:microsoft.com/office/officeart/2005/8/layout/lProcess3" loCatId="process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2BE6500-0FCC-41C8-9FBC-63C05BD7D7FB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bn-IN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AFF28F6-AFFF-46A4-8D84-FB6B62603858}" type="par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246810E-BB12-4C44-800E-6F717111D356}" type="sib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4DA1679-73B2-480A-827F-509A9AFD62DA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</a:t>
          </a:r>
          <a:r>
            <a:rPr lang="bn-BD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ম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FDBF6D67-E458-43CD-B6F7-3BDB0A3E048E}" type="par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A206BC8-6E95-40C8-9081-BB7050EEBBC4}" type="sib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D77E333-4B75-4F53-99EF-836C760D272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bn-IN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7CC9C67-43F4-4B02-9F00-F4E3598BAE05}" type="par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7278B117-D272-4DC4-8DAC-0E95BBAFEF82}" type="sib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4FC765B-2EB0-473D-A497-1E7C6F22937D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28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গনিত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3A94F4A-AF4B-4D10-B21F-C4C785857F6B}" type="par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05C2020-438C-4F45-A0A3-7009AB96109B}" type="sib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F973BE7-15D2-4217-A48C-415EB122A4A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r>
            <a:rPr lang="bn-BD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FBFC7EA-9E43-4AB7-974F-BFE4AB8B61D5}" type="par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58B3061-7497-4367-B37E-7C0C56B8F183}" type="sib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63DA2CD-DAB3-4569-A407-F2C1D1FE6616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৬</a:t>
          </a:r>
        </a:p>
        <a:p>
          <a:r>
            <a:rPr lang="en-US" sz="28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ভগ্নাংশ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CC70B715-B716-4911-BFFD-ABF5CDBF0F21}" type="par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41F54C3-BB6C-49E8-993E-30A936E897A8}" type="sib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E7CBF30-D46A-4FB2-B4B4-B132961369E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5EEFA06-5D46-4773-AECF-FC7111F5A707}" type="par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06B2643B-0629-4D4E-AC8F-EA27B9D8FD7C}" type="sib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38289D3-1880-4825-A10A-9FDD3AE6311C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৫০ মিনিট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12F53892-807D-4BAB-BF4C-762BDB593D14}" type="par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78C3DA8-963A-4774-BA48-99CB5DA45804}" type="sib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F49A9862-D5B5-4E8B-9DD0-EDC0513F5C76}" type="pres">
      <dgm:prSet presAssocID="{1AAA8D16-A436-464E-AC03-FF791BEB174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EEAADB-C48C-4513-B85A-707BA92CA297}" type="pres">
      <dgm:prSet presAssocID="{F2BE6500-0FCC-41C8-9FBC-63C05BD7D7FB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B9B20C9-1542-4C91-9CF9-8ED47A99E3EB}" type="pres">
      <dgm:prSet presAssocID="{F2BE6500-0FCC-41C8-9FBC-63C05BD7D7FB}" presName="bigChev" presStyleLbl="node1" presStyleIdx="0" presStyleCnt="4" custScaleX="76398"/>
      <dgm:spPr/>
      <dgm:t>
        <a:bodyPr/>
        <a:lstStyle/>
        <a:p>
          <a:endParaRPr lang="en-US"/>
        </a:p>
      </dgm:t>
    </dgm:pt>
    <dgm:pt modelId="{B4DA9E5E-CB12-4F9E-9D77-953C1097A95C}" type="pres">
      <dgm:prSet presAssocID="{FDBF6D67-E458-43CD-B6F7-3BDB0A3E048E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26C7E6D-8A4A-441C-8D30-5C4E5AB2A7BB}" type="pres">
      <dgm:prSet presAssocID="{C4DA1679-73B2-480A-827F-509A9AFD62DA}" presName="node" presStyleLbl="alignAccFollowNode1" presStyleIdx="0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9260C-19EB-4948-98D6-F9C2AE8B04DC}" type="pres">
      <dgm:prSet presAssocID="{F2BE6500-0FCC-41C8-9FBC-63C05BD7D7FB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EF763D5B-F55A-4FD7-A63F-A8A3ECCFB922}" type="pres">
      <dgm:prSet presAssocID="{5D77E333-4B75-4F53-99EF-836C760D2725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BB57241-4463-4BB7-8B42-4FC5D0160346}" type="pres">
      <dgm:prSet presAssocID="{5D77E333-4B75-4F53-99EF-836C760D2725}" presName="bigChev" presStyleLbl="node1" presStyleIdx="1" presStyleCnt="4" custScaleX="76398"/>
      <dgm:spPr/>
      <dgm:t>
        <a:bodyPr/>
        <a:lstStyle/>
        <a:p>
          <a:endParaRPr lang="en-US"/>
        </a:p>
      </dgm:t>
    </dgm:pt>
    <dgm:pt modelId="{25737604-795D-43EC-A35D-42ED590C132B}" type="pres">
      <dgm:prSet presAssocID="{63A94F4A-AF4B-4D10-B21F-C4C785857F6B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1B70D99-8398-4580-8198-B1CEC269CCA7}" type="pres">
      <dgm:prSet presAssocID="{34FC765B-2EB0-473D-A497-1E7C6F22937D}" presName="node" presStyleLbl="alignAccFollowNode1" presStyleIdx="1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5028-030C-4058-AC95-7F6548ED473F}" type="pres">
      <dgm:prSet presAssocID="{5D77E333-4B75-4F53-99EF-836C760D2725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FCEA9616-A806-4AF3-A1DC-BAB56577FB68}" type="pres">
      <dgm:prSet presAssocID="{EF973BE7-15D2-4217-A48C-415EB122A4A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73F5BC04-4989-41F7-AE78-074518BD3557}" type="pres">
      <dgm:prSet presAssocID="{EF973BE7-15D2-4217-A48C-415EB122A4A1}" presName="bigChev" presStyleLbl="node1" presStyleIdx="2" presStyleCnt="4" custScaleX="76398"/>
      <dgm:spPr/>
      <dgm:t>
        <a:bodyPr/>
        <a:lstStyle/>
        <a:p>
          <a:endParaRPr lang="en-US"/>
        </a:p>
      </dgm:t>
    </dgm:pt>
    <dgm:pt modelId="{1CEC6009-3F7E-4F42-B691-53880DB87F22}" type="pres">
      <dgm:prSet presAssocID="{CC70B715-B716-4911-BFFD-ABF5CDBF0F21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DD6BD90-A2AC-4F3B-BD7D-F2969E00A758}" type="pres">
      <dgm:prSet presAssocID="{D63DA2CD-DAB3-4569-A407-F2C1D1FE6616}" presName="node" presStyleLbl="alignAccFollowNode1" presStyleIdx="2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4B76E-80CB-4932-998E-E6DF6B0E9904}" type="pres">
      <dgm:prSet presAssocID="{EF973BE7-15D2-4217-A48C-415EB122A4A1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3E7D6B1-D780-4525-B677-3882F5A775B1}" type="pres">
      <dgm:prSet presAssocID="{2E7CBF30-D46A-4FB2-B4B4-B132961369E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1B2B2817-A41C-406A-BD35-C657D0821092}" type="pres">
      <dgm:prSet presAssocID="{2E7CBF30-D46A-4FB2-B4B4-B132961369E1}" presName="bigChev" presStyleLbl="node1" presStyleIdx="3" presStyleCnt="4" custScaleX="76398"/>
      <dgm:spPr/>
      <dgm:t>
        <a:bodyPr/>
        <a:lstStyle/>
        <a:p>
          <a:endParaRPr lang="en-US"/>
        </a:p>
      </dgm:t>
    </dgm:pt>
    <dgm:pt modelId="{8C9C5EFD-C3F3-46D7-9B50-472092AFC632}" type="pres">
      <dgm:prSet presAssocID="{12F53892-807D-4BAB-BF4C-762BDB593D14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ED2D4FC-64C9-497D-ADCF-5765BC8D748D}" type="pres">
      <dgm:prSet presAssocID="{E38289D3-1880-4825-A10A-9FDD3AE6311C}" presName="node" presStyleLbl="alignAccFollowNode1" presStyleIdx="3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BA8BE-A617-42B7-BDF3-B95024202AB0}" srcId="{2E7CBF30-D46A-4FB2-B4B4-B132961369E1}" destId="{E38289D3-1880-4825-A10A-9FDD3AE6311C}" srcOrd="0" destOrd="0" parTransId="{12F53892-807D-4BAB-BF4C-762BDB593D14}" sibTransId="{E78C3DA8-963A-4774-BA48-99CB5DA45804}"/>
    <dgm:cxn modelId="{9172D893-03E2-4DB1-A7BC-DC249E269DA1}" srcId="{1AAA8D16-A436-464E-AC03-FF791BEB1744}" destId="{2E7CBF30-D46A-4FB2-B4B4-B132961369E1}" srcOrd="3" destOrd="0" parTransId="{05EEFA06-5D46-4773-AECF-FC7111F5A707}" sibTransId="{06B2643B-0629-4D4E-AC8F-EA27B9D8FD7C}"/>
    <dgm:cxn modelId="{ADCF0EC6-EBE2-4C4A-B1D8-61C7ECB3AA86}" srcId="{F2BE6500-0FCC-41C8-9FBC-63C05BD7D7FB}" destId="{C4DA1679-73B2-480A-827F-509A9AFD62DA}" srcOrd="0" destOrd="0" parTransId="{FDBF6D67-E458-43CD-B6F7-3BDB0A3E048E}" sibTransId="{CA206BC8-6E95-40C8-9081-BB7050EEBBC4}"/>
    <dgm:cxn modelId="{3352BBC8-A3CC-48B7-A4D6-5D309EE2734F}" srcId="{EF973BE7-15D2-4217-A48C-415EB122A4A1}" destId="{D63DA2CD-DAB3-4569-A407-F2C1D1FE6616}" srcOrd="0" destOrd="0" parTransId="{CC70B715-B716-4911-BFFD-ABF5CDBF0F21}" sibTransId="{541F54C3-BB6C-49E8-993E-30A936E897A8}"/>
    <dgm:cxn modelId="{E861384F-D923-4516-8F01-4388FD92E5B6}" srcId="{1AAA8D16-A436-464E-AC03-FF791BEB1744}" destId="{5D77E333-4B75-4F53-99EF-836C760D2725}" srcOrd="1" destOrd="0" parTransId="{47CC9C67-43F4-4B02-9F00-F4E3598BAE05}" sibTransId="{7278B117-D272-4DC4-8DAC-0E95BBAFEF82}"/>
    <dgm:cxn modelId="{8D1E5C50-9046-4D15-B34D-1B751C4ADB9E}" type="presOf" srcId="{F2BE6500-0FCC-41C8-9FBC-63C05BD7D7FB}" destId="{CB9B20C9-1542-4C91-9CF9-8ED47A99E3EB}" srcOrd="0" destOrd="0" presId="urn:microsoft.com/office/officeart/2005/8/layout/lProcess3"/>
    <dgm:cxn modelId="{7479E88C-3F02-4775-B3EF-34BBE34783BE}" type="presOf" srcId="{1AAA8D16-A436-464E-AC03-FF791BEB1744}" destId="{F49A9862-D5B5-4E8B-9DD0-EDC0513F5C76}" srcOrd="0" destOrd="0" presId="urn:microsoft.com/office/officeart/2005/8/layout/lProcess3"/>
    <dgm:cxn modelId="{F0A89AE6-5458-4B77-821F-23A078280119}" type="presOf" srcId="{D63DA2CD-DAB3-4569-A407-F2C1D1FE6616}" destId="{3DD6BD90-A2AC-4F3B-BD7D-F2969E00A758}" srcOrd="0" destOrd="0" presId="urn:microsoft.com/office/officeart/2005/8/layout/lProcess3"/>
    <dgm:cxn modelId="{A34D93B9-3C6E-42EE-8544-808AF8C006D4}" type="presOf" srcId="{5D77E333-4B75-4F53-99EF-836C760D2725}" destId="{3BB57241-4463-4BB7-8B42-4FC5D0160346}" srcOrd="0" destOrd="0" presId="urn:microsoft.com/office/officeart/2005/8/layout/lProcess3"/>
    <dgm:cxn modelId="{9194D5F7-316E-48CB-93F8-EBBCD0AB8374}" srcId="{5D77E333-4B75-4F53-99EF-836C760D2725}" destId="{34FC765B-2EB0-473D-A497-1E7C6F22937D}" srcOrd="0" destOrd="0" parTransId="{63A94F4A-AF4B-4D10-B21F-C4C785857F6B}" sibTransId="{D05C2020-438C-4F45-A0A3-7009AB96109B}"/>
    <dgm:cxn modelId="{07DB3354-3CF4-4D7C-AE21-07158B33CBEA}" type="presOf" srcId="{34FC765B-2EB0-473D-A497-1E7C6F22937D}" destId="{D1B70D99-8398-4580-8198-B1CEC269CCA7}" srcOrd="0" destOrd="0" presId="urn:microsoft.com/office/officeart/2005/8/layout/lProcess3"/>
    <dgm:cxn modelId="{C71CFCA5-0549-4FD8-92F8-17C9722F47DB}" type="presOf" srcId="{2E7CBF30-D46A-4FB2-B4B4-B132961369E1}" destId="{1B2B2817-A41C-406A-BD35-C657D0821092}" srcOrd="0" destOrd="0" presId="urn:microsoft.com/office/officeart/2005/8/layout/lProcess3"/>
    <dgm:cxn modelId="{BB798EFE-49A7-4D24-A85C-A6A6287E7DD0}" type="presOf" srcId="{E38289D3-1880-4825-A10A-9FDD3AE6311C}" destId="{DED2D4FC-64C9-497D-ADCF-5765BC8D748D}" srcOrd="0" destOrd="0" presId="urn:microsoft.com/office/officeart/2005/8/layout/lProcess3"/>
    <dgm:cxn modelId="{2C4B7F27-2673-4E26-ACCC-58DB9A7E7CC3}" type="presOf" srcId="{EF973BE7-15D2-4217-A48C-415EB122A4A1}" destId="{73F5BC04-4989-41F7-AE78-074518BD3557}" srcOrd="0" destOrd="0" presId="urn:microsoft.com/office/officeart/2005/8/layout/lProcess3"/>
    <dgm:cxn modelId="{B80D6E57-7D0F-4775-A660-B65023D5FD83}" type="presOf" srcId="{C4DA1679-73B2-480A-827F-509A9AFD62DA}" destId="{326C7E6D-8A4A-441C-8D30-5C4E5AB2A7BB}" srcOrd="0" destOrd="0" presId="urn:microsoft.com/office/officeart/2005/8/layout/lProcess3"/>
    <dgm:cxn modelId="{D5DF7BC5-91E8-4FA8-BBFA-CE0F97F5C1A0}" srcId="{1AAA8D16-A436-464E-AC03-FF791BEB1744}" destId="{EF973BE7-15D2-4217-A48C-415EB122A4A1}" srcOrd="2" destOrd="0" parTransId="{9FBFC7EA-9E43-4AB7-974F-BFE4AB8B61D5}" sibTransId="{358B3061-7497-4367-B37E-7C0C56B8F183}"/>
    <dgm:cxn modelId="{4018C29E-5B84-44B2-A4E0-B495B287FD2F}" srcId="{1AAA8D16-A436-464E-AC03-FF791BEB1744}" destId="{F2BE6500-0FCC-41C8-9FBC-63C05BD7D7FB}" srcOrd="0" destOrd="0" parTransId="{5AFF28F6-AFFF-46A4-8D84-FB6B62603858}" sibTransId="{2246810E-BB12-4C44-800E-6F717111D356}"/>
    <dgm:cxn modelId="{40CF70B2-4C9C-4406-92FF-53516378AE11}" type="presParOf" srcId="{F49A9862-D5B5-4E8B-9DD0-EDC0513F5C76}" destId="{D2EEAADB-C48C-4513-B85A-707BA92CA297}" srcOrd="0" destOrd="0" presId="urn:microsoft.com/office/officeart/2005/8/layout/lProcess3"/>
    <dgm:cxn modelId="{2DADA733-5FAC-43DE-9BCB-02C8DF0E4264}" type="presParOf" srcId="{D2EEAADB-C48C-4513-B85A-707BA92CA297}" destId="{CB9B20C9-1542-4C91-9CF9-8ED47A99E3EB}" srcOrd="0" destOrd="0" presId="urn:microsoft.com/office/officeart/2005/8/layout/lProcess3"/>
    <dgm:cxn modelId="{162FB876-B7A3-4B65-BD18-A25AE3C8C569}" type="presParOf" srcId="{D2EEAADB-C48C-4513-B85A-707BA92CA297}" destId="{B4DA9E5E-CB12-4F9E-9D77-953C1097A95C}" srcOrd="1" destOrd="0" presId="urn:microsoft.com/office/officeart/2005/8/layout/lProcess3"/>
    <dgm:cxn modelId="{1AE6ABD3-32A4-434F-913C-E9A15F21AD6C}" type="presParOf" srcId="{D2EEAADB-C48C-4513-B85A-707BA92CA297}" destId="{326C7E6D-8A4A-441C-8D30-5C4E5AB2A7BB}" srcOrd="2" destOrd="0" presId="urn:microsoft.com/office/officeart/2005/8/layout/lProcess3"/>
    <dgm:cxn modelId="{70C918AE-CE04-4C28-AD53-B3DAF344821D}" type="presParOf" srcId="{F49A9862-D5B5-4E8B-9DD0-EDC0513F5C76}" destId="{F759260C-19EB-4948-98D6-F9C2AE8B04DC}" srcOrd="1" destOrd="0" presId="urn:microsoft.com/office/officeart/2005/8/layout/lProcess3"/>
    <dgm:cxn modelId="{25B30988-3A71-411A-B6B4-FCFB839BF58F}" type="presParOf" srcId="{F49A9862-D5B5-4E8B-9DD0-EDC0513F5C76}" destId="{EF763D5B-F55A-4FD7-A63F-A8A3ECCFB922}" srcOrd="2" destOrd="0" presId="urn:microsoft.com/office/officeart/2005/8/layout/lProcess3"/>
    <dgm:cxn modelId="{F799D782-632C-45DD-9968-20E969CC655A}" type="presParOf" srcId="{EF763D5B-F55A-4FD7-A63F-A8A3ECCFB922}" destId="{3BB57241-4463-4BB7-8B42-4FC5D0160346}" srcOrd="0" destOrd="0" presId="urn:microsoft.com/office/officeart/2005/8/layout/lProcess3"/>
    <dgm:cxn modelId="{FA85E62B-ED13-4C53-9386-4792AE9C9540}" type="presParOf" srcId="{EF763D5B-F55A-4FD7-A63F-A8A3ECCFB922}" destId="{25737604-795D-43EC-A35D-42ED590C132B}" srcOrd="1" destOrd="0" presId="urn:microsoft.com/office/officeart/2005/8/layout/lProcess3"/>
    <dgm:cxn modelId="{48B3A373-9C4D-4600-9E04-3D5C00502381}" type="presParOf" srcId="{EF763D5B-F55A-4FD7-A63F-A8A3ECCFB922}" destId="{D1B70D99-8398-4580-8198-B1CEC269CCA7}" srcOrd="2" destOrd="0" presId="urn:microsoft.com/office/officeart/2005/8/layout/lProcess3"/>
    <dgm:cxn modelId="{4660C49C-3134-4460-B33C-EE7382C7B360}" type="presParOf" srcId="{F49A9862-D5B5-4E8B-9DD0-EDC0513F5C76}" destId="{94FE5028-030C-4058-AC95-7F6548ED473F}" srcOrd="3" destOrd="0" presId="urn:microsoft.com/office/officeart/2005/8/layout/lProcess3"/>
    <dgm:cxn modelId="{06B2A827-F05B-4364-B2C4-D84224B35B37}" type="presParOf" srcId="{F49A9862-D5B5-4E8B-9DD0-EDC0513F5C76}" destId="{FCEA9616-A806-4AF3-A1DC-BAB56577FB68}" srcOrd="4" destOrd="0" presId="urn:microsoft.com/office/officeart/2005/8/layout/lProcess3"/>
    <dgm:cxn modelId="{6D791988-43BD-4F13-8F4B-CE0AA9B28128}" type="presParOf" srcId="{FCEA9616-A806-4AF3-A1DC-BAB56577FB68}" destId="{73F5BC04-4989-41F7-AE78-074518BD3557}" srcOrd="0" destOrd="0" presId="urn:microsoft.com/office/officeart/2005/8/layout/lProcess3"/>
    <dgm:cxn modelId="{AD2F3C84-6F39-4E0E-9FD3-4DDBE43C0766}" type="presParOf" srcId="{FCEA9616-A806-4AF3-A1DC-BAB56577FB68}" destId="{1CEC6009-3F7E-4F42-B691-53880DB87F22}" srcOrd="1" destOrd="0" presId="urn:microsoft.com/office/officeart/2005/8/layout/lProcess3"/>
    <dgm:cxn modelId="{B5E2C2BA-7255-48D0-AE99-CC674D018D72}" type="presParOf" srcId="{FCEA9616-A806-4AF3-A1DC-BAB56577FB68}" destId="{3DD6BD90-A2AC-4F3B-BD7D-F2969E00A758}" srcOrd="2" destOrd="0" presId="urn:microsoft.com/office/officeart/2005/8/layout/lProcess3"/>
    <dgm:cxn modelId="{DC04A6F3-65E7-4D2E-A0B5-0852507DBC36}" type="presParOf" srcId="{F49A9862-D5B5-4E8B-9DD0-EDC0513F5C76}" destId="{9EA4B76E-80CB-4932-998E-E6DF6B0E9904}" srcOrd="5" destOrd="0" presId="urn:microsoft.com/office/officeart/2005/8/layout/lProcess3"/>
    <dgm:cxn modelId="{E8A9B751-B15D-4FB6-93A2-511FD1F50D36}" type="presParOf" srcId="{F49A9862-D5B5-4E8B-9DD0-EDC0513F5C76}" destId="{C3E7D6B1-D780-4525-B677-3882F5A775B1}" srcOrd="6" destOrd="0" presId="urn:microsoft.com/office/officeart/2005/8/layout/lProcess3"/>
    <dgm:cxn modelId="{F23407A7-D11F-4845-8FE8-751D4924F40A}" type="presParOf" srcId="{C3E7D6B1-D780-4525-B677-3882F5A775B1}" destId="{1B2B2817-A41C-406A-BD35-C657D0821092}" srcOrd="0" destOrd="0" presId="urn:microsoft.com/office/officeart/2005/8/layout/lProcess3"/>
    <dgm:cxn modelId="{299C3032-7DDE-49DE-B0C2-692B71A6AC6F}" type="presParOf" srcId="{C3E7D6B1-D780-4525-B677-3882F5A775B1}" destId="{8C9C5EFD-C3F3-46D7-9B50-472092AFC632}" srcOrd="1" destOrd="0" presId="urn:microsoft.com/office/officeart/2005/8/layout/lProcess3"/>
    <dgm:cxn modelId="{9BD543E6-580B-42E1-9C9D-5B7628C96698}" type="presParOf" srcId="{C3E7D6B1-D780-4525-B677-3882F5A775B1}" destId="{DED2D4FC-64C9-497D-ADCF-5765BC8D74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>
          <a:off x="76203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508660B7-E931-4D2D-869E-C294046FF6B9}">
      <dsp:nvSpPr>
        <dsp:cNvPr id="0" name=""/>
        <dsp:cNvSpPr/>
      </dsp:nvSpPr>
      <dsp:spPr>
        <a:xfrm>
          <a:off x="571499" y="0"/>
          <a:ext cx="5753100" cy="1142999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8000" b="1" kern="1200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পাঠ</a:t>
          </a:r>
          <a:r>
            <a:rPr lang="en-US" sz="8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8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1499" y="0"/>
        <a:ext cx="5753100" cy="1142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20C9-1542-4C91-9CF9-8ED47A99E3EB}">
      <dsp:nvSpPr>
        <dsp:cNvPr id="0" name=""/>
        <dsp:cNvSpPr/>
      </dsp:nvSpPr>
      <dsp:spPr>
        <a:xfrm>
          <a:off x="52453" y="74370"/>
          <a:ext cx="1625001" cy="850808"/>
        </a:xfrm>
        <a:prstGeom prst="chevron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extrusionH="381000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77857" y="74370"/>
        <a:ext cx="774193" cy="850808"/>
      </dsp:txXfrm>
    </dsp:sp>
    <dsp:sp modelId="{326C7E6D-8A4A-441C-8D30-5C4E5AB2A7BB}">
      <dsp:nvSpPr>
        <dsp:cNvPr id="0" name=""/>
        <dsp:cNvSpPr/>
      </dsp:nvSpPr>
      <dsp:spPr>
        <a:xfrm>
          <a:off x="1271376" y="2023"/>
          <a:ext cx="3070113" cy="995503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</a:t>
          </a:r>
          <a:r>
            <a:rPr lang="bn-BD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ম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769128" y="2023"/>
        <a:ext cx="2074610" cy="995503"/>
      </dsp:txXfrm>
    </dsp:sp>
    <dsp:sp modelId="{3BB57241-4463-4BB7-8B42-4FC5D0160346}">
      <dsp:nvSpPr>
        <dsp:cNvPr id="0" name=""/>
        <dsp:cNvSpPr/>
      </dsp:nvSpPr>
      <dsp:spPr>
        <a:xfrm>
          <a:off x="52453" y="1188987"/>
          <a:ext cx="1625001" cy="850808"/>
        </a:xfrm>
        <a:prstGeom prst="chevron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extrusionH="381000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IN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77857" y="1188987"/>
        <a:ext cx="774193" cy="850808"/>
      </dsp:txXfrm>
    </dsp:sp>
    <dsp:sp modelId="{D1B70D99-8398-4580-8198-B1CEC269CCA7}">
      <dsp:nvSpPr>
        <dsp:cNvPr id="0" name=""/>
        <dsp:cNvSpPr/>
      </dsp:nvSpPr>
      <dsp:spPr>
        <a:xfrm>
          <a:off x="1271376" y="1116640"/>
          <a:ext cx="3070113" cy="995503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গনিত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769128" y="1116640"/>
        <a:ext cx="2074610" cy="995503"/>
      </dsp:txXfrm>
    </dsp:sp>
    <dsp:sp modelId="{73F5BC04-4989-41F7-AE78-074518BD3557}">
      <dsp:nvSpPr>
        <dsp:cNvPr id="0" name=""/>
        <dsp:cNvSpPr/>
      </dsp:nvSpPr>
      <dsp:spPr>
        <a:xfrm>
          <a:off x="52453" y="2303604"/>
          <a:ext cx="1625001" cy="850808"/>
        </a:xfrm>
        <a:prstGeom prst="chevron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extrusionH="381000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BD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77857" y="2303604"/>
        <a:ext cx="774193" cy="850808"/>
      </dsp:txXfrm>
    </dsp:sp>
    <dsp:sp modelId="{3DD6BD90-A2AC-4F3B-BD7D-F2969E00A758}">
      <dsp:nvSpPr>
        <dsp:cNvPr id="0" name=""/>
        <dsp:cNvSpPr/>
      </dsp:nvSpPr>
      <dsp:spPr>
        <a:xfrm>
          <a:off x="1271376" y="2231256"/>
          <a:ext cx="3070113" cy="995503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৬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ভগ্নাংশ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769128" y="2231256"/>
        <a:ext cx="2074610" cy="995503"/>
      </dsp:txXfrm>
    </dsp:sp>
    <dsp:sp modelId="{1B2B2817-A41C-406A-BD35-C657D0821092}">
      <dsp:nvSpPr>
        <dsp:cNvPr id="0" name=""/>
        <dsp:cNvSpPr/>
      </dsp:nvSpPr>
      <dsp:spPr>
        <a:xfrm>
          <a:off x="52453" y="3418220"/>
          <a:ext cx="1625001" cy="850808"/>
        </a:xfrm>
        <a:prstGeom prst="chevron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extrusionH="381000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77857" y="3418220"/>
        <a:ext cx="774193" cy="850808"/>
      </dsp:txXfrm>
    </dsp:sp>
    <dsp:sp modelId="{DED2D4FC-64C9-497D-ADCF-5765BC8D748D}">
      <dsp:nvSpPr>
        <dsp:cNvPr id="0" name=""/>
        <dsp:cNvSpPr/>
      </dsp:nvSpPr>
      <dsp:spPr>
        <a:xfrm>
          <a:off x="1271376" y="3345873"/>
          <a:ext cx="3070113" cy="995503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৫০ মিনিট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769128" y="3345873"/>
        <a:ext cx="2074610" cy="995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F6A3-9688-4302-90D7-BB8890ACE91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F3CE-E28F-4EF1-8BF2-F392E58A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F6A3-9688-4302-90D7-BB8890ACE91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F3CE-E28F-4EF1-8BF2-F392E58A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F6A3-9688-4302-90D7-BB8890ACE91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F3CE-E28F-4EF1-8BF2-F392E58A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F6A3-9688-4302-90D7-BB8890ACE91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F3CE-E28F-4EF1-8BF2-F392E58A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2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F6A3-9688-4302-90D7-BB8890ACE91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F3CE-E28F-4EF1-8BF2-F392E58A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8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F6A3-9688-4302-90D7-BB8890ACE91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F3CE-E28F-4EF1-8BF2-F392E58A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5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F6A3-9688-4302-90D7-BB8890ACE91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F3CE-E28F-4EF1-8BF2-F392E58A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9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F6A3-9688-4302-90D7-BB8890ACE91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F3CE-E28F-4EF1-8BF2-F392E58A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5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F6A3-9688-4302-90D7-BB8890ACE91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F3CE-E28F-4EF1-8BF2-F392E58A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1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F6A3-9688-4302-90D7-BB8890ACE91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F3CE-E28F-4EF1-8BF2-F392E58A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F6A3-9688-4302-90D7-BB8890ACE91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F3CE-E28F-4EF1-8BF2-F392E58A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9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4F6A3-9688-4302-90D7-BB8890ACE91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6F3CE-E28F-4EF1-8BF2-F392E58A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9DED-8E79-4D7F-9398-5887DF89B23A}" type="datetime1">
              <a:rPr lang="en-US" smtClean="0"/>
              <a:t>7/18/2020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26" y="-28575"/>
            <a:ext cx="50863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7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068" y="685800"/>
            <a:ext cx="4091553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মিশ্র</a:t>
            </a:r>
            <a:r>
              <a:rPr lang="en-US" sz="6600" b="1" dirty="0"/>
              <a:t> </a:t>
            </a:r>
            <a:r>
              <a:rPr lang="en-US" sz="6600" b="1" dirty="0" err="1"/>
              <a:t>ভগ্নাংশ</a:t>
            </a:r>
            <a:endParaRPr lang="en-US" sz="6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52407" y="2168905"/>
                <a:ext cx="10693830" cy="28364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/>
                  <a:t>যে </a:t>
                </a:r>
                <a:r>
                  <a:rPr lang="en-US" sz="4000" b="1" dirty="0" err="1"/>
                  <a:t>সব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ভগ্নাংশে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পূর্ণসংখ্যার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সাথে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প্রকৃত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ভগ্নাংশ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যুক্ত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থাকে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তাকে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মিশ্র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ভগ্নাংশ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বলে</a:t>
                </a:r>
                <a:r>
                  <a:rPr lang="en-US" sz="4000" b="1" dirty="0"/>
                  <a:t>।  </a:t>
                </a:r>
                <a:r>
                  <a:rPr lang="en-US" sz="4000" b="1" dirty="0" err="1"/>
                  <a:t>যেমন</a:t>
                </a:r>
                <a:r>
                  <a:rPr lang="en-US" sz="4000" b="1" dirty="0"/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১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৩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৪</m:t>
                        </m:r>
                      </m:den>
                    </m:f>
                    <m:r>
                      <a:rPr lang="en-US" sz="40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/>
                  <a:t>এটি </a:t>
                </a:r>
                <a:r>
                  <a:rPr lang="en-US" sz="4000" b="1" dirty="0" err="1"/>
                  <a:t>একটি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মিশ্র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ভগ্নাংশ</a:t>
                </a:r>
                <a:r>
                  <a:rPr lang="en-US" sz="4000" b="1" dirty="0"/>
                  <a:t>। </a:t>
                </a:r>
                <a:r>
                  <a:rPr lang="en-US" sz="4000" b="1" dirty="0" err="1"/>
                  <a:t>এখানে</a:t>
                </a:r>
                <a:r>
                  <a:rPr lang="en-US" sz="4000" b="1" dirty="0"/>
                  <a:t>, ‌‍‌১ </a:t>
                </a:r>
                <a:r>
                  <a:rPr lang="en-US" sz="4000" b="1" dirty="0" err="1"/>
                  <a:t>পূর্ণ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সংখ্যা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বা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সমস্ত</a:t>
                </a:r>
                <a:r>
                  <a:rPr lang="en-US" sz="4000" b="1" dirty="0"/>
                  <a:t>, ৩ </a:t>
                </a:r>
                <a:r>
                  <a:rPr lang="en-US" sz="4000" b="1" dirty="0" err="1"/>
                  <a:t>লব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এবং</a:t>
                </a:r>
                <a:r>
                  <a:rPr lang="en-US" sz="4000" b="1" dirty="0"/>
                  <a:t> ৪ </a:t>
                </a:r>
                <a:r>
                  <a:rPr lang="en-US" sz="4000" b="1" dirty="0" err="1"/>
                  <a:t>হর</a:t>
                </a:r>
                <a:r>
                  <a:rPr lang="en-US" sz="4000" b="1" dirty="0"/>
                  <a:t>। </a:t>
                </a:r>
                <a:r>
                  <a:rPr lang="en-US" sz="4000" b="1" dirty="0" err="1"/>
                  <a:t>মিশ্র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ভগ্নাংশের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পূর্ণ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সংখ্যাকে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সমস্ত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পড়া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হয়</a:t>
                </a:r>
                <a:r>
                  <a:rPr lang="en-US" sz="4000" b="1" dirty="0"/>
                  <a:t>।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07" y="2168905"/>
                <a:ext cx="10693830" cy="2836418"/>
              </a:xfrm>
              <a:prstGeom prst="rect">
                <a:avLst/>
              </a:prstGeom>
              <a:blipFill rotWithShape="0">
                <a:blip r:embed="rId2"/>
                <a:stretch>
                  <a:fillRect l="-2051" t="-3004" r="-1937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52407" y="5359832"/>
                <a:ext cx="10693830" cy="9000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1"/>
                    </a:solidFill>
                  </a:rPr>
                  <a:t>এখানে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৩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৪</m:t>
                        </m:r>
                      </m:den>
                    </m:f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লব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৩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হর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৪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অপেক্ষা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ছোট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।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তাই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এটি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একটি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প্রকৃত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ভগ্নাংশ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07" y="5359832"/>
                <a:ext cx="10693830" cy="900055"/>
              </a:xfrm>
              <a:prstGeom prst="rect">
                <a:avLst/>
              </a:prstGeom>
              <a:blipFill rotWithShape="0">
                <a:blip r:embed="rId3"/>
                <a:stretch>
                  <a:fillRect l="-1708" b="-2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60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712856"/>
            <a:ext cx="22860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একক</a:t>
            </a:r>
            <a:r>
              <a:rPr lang="en-US" sz="4000" b="1" dirty="0"/>
              <a:t> </a:t>
            </a:r>
            <a:r>
              <a:rPr lang="en-US" sz="4000" b="1" dirty="0" err="1"/>
              <a:t>কাজ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9933" y="5439911"/>
            <a:ext cx="1118977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প্রকৃত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অপ্রকৃত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মিশ্র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ভগ্নাংশের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লিখ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90" y="609600"/>
            <a:ext cx="1909011" cy="2133600"/>
          </a:xfrm>
          <a:prstGeom prst="rect">
            <a:avLst/>
          </a:prstGeom>
        </p:spPr>
      </p:pic>
      <p:pic>
        <p:nvPicPr>
          <p:cNvPr id="1026" name="Picture 2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41" y="1420742"/>
            <a:ext cx="4101749" cy="401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0" y="400050"/>
            <a:ext cx="29718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8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820" y="480447"/>
            <a:ext cx="844657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অপ্রকৃত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ভগ্নাংশকে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মিশ্র</a:t>
            </a:r>
            <a:r>
              <a:rPr lang="en-US" sz="2800" b="1" dirty="0"/>
              <a:t> </a:t>
            </a:r>
            <a:r>
              <a:rPr lang="en-US" sz="2800" b="1" dirty="0" err="1" smtClean="0"/>
              <a:t>ভগ্নাংশে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প্রকার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নিয়ম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42820" y="1531747"/>
            <a:ext cx="844657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অপ্রকৃত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ভগ্নাংশকে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মিশ্র</a:t>
            </a:r>
            <a:r>
              <a:rPr lang="en-US" sz="2800" b="1" dirty="0"/>
              <a:t> </a:t>
            </a:r>
            <a:r>
              <a:rPr lang="en-US" sz="2800" b="1" dirty="0" err="1" smtClean="0"/>
              <a:t>ভগ্নাংশে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প্রকার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করার</a:t>
            </a:r>
            <a:r>
              <a:rPr lang="en-US" sz="2800" b="1" dirty="0"/>
              <a:t> </a:t>
            </a:r>
            <a:r>
              <a:rPr lang="en-US" sz="2800" b="1" dirty="0" err="1" smtClean="0"/>
              <a:t>জন্য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অপ্রকৃত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ভগ্নাংশের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লবকে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দ্বারা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ভাগ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হবে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যেমন</a:t>
            </a:r>
            <a:r>
              <a:rPr lang="en-US" sz="2800" b="1" dirty="0" smtClean="0"/>
              <a:t>-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8" y="3002122"/>
            <a:ext cx="10166887" cy="35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95" y="4772248"/>
            <a:ext cx="10691041" cy="1703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1" y="3381094"/>
            <a:ext cx="10407800" cy="1391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53" y="1989806"/>
            <a:ext cx="3742994" cy="1189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7" y="1788880"/>
            <a:ext cx="5424409" cy="1548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820" y="449451"/>
            <a:ext cx="844657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মিশ্র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ভগ্নাংশকে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অপ্রকৃত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ভগ্নাংশে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প্রকার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করার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নিয়ম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1892" y="1221787"/>
            <a:ext cx="1007389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মিশ্র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ভগ্নাংশকে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অপ্রকৃত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ভগ্নাংশে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প্রকার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করার</a:t>
            </a:r>
            <a:r>
              <a:rPr lang="en-US" sz="2800" b="1" dirty="0"/>
              <a:t> </a:t>
            </a:r>
            <a:r>
              <a:rPr lang="en-US" sz="2800" b="1" dirty="0" err="1" smtClean="0"/>
              <a:t>জন্য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নিচের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নিয়মটি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অনুসরন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হবে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4271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33800" y="990600"/>
                <a:ext cx="6248400" cy="9512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১৭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  </a:t>
                </a:r>
                <a:r>
                  <a:rPr lang="en-US" sz="3600" dirty="0" err="1">
                    <a:latin typeface="Nikosh" pitchFamily="2" charset="0"/>
                    <a:cs typeface="Nikosh" pitchFamily="2" charset="0"/>
                  </a:rPr>
                  <a:t>কে</a:t>
                </a:r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600" dirty="0" err="1">
                    <a:latin typeface="Nikosh" pitchFamily="2" charset="0"/>
                    <a:cs typeface="Nikosh" pitchFamily="2" charset="0"/>
                  </a:rPr>
                  <a:t>মিশ্র</a:t>
                </a:r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600" dirty="0" err="1">
                    <a:latin typeface="Nikosh" pitchFamily="2" charset="0"/>
                    <a:cs typeface="Nikosh" pitchFamily="2" charset="0"/>
                  </a:rPr>
                  <a:t>ভগ্নাংশে</a:t>
                </a:r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</a:rPr>
                  <a:t>পরিনত</a:t>
                </a:r>
                <a:r>
                  <a:rPr lang="en-US" sz="3600" dirty="0">
                    <a:latin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</a:rPr>
                  <a:t>কর</a:t>
                </a:r>
                <a:endParaRPr lang="en-US" sz="3600" dirty="0"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990600"/>
                <a:ext cx="6248400" cy="951222"/>
              </a:xfrm>
              <a:prstGeom prst="rect">
                <a:avLst/>
              </a:prstGeom>
              <a:blipFill rotWithShape="0">
                <a:blip r:embed="rId2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6200" y="4191000"/>
                <a:ext cx="6248400" cy="9512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 ৪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  </a:t>
                </a:r>
                <a:r>
                  <a:rPr lang="en-US" sz="3600" dirty="0" err="1">
                    <a:latin typeface="Nikosh" pitchFamily="2" charset="0"/>
                    <a:cs typeface="Nikosh" pitchFamily="2" charset="0"/>
                  </a:rPr>
                  <a:t>কে</a:t>
                </a:r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600" dirty="0" err="1">
                    <a:latin typeface="Nikosh" pitchFamily="2" charset="0"/>
                    <a:cs typeface="Nikosh" pitchFamily="2" charset="0"/>
                  </a:rPr>
                  <a:t>অপ্রকৃত</a:t>
                </a:r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600" dirty="0" err="1">
                    <a:latin typeface="Nikosh" pitchFamily="2" charset="0"/>
                    <a:cs typeface="Nikosh" pitchFamily="2" charset="0"/>
                  </a:rPr>
                  <a:t>ভগ্নাংশে</a:t>
                </a:r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</a:rPr>
                  <a:t>পরিনত</a:t>
                </a:r>
                <a:r>
                  <a:rPr lang="en-US" sz="3600" dirty="0">
                    <a:latin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</a:rPr>
                  <a:t>কর</a:t>
                </a:r>
                <a:endParaRPr lang="en-US" sz="3600" dirty="0"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191000"/>
                <a:ext cx="6248400" cy="951222"/>
              </a:xfrm>
              <a:prstGeom prst="rect">
                <a:avLst/>
              </a:prstGeom>
              <a:blipFill rotWithShape="0">
                <a:blip r:embed="rId3"/>
                <a:stretch>
                  <a:fillRect l="-1168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19600" y="2286001"/>
                <a:ext cx="2819400" cy="101354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 err="1"/>
                  <a:t>উঃ</a:t>
                </a:r>
                <a:r>
                  <a:rPr lang="en-US" sz="4000" dirty="0"/>
                  <a:t> ২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৮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1"/>
                <a:ext cx="2819400" cy="1013547"/>
              </a:xfrm>
              <a:prstGeom prst="rect">
                <a:avLst/>
              </a:prstGeom>
              <a:blipFill rotWithShape="0">
                <a:blip r:embed="rId4"/>
                <a:stretch>
                  <a:fillRect l="-7543" b="-20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78036" y="5257801"/>
                <a:ext cx="2819400" cy="101354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উঃ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২৫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৬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036" y="5257801"/>
                <a:ext cx="2819400" cy="1013547"/>
              </a:xfrm>
              <a:prstGeom prst="rect">
                <a:avLst/>
              </a:prstGeom>
              <a:blipFill rotWithShape="0">
                <a:blip r:embed="rId5"/>
                <a:stretch>
                  <a:fillRect l="-7543" b="-2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93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572593"/>
            <a:ext cx="28956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দলীয়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4600" y="3581400"/>
                <a:ext cx="7391400" cy="9232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দল ২:  ৩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৭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</a:rPr>
                  <a:t> , </a:t>
                </a:r>
                <a:r>
                  <a:rPr lang="en-US" sz="3600" dirty="0"/>
                  <a:t>৫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</a:rPr>
                  <a:t>কে</a:t>
                </a:r>
                <a:r>
                  <a:rPr lang="en-US" sz="3600" dirty="0">
                    <a:latin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</a:rPr>
                  <a:t>অপ্রকৃত</a:t>
                </a:r>
                <a:r>
                  <a:rPr lang="en-US" sz="3600" dirty="0">
                    <a:latin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</a:rPr>
                  <a:t>ভগ্নাংশে</a:t>
                </a:r>
                <a:r>
                  <a:rPr lang="en-US" sz="3600" dirty="0">
                    <a:latin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</a:rPr>
                  <a:t>পরিনত</a:t>
                </a:r>
                <a:r>
                  <a:rPr lang="en-US" sz="3600" dirty="0">
                    <a:latin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</a:rPr>
                  <a:t>কর</a:t>
                </a:r>
                <a:endParaRPr lang="en-US" sz="3600" dirty="0"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581400"/>
                <a:ext cx="7391400" cy="923266"/>
              </a:xfrm>
              <a:prstGeom prst="rect">
                <a:avLst/>
              </a:prstGeom>
              <a:blipFill rotWithShape="0">
                <a:blip r:embed="rId2"/>
                <a:stretch>
                  <a:fillRect l="-2471" b="-18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4600" y="1600200"/>
                <a:ext cx="7391400" cy="9232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দল ১: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১৭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২৯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</a:rPr>
                  <a:t>কে</a:t>
                </a:r>
                <a:r>
                  <a:rPr lang="en-US" sz="3600" dirty="0">
                    <a:latin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</a:rPr>
                  <a:t>মিশ্র</a:t>
                </a:r>
                <a:r>
                  <a:rPr lang="en-US" sz="3600" dirty="0">
                    <a:latin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</a:rPr>
                  <a:t>ভগ্নাংশে</a:t>
                </a:r>
                <a:r>
                  <a:rPr lang="en-US" sz="3600" dirty="0">
                    <a:latin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</a:rPr>
                  <a:t>পরিনত</a:t>
                </a:r>
                <a:r>
                  <a:rPr lang="en-US" sz="3600" dirty="0">
                    <a:latin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</a:rPr>
                  <a:t>কর</a:t>
                </a:r>
                <a:endParaRPr lang="en-US" sz="3600" dirty="0"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600200"/>
                <a:ext cx="7391400" cy="923266"/>
              </a:xfrm>
              <a:prstGeom prst="rect">
                <a:avLst/>
              </a:prstGeom>
              <a:blipFill rotWithShape="0">
                <a:blip r:embed="rId3"/>
                <a:stretch>
                  <a:fillRect l="-2471" b="-18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74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7200" y="685800"/>
            <a:ext cx="2895600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B050"/>
                </a:solidFill>
              </a:rPr>
              <a:t>মূল্যায়ন</a:t>
            </a:r>
            <a:endParaRPr lang="en-US" sz="7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419" y="2514601"/>
            <a:ext cx="10724827" cy="31700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১.কোন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ভগ্নাংশের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হর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ছোট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২.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সমস্ত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পড়া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ভগ্নাংশে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৩.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প্রকৃত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অপ্রকৃত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ভগ্নাংশের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বড়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৪.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মিশ্র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ভগ্নাংশকে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অপ্রকৃত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ভগ্নাংশে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হলে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0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135961"/>
            <a:ext cx="79248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600" b="1" dirty="0"/>
              <a:t> </a:t>
            </a:r>
            <a:r>
              <a:rPr lang="en-US" sz="3600" b="1" dirty="0" err="1"/>
              <a:t>প্রত্যেক</a:t>
            </a:r>
            <a:r>
              <a:rPr lang="en-US" sz="3600" b="1" dirty="0"/>
              <a:t> </a:t>
            </a:r>
            <a:r>
              <a:rPr lang="en-US" sz="3600" b="1" dirty="0" err="1"/>
              <a:t>প্রকারের</a:t>
            </a:r>
            <a:r>
              <a:rPr lang="en-US" sz="3600" b="1" dirty="0"/>
              <a:t> </a:t>
            </a:r>
            <a:r>
              <a:rPr lang="en-US" sz="3600" b="1" dirty="0" err="1"/>
              <a:t>ভগ্নাংশের</a:t>
            </a:r>
            <a:r>
              <a:rPr lang="en-US" sz="3600" b="1" dirty="0"/>
              <a:t> ৩টি </a:t>
            </a:r>
            <a:r>
              <a:rPr lang="en-US" sz="3600" b="1" dirty="0" err="1"/>
              <a:t>করে</a:t>
            </a:r>
            <a:r>
              <a:rPr lang="en-US" sz="3600" b="1" dirty="0"/>
              <a:t> </a:t>
            </a:r>
            <a:r>
              <a:rPr lang="en-US" sz="3600" b="1" dirty="0" err="1"/>
              <a:t>উদাহরন</a:t>
            </a:r>
            <a:r>
              <a:rPr lang="en-US" sz="3600" b="1" dirty="0"/>
              <a:t> </a:t>
            </a:r>
            <a:r>
              <a:rPr lang="en-US" sz="3600" b="1" dirty="0" err="1"/>
              <a:t>লিখবে</a:t>
            </a:r>
            <a:r>
              <a:rPr lang="en-US" sz="3600" b="1" dirty="0"/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err="1">
                <a:solidFill>
                  <a:srgbClr val="00B0F0"/>
                </a:solidFill>
              </a:rPr>
              <a:t>মিশ্র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ভগ্নাংশ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থেকে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অপ্রকৃত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ভগ্নাংশে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এবং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অপ্রকৃত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ভগ্নাংশ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থেকে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মিশ্র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ভগ্নাংশে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প্রকাশ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করবে</a:t>
            </a:r>
            <a:r>
              <a:rPr lang="en-US" sz="3600" b="1" dirty="0">
                <a:solidFill>
                  <a:srgbClr val="00B0F0"/>
                </a:solidFill>
              </a:rPr>
              <a:t>।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2667000" y="533400"/>
            <a:ext cx="6096000" cy="2133600"/>
          </a:xfrm>
          <a:prstGeom prst="horizontalScroll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102160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"/>
            <a:ext cx="9144000" cy="67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63" y="838200"/>
            <a:ext cx="38004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52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3886200" y="381000"/>
          <a:ext cx="6324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7"/>
          <p:cNvGraphicFramePr>
            <a:graphicFrameLocks/>
          </p:cNvGraphicFramePr>
          <p:nvPr>
            <p:extLst/>
          </p:nvPr>
        </p:nvGraphicFramePr>
        <p:xfrm>
          <a:off x="6144491" y="2286000"/>
          <a:ext cx="4523509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86" y="1676401"/>
            <a:ext cx="3929614" cy="49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4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3447"/>
            <a:ext cx="12460637" cy="7001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4304" y="703410"/>
            <a:ext cx="2484895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3546" y="2580144"/>
            <a:ext cx="7129219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>
              <a:buAutoNum type="arabicPeriod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>
              <a:buAutoNum type="arabicPeriod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>
              <a:buAutoNum type="arabicPeriod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433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533400"/>
                <a:ext cx="2667000" cy="9343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i="1">
                              <a:latin typeface="Cambria Math"/>
                            </a:rPr>
                            <m:t>৫</m:t>
                          </m:r>
                        </m:num>
                        <m:den>
                          <m:r>
                            <a:rPr lang="en-US" sz="3100" i="1">
                              <a:latin typeface="Cambria Math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en-US" sz="3100" dirty="0"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33400"/>
                <a:ext cx="2667000" cy="9343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14800" y="1828801"/>
                <a:ext cx="2667000" cy="9657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i="1">
                              <a:latin typeface="Cambria Math"/>
                            </a:rPr>
                            <m:t>১৩</m:t>
                          </m:r>
                        </m:num>
                        <m:den>
                          <m:r>
                            <a:rPr lang="en-US" sz="3100" i="1">
                              <a:latin typeface="Cambria Math"/>
                            </a:rPr>
                            <m:t>৯</m:t>
                          </m:r>
                        </m:den>
                      </m:f>
                    </m:oMath>
                  </m:oMathPara>
                </a14:m>
                <a:endParaRPr lang="en-US" sz="3100" dirty="0"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828801"/>
                <a:ext cx="2667000" cy="965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3305014"/>
                <a:ext cx="2667000" cy="80259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100" dirty="0"/>
                  <a:t>           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৩</m:t>
                        </m:r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৭</m:t>
                        </m:r>
                      </m:den>
                    </m:f>
                  </m:oMath>
                </a14:m>
                <a:endParaRPr lang="en-US" sz="3100" dirty="0"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305014"/>
                <a:ext cx="2667000" cy="8025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90800" y="4724400"/>
            <a:ext cx="4800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5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54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4018" y="5934670"/>
            <a:ext cx="3048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/>
              <a:t>ভগ্নাংশ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2907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47973"/>
            <a:ext cx="5181600" cy="8858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ভগ্নাংশ</a:t>
            </a:r>
            <a:r>
              <a:rPr lang="en-US" b="1" dirty="0" smtClean="0"/>
              <a:t> </a:t>
            </a:r>
            <a:r>
              <a:rPr lang="en-US" b="1" dirty="0" err="1" smtClean="0"/>
              <a:t>কাকে</a:t>
            </a:r>
            <a:r>
              <a:rPr lang="en-US" b="1" dirty="0" smtClean="0"/>
              <a:t> </a:t>
            </a:r>
            <a:r>
              <a:rPr lang="en-US" b="1" dirty="0" err="1" smtClean="0"/>
              <a:t>বলে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59864" y="1828801"/>
            <a:ext cx="7488936" cy="6858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লব</a:t>
            </a:r>
            <a:r>
              <a:rPr lang="en-US" dirty="0"/>
              <a:t> ও </a:t>
            </a:r>
            <a:r>
              <a:rPr lang="en-US" dirty="0" err="1"/>
              <a:t>হর</a:t>
            </a:r>
            <a:r>
              <a:rPr lang="en-US" dirty="0"/>
              <a:t> </a:t>
            </a:r>
            <a:r>
              <a:rPr lang="en-US" dirty="0" err="1"/>
              <a:t>বিশিষ্ট</a:t>
            </a:r>
            <a:r>
              <a:rPr lang="en-US" dirty="0"/>
              <a:t> </a:t>
            </a:r>
            <a:r>
              <a:rPr lang="en-US" dirty="0" err="1"/>
              <a:t>গাণিতিক</a:t>
            </a:r>
            <a:r>
              <a:rPr lang="en-US" dirty="0"/>
              <a:t> </a:t>
            </a:r>
            <a:r>
              <a:rPr lang="en-US" dirty="0" err="1"/>
              <a:t>সমস্যাকে</a:t>
            </a:r>
            <a:r>
              <a:rPr lang="en-US" dirty="0"/>
              <a:t> </a:t>
            </a:r>
            <a:r>
              <a:rPr lang="en-US" dirty="0" err="1"/>
              <a:t>ভগ্নাংশ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2895600"/>
            <a:ext cx="5715000" cy="685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লব</a:t>
            </a:r>
            <a:r>
              <a:rPr lang="en-US" dirty="0"/>
              <a:t> : </a:t>
            </a:r>
            <a:r>
              <a:rPr lang="en-US" dirty="0" err="1"/>
              <a:t>আমি</a:t>
            </a:r>
            <a:r>
              <a:rPr lang="en-US" dirty="0"/>
              <a:t> </a:t>
            </a:r>
            <a:r>
              <a:rPr lang="en-US" dirty="0" err="1"/>
              <a:t>লব</a:t>
            </a:r>
            <a:r>
              <a:rPr lang="en-US" dirty="0"/>
              <a:t>। </a:t>
            </a:r>
            <a:r>
              <a:rPr lang="en-US" dirty="0" err="1"/>
              <a:t>আমি</a:t>
            </a:r>
            <a:r>
              <a:rPr lang="en-US" dirty="0"/>
              <a:t> </a:t>
            </a:r>
            <a:r>
              <a:rPr lang="en-US" dirty="0" err="1"/>
              <a:t>উপরে</a:t>
            </a:r>
            <a:r>
              <a:rPr lang="en-US" dirty="0"/>
              <a:t> </a:t>
            </a:r>
            <a:r>
              <a:rPr lang="en-US" dirty="0" err="1"/>
              <a:t>থাকি</a:t>
            </a:r>
            <a:r>
              <a:rPr lang="en-US" dirty="0"/>
              <a:t>।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4267200"/>
            <a:ext cx="5638800" cy="6858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হর</a:t>
            </a:r>
            <a:r>
              <a:rPr lang="en-US" dirty="0"/>
              <a:t> : </a:t>
            </a:r>
            <a:r>
              <a:rPr lang="en-US" dirty="0" err="1"/>
              <a:t>আমি</a:t>
            </a:r>
            <a:r>
              <a:rPr lang="en-US" dirty="0"/>
              <a:t> </a:t>
            </a:r>
            <a:r>
              <a:rPr lang="en-US" dirty="0" err="1"/>
              <a:t>হর</a:t>
            </a:r>
            <a:r>
              <a:rPr lang="en-US" dirty="0"/>
              <a:t>। </a:t>
            </a:r>
            <a:r>
              <a:rPr lang="en-US" dirty="0" err="1"/>
              <a:t>আমি</a:t>
            </a:r>
            <a:r>
              <a:rPr lang="en-US" dirty="0"/>
              <a:t> </a:t>
            </a:r>
            <a:r>
              <a:rPr lang="en-US" dirty="0" err="1"/>
              <a:t>নিচে</a:t>
            </a:r>
            <a:r>
              <a:rPr lang="en-US" dirty="0"/>
              <a:t> </a:t>
            </a:r>
            <a:r>
              <a:rPr lang="en-US" dirty="0" err="1"/>
              <a:t>থাকি</a:t>
            </a:r>
            <a:r>
              <a:rPr lang="en-US" dirty="0"/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3124200"/>
            <a:ext cx="1502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/>
              <a:t>৩</a:t>
            </a:r>
          </a:p>
          <a:p>
            <a:pPr algn="ctr"/>
            <a:r>
              <a:rPr lang="en-US" sz="5400" b="1" dirty="0"/>
              <a:t>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67800" y="26670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লব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067800" y="4800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হর</a:t>
            </a:r>
            <a:endParaRPr lang="en-US" sz="36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839200" y="3124200"/>
            <a:ext cx="3810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839200" y="4572000"/>
            <a:ext cx="3048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36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838201"/>
            <a:ext cx="37338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ভগ্নাংশ</a:t>
            </a:r>
            <a:r>
              <a:rPr lang="en-US" sz="4400" dirty="0"/>
              <a:t> ৩ </a:t>
            </a:r>
            <a:r>
              <a:rPr lang="en-US" sz="4400" dirty="0" err="1"/>
              <a:t>প্রকার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643745" y="2096593"/>
            <a:ext cx="3048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প্রকৃত</a:t>
            </a:r>
            <a:r>
              <a:rPr lang="en-US" sz="4000" dirty="0"/>
              <a:t> </a:t>
            </a:r>
            <a:r>
              <a:rPr lang="en-US" sz="4000" dirty="0" err="1"/>
              <a:t>ভগ্নাংশ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92236" y="3449646"/>
            <a:ext cx="3048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অপ্রকৃত</a:t>
            </a:r>
            <a:r>
              <a:rPr lang="en-US" sz="4000" dirty="0"/>
              <a:t> </a:t>
            </a:r>
            <a:r>
              <a:rPr lang="en-US" sz="4000" dirty="0" err="1"/>
              <a:t>ভগ্নাংশ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713018" y="4788839"/>
            <a:ext cx="3048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মিশ্র</a:t>
            </a:r>
            <a:r>
              <a:rPr lang="en-US" sz="4000" dirty="0"/>
              <a:t> </a:t>
            </a:r>
            <a:r>
              <a:rPr lang="en-US" sz="4000" dirty="0" err="1"/>
              <a:t>ভগ্নাংশ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22128" y="2096594"/>
                <a:ext cx="2909455" cy="9000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যেমন: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৩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৪</m:t>
                        </m:r>
                      </m:den>
                    </m:f>
                  </m:oMath>
                </a14:m>
                <a:endParaRPr lang="en-US" sz="3600" dirty="0"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128" y="2096594"/>
                <a:ext cx="2909455" cy="900055"/>
              </a:xfrm>
              <a:prstGeom prst="rect">
                <a:avLst/>
              </a:prstGeom>
              <a:blipFill rotWithShape="0">
                <a:blip r:embed="rId2"/>
                <a:stretch>
                  <a:fillRect l="-6054" b="-2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29055" y="3346253"/>
                <a:ext cx="2909455" cy="9248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যেমন: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১৭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৮</m:t>
                        </m:r>
                      </m:den>
                    </m:f>
                  </m:oMath>
                </a14:m>
                <a:endParaRPr lang="en-US" sz="3600" dirty="0"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055" y="3346253"/>
                <a:ext cx="2909455" cy="924805"/>
              </a:xfrm>
              <a:prstGeom prst="rect">
                <a:avLst/>
              </a:prstGeom>
              <a:blipFill rotWithShape="0">
                <a:blip r:embed="rId3"/>
                <a:stretch>
                  <a:fillRect l="-6042" b="-18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29055" y="4636166"/>
                <a:ext cx="2909455" cy="9248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যেমন: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২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৭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৮</m:t>
                        </m:r>
                      </m:den>
                    </m:f>
                  </m:oMath>
                </a14:m>
                <a:endParaRPr lang="en-US" sz="3600" dirty="0">
                  <a:latin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055" y="4636166"/>
                <a:ext cx="2909455" cy="924805"/>
              </a:xfrm>
              <a:prstGeom prst="rect">
                <a:avLst/>
              </a:prstGeom>
              <a:blipFill rotWithShape="0">
                <a:blip r:embed="rId4"/>
                <a:stretch>
                  <a:fillRect l="-604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50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609600"/>
            <a:ext cx="3048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প্রকৃত</a:t>
            </a:r>
            <a:r>
              <a:rPr lang="en-US" sz="4000" b="1" dirty="0"/>
              <a:t> </a:t>
            </a:r>
            <a:r>
              <a:rPr lang="en-US" sz="4000" b="1" dirty="0" err="1"/>
              <a:t>ভগ্নাংশ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53885" y="1542392"/>
                <a:ext cx="9980908" cy="284879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/>
                  <a:t>যে </a:t>
                </a:r>
                <a:r>
                  <a:rPr lang="en-US" sz="4000" b="1" dirty="0" err="1"/>
                  <a:t>সব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ভগ্নাংশের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লব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হর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অপেক্ষা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ছোট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তাকে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প্রকৃত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ভগ্নাংশ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বলে</a:t>
                </a:r>
                <a:r>
                  <a:rPr lang="en-US" sz="4000" b="1" dirty="0"/>
                  <a:t>।  </a:t>
                </a:r>
                <a:r>
                  <a:rPr lang="en-US" sz="4000" b="1" dirty="0" err="1"/>
                  <a:t>যেমন</a:t>
                </a:r>
                <a:r>
                  <a:rPr lang="en-US" sz="4000" b="1" dirty="0"/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৩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4000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তবে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মনে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রাখতে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হবে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যে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প্রকৃত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ভগ্নাংশের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মান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সর্বদা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অপেক্ষা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ছোট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হয়।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85" y="1542392"/>
                <a:ext cx="9980908" cy="2848793"/>
              </a:xfrm>
              <a:prstGeom prst="rect">
                <a:avLst/>
              </a:prstGeom>
              <a:blipFill rotWithShape="0">
                <a:blip r:embed="rId2"/>
                <a:stretch>
                  <a:fillRect l="-2198" t="-2991" r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53885" y="4621074"/>
                <a:ext cx="10414861" cy="9000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1"/>
                    </a:solidFill>
                  </a:rPr>
                  <a:t>এখানে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৩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৪</m:t>
                        </m:r>
                      </m:den>
                    </m:f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লব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৩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হর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৪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অপেক্ষা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ছোট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।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তাই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এটি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একটি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প্রকৃত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ভগ্নাংশ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85" y="4621074"/>
                <a:ext cx="10414861" cy="900055"/>
              </a:xfrm>
              <a:prstGeom prst="rect">
                <a:avLst/>
              </a:prstGeom>
              <a:blipFill rotWithShape="0">
                <a:blip r:embed="rId3"/>
                <a:stretch>
                  <a:fillRect l="-1754" r="-1345" b="-2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67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4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charRg st="74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7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charRg st="127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533400"/>
            <a:ext cx="3048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অপ্রকৃত</a:t>
            </a:r>
            <a:r>
              <a:rPr lang="en-US" sz="4000" b="1" dirty="0"/>
              <a:t> </a:t>
            </a:r>
            <a:r>
              <a:rPr lang="en-US" sz="4000" b="1" dirty="0" err="1"/>
              <a:t>ভগ্নাংশ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14400" y="1600201"/>
                <a:ext cx="10523350" cy="286360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যে </a:t>
                </a:r>
                <a:r>
                  <a:rPr lang="en-US" sz="4000" b="1" dirty="0" err="1"/>
                  <a:t>সব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ভগ্নাংশের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লব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হর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অপেক্ষা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বড়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তাকে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প্রকৃত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ভগ্নাংশ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বলে</a:t>
                </a:r>
                <a:r>
                  <a:rPr lang="en-US" sz="4000" b="1" dirty="0"/>
                  <a:t>।  </a:t>
                </a:r>
                <a:r>
                  <a:rPr lang="en-US" sz="4000" b="1" dirty="0" err="1"/>
                  <a:t>যেমন</a:t>
                </a:r>
                <a:r>
                  <a:rPr lang="en-US" sz="4000" b="1" dirty="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4000" b="1" dirty="0"/>
                  <a:t> ।</a:t>
                </a:r>
                <a:endParaRPr lang="en-US" sz="4000" b="1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তবে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মনে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রাখতে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হবে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যে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প্রকৃত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ভগ্নাংশের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মান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সর্বদা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অপেক্ষা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বড়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হয়।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00201"/>
                <a:ext cx="10523350" cy="2863604"/>
              </a:xfrm>
              <a:prstGeom prst="rect">
                <a:avLst/>
              </a:prstGeom>
              <a:blipFill rotWithShape="0">
                <a:blip r:embed="rId2"/>
                <a:stretch>
                  <a:fillRect l="-2027" t="-5106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74916" y="4936417"/>
                <a:ext cx="10662834" cy="9133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1"/>
                    </a:solidFill>
                  </a:rPr>
                  <a:t>এখানে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লব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৪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হর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৩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অপেক্ষা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বড়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।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তাই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এটি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একটি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অপ্রকৃত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</a:rPr>
                  <a:t>ভগ্নাংশ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16" y="4936417"/>
                <a:ext cx="10662834" cy="913327"/>
              </a:xfrm>
              <a:prstGeom prst="rect">
                <a:avLst/>
              </a:prstGeom>
              <a:blipFill rotWithShape="0">
                <a:blip r:embed="rId3"/>
                <a:stretch>
                  <a:fillRect l="-1656" b="-20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99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302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ভগ্নাংশ কাকে বলে?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ANUP</dc:creator>
  <cp:lastModifiedBy>ANUP</cp:lastModifiedBy>
  <cp:revision>24</cp:revision>
  <dcterms:created xsi:type="dcterms:W3CDTF">2020-07-18T16:08:55Z</dcterms:created>
  <dcterms:modified xsi:type="dcterms:W3CDTF">2020-07-18T17:04:35Z</dcterms:modified>
</cp:coreProperties>
</file>