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81" r:id="rId2"/>
    <p:sldId id="279" r:id="rId3"/>
    <p:sldId id="256" r:id="rId4"/>
    <p:sldId id="257" r:id="rId5"/>
    <p:sldId id="280" r:id="rId6"/>
    <p:sldId id="258" r:id="rId7"/>
    <p:sldId id="260" r:id="rId8"/>
    <p:sldId id="265" r:id="rId9"/>
    <p:sldId id="267" r:id="rId10"/>
    <p:sldId id="270" r:id="rId11"/>
    <p:sldId id="271" r:id="rId12"/>
    <p:sldId id="272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8374-2B6C-492F-90F5-599B5D5F4381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552E-55D0-4223-9635-88447A699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3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019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A91B21-A584-447B-821D-B1E3EA469106}" type="slidenum">
              <a:rPr lang="he-IL" b="0" smtClean="0"/>
              <a:pPr eaLnBrk="1" hangingPunct="1"/>
              <a:t>10</a:t>
            </a:fld>
            <a:endParaRPr lang="en-GB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Bengali meaning added to make the</a:t>
            </a:r>
            <a:r>
              <a:rPr lang="en-US" baseline="0" dirty="0" smtClean="0"/>
              <a:t> meaning of the connectors clear.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85C7D4-1C0B-457F-8C02-7ADAAB83D028}" type="slidenum">
              <a:rPr lang="he-IL" b="0" smtClean="0"/>
              <a:pPr eaLnBrk="1" hangingPunct="1"/>
              <a:t>11</a:t>
            </a:fld>
            <a:endParaRPr lang="en-GB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Bengali meaning added to make the</a:t>
            </a:r>
            <a:r>
              <a:rPr lang="en-US" baseline="0" dirty="0" smtClean="0"/>
              <a:t> meaning of the connectors clear.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592C4A-21D5-47FA-A8B7-99D0B25439D5}" type="slidenum">
              <a:rPr lang="he-IL" b="0" smtClean="0"/>
              <a:pPr eaLnBrk="1" hangingPunct="1"/>
              <a:t>12</a:t>
            </a:fld>
            <a:endParaRPr lang="en-GB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Bengali meaning added to make the</a:t>
            </a:r>
            <a:r>
              <a:rPr lang="en-US" baseline="0" dirty="0" smtClean="0"/>
              <a:t> meaning of the connectors clear.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10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17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11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85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Aim of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15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connectors.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21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C8B704-FCA9-434F-9535-69981A1E98B1}" type="slidenum">
              <a:rPr lang="he-IL" b="0" smtClean="0"/>
              <a:pPr eaLnBrk="1" hangingPunct="1"/>
              <a:t>7</a:t>
            </a:fld>
            <a:endParaRPr lang="en-GB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/>
              <a:t>Function of connectors.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Bengali meaning added to make the</a:t>
            </a:r>
            <a:r>
              <a:rPr lang="en-US" baseline="0" dirty="0" smtClean="0"/>
              <a:t> meaning of the connectors clear.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10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Bengali meaning added to make the</a:t>
            </a:r>
            <a:r>
              <a:rPr lang="en-US" baseline="0" dirty="0" smtClean="0"/>
              <a:t> meaning of the connectors clear.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39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50A5-7F21-45A9-A99B-2E045BBB1C5D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115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2BFCFE-492F-404A-BE64-3EFE118BE127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ECD748-C2A4-4758-8913-3704B4868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43" y="4539627"/>
            <a:ext cx="9125857" cy="170877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Welcome dear students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4" name="Picture 3" descr="IMG_20160903_112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8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543800" cy="3657600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Therefore</a:t>
            </a:r>
            <a:r>
              <a:rPr lang="bn-IN" sz="2800" b="1" dirty="0" smtClean="0">
                <a:latin typeface="Book Antiqua" pitchFamily="18" charset="0"/>
              </a:rPr>
              <a:t>		- অতএব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Consequently</a:t>
            </a:r>
            <a:r>
              <a:rPr lang="bn-IN" sz="2800" b="1" dirty="0" smtClean="0">
                <a:latin typeface="Book Antiqua" pitchFamily="18" charset="0"/>
              </a:rPr>
              <a:t>		-ফলস্বরূপ/পরিনামে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As a result</a:t>
            </a:r>
            <a:r>
              <a:rPr lang="bn-IN" sz="2800" b="1" dirty="0" smtClean="0">
                <a:latin typeface="Book Antiqua" pitchFamily="18" charset="0"/>
              </a:rPr>
              <a:t>		-ফলে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Thus</a:t>
            </a:r>
            <a:r>
              <a:rPr lang="bn-IN" sz="2800" b="1" dirty="0" smtClean="0">
                <a:latin typeface="Book Antiqua" pitchFamily="18" charset="0"/>
              </a:rPr>
              <a:t>			-এভাবে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For this reason</a:t>
            </a:r>
            <a:r>
              <a:rPr lang="bn-IN" sz="2800" b="1" dirty="0" smtClean="0">
                <a:latin typeface="Book Antiqua" pitchFamily="18" charset="0"/>
              </a:rPr>
              <a:t>		-এ কারনে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Because</a:t>
            </a:r>
            <a:r>
              <a:rPr lang="bn-IN" sz="2800" b="1" dirty="0" smtClean="0">
                <a:latin typeface="Book Antiqua" pitchFamily="18" charset="0"/>
              </a:rPr>
              <a:t>			-কারণ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Because of</a:t>
            </a:r>
            <a:r>
              <a:rPr lang="bn-IN" sz="2800" b="1" dirty="0" smtClean="0">
                <a:latin typeface="Book Antiqua" pitchFamily="18" charset="0"/>
              </a:rPr>
              <a:t>		-কারনে/জন্যে 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In order to</a:t>
            </a:r>
            <a:r>
              <a:rPr lang="bn-IN" sz="2800" b="1" dirty="0" smtClean="0">
                <a:latin typeface="Book Antiqua" pitchFamily="18" charset="0"/>
              </a:rPr>
              <a:t>		-কারনে/জন্যে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So that</a:t>
            </a:r>
            <a:r>
              <a:rPr lang="bn-IN" sz="2800" b="1" dirty="0" smtClean="0">
                <a:latin typeface="Book Antiqua" pitchFamily="18" charset="0"/>
              </a:rPr>
              <a:t>			-যাতে</a:t>
            </a:r>
            <a:endParaRPr lang="en-US" sz="2800" b="1" dirty="0" smtClean="0">
              <a:latin typeface="Book Antiqua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9438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rtl="0" eaLnBrk="1" hangingPunct="1"/>
            <a:r>
              <a:rPr lang="en-US" sz="2800" b="1" dirty="0" smtClean="0">
                <a:latin typeface="Book Antiqua" pitchFamily="18" charset="0"/>
              </a:rPr>
              <a:t>Connectors of cause and effect</a:t>
            </a:r>
          </a:p>
        </p:txBody>
      </p:sp>
    </p:spTree>
    <p:extLst>
      <p:ext uri="{BB962C8B-B14F-4D97-AF65-F5344CB8AC3E}">
        <p14:creationId xmlns:p14="http://schemas.microsoft.com/office/powerpoint/2010/main" xmlns="" val="7519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848599" cy="4729162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First / Firstly  </a:t>
            </a:r>
            <a:r>
              <a:rPr lang="bn-IN" sz="2800" b="1" dirty="0" smtClean="0">
                <a:latin typeface="Book Antiqua" pitchFamily="18" charset="0"/>
              </a:rPr>
              <a:t>	</a:t>
            </a:r>
            <a:r>
              <a:rPr lang="en-US" sz="2800" b="1" dirty="0" smtClean="0">
                <a:latin typeface="Book Antiqua" pitchFamily="18" charset="0"/>
              </a:rPr>
              <a:t>		-</a:t>
            </a:r>
            <a:r>
              <a:rPr lang="bn-IN" sz="2800" b="1" dirty="0" smtClean="0">
                <a:latin typeface="Book Antiqua" pitchFamily="18" charset="0"/>
              </a:rPr>
              <a:t>প্রথমত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Second / secondly</a:t>
            </a:r>
            <a:r>
              <a:rPr lang="bn-IN" sz="2800" b="1" dirty="0" smtClean="0">
                <a:latin typeface="Book Antiqua" pitchFamily="18" charset="0"/>
              </a:rPr>
              <a:t>		-দ্বিতীয়ত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Third/Thirdly etc.</a:t>
            </a:r>
            <a:r>
              <a:rPr lang="bn-IN" sz="2800" b="1" dirty="0" smtClean="0">
                <a:latin typeface="Book Antiqua" pitchFamily="18" charset="0"/>
              </a:rPr>
              <a:t>		</a:t>
            </a:r>
            <a:r>
              <a:rPr lang="en-US" sz="2800" b="1" dirty="0" smtClean="0">
                <a:latin typeface="Book Antiqua" pitchFamily="18" charset="0"/>
              </a:rPr>
              <a:t>-</a:t>
            </a:r>
            <a:r>
              <a:rPr lang="bn-IN" sz="2800" b="1" dirty="0" smtClean="0">
                <a:latin typeface="Book Antiqua" pitchFamily="18" charset="0"/>
              </a:rPr>
              <a:t>তৃতীয়ত ইত্যাদি</a:t>
            </a:r>
            <a:r>
              <a:rPr lang="bn-IN" sz="2800" b="1" dirty="0">
                <a:latin typeface="Book Antiqua" pitchFamily="18" charset="0"/>
              </a:rPr>
              <a:t>।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Next</a:t>
            </a:r>
            <a:r>
              <a:rPr lang="bn-IN" sz="2800" b="1" dirty="0" smtClean="0">
                <a:latin typeface="Book Antiqua" pitchFamily="18" charset="0"/>
              </a:rPr>
              <a:t>				</a:t>
            </a:r>
            <a:r>
              <a:rPr lang="en-US" sz="2800" b="1" dirty="0" smtClean="0">
                <a:latin typeface="Book Antiqua" pitchFamily="18" charset="0"/>
              </a:rPr>
              <a:t>-</a:t>
            </a:r>
            <a:r>
              <a:rPr lang="bn-IN" sz="2800" b="1" dirty="0" smtClean="0">
                <a:latin typeface="Book Antiqua" pitchFamily="18" charset="0"/>
              </a:rPr>
              <a:t>তারপর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Afterwards / After that</a:t>
            </a:r>
            <a:r>
              <a:rPr lang="bn-IN" sz="2800" b="1" dirty="0" smtClean="0">
                <a:latin typeface="Book Antiqua" pitchFamily="18" charset="0"/>
              </a:rPr>
              <a:t>	-পরবর্তীতে/তারপর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Eventually</a:t>
            </a:r>
            <a:r>
              <a:rPr lang="bn-IN" sz="2800" b="1" dirty="0" smtClean="0">
                <a:latin typeface="Book Antiqua" pitchFamily="18" charset="0"/>
              </a:rPr>
              <a:t>			-অবশেষে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Finally</a:t>
            </a:r>
            <a:r>
              <a:rPr lang="bn-IN" sz="2800" b="1" dirty="0" smtClean="0">
                <a:latin typeface="Book Antiqua" pitchFamily="18" charset="0"/>
              </a:rPr>
              <a:t>				-অবশেষে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Before that / beforehand</a:t>
            </a:r>
            <a:r>
              <a:rPr lang="bn-IN" sz="2800" b="1" dirty="0" smtClean="0">
                <a:latin typeface="Book Antiqua" pitchFamily="18" charset="0"/>
              </a:rPr>
              <a:t>	-নির্দিষ্ট সময়ের পূর্বেই</a:t>
            </a:r>
            <a:endParaRPr lang="en-US" sz="2800" b="1" dirty="0" smtClean="0">
              <a:latin typeface="Book Antiqua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696200" cy="762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dirty="0" smtClean="0">
                <a:latin typeface="Book Antiqua" pitchFamily="18" charset="0"/>
              </a:rPr>
              <a:t>Connectors of sequence</a:t>
            </a:r>
          </a:p>
        </p:txBody>
      </p:sp>
    </p:spTree>
    <p:extLst>
      <p:ext uri="{BB962C8B-B14F-4D97-AF65-F5344CB8AC3E}">
        <p14:creationId xmlns:p14="http://schemas.microsoft.com/office/powerpoint/2010/main" xmlns="" val="37837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b="1" dirty="0" smtClean="0">
                <a:latin typeface="Book Antiqua" pitchFamily="18" charset="0"/>
              </a:rPr>
              <a:t>Fortunately / unfortunately</a:t>
            </a:r>
            <a:r>
              <a:rPr lang="bn-IN" sz="2800" b="1" dirty="0" smtClean="0">
                <a:latin typeface="Book Antiqua" pitchFamily="18" charset="0"/>
              </a:rPr>
              <a:t>-ভাগ্যবশত</a:t>
            </a:r>
            <a:r>
              <a:rPr lang="en-US" sz="2800" b="1" dirty="0" smtClean="0">
                <a:latin typeface="Book Antiqua" pitchFamily="18" charset="0"/>
              </a:rPr>
              <a:t>:</a:t>
            </a:r>
            <a:r>
              <a:rPr lang="bn-IN" sz="2800" b="1" dirty="0" smtClean="0">
                <a:latin typeface="Book Antiqua" pitchFamily="18" charset="0"/>
              </a:rPr>
              <a:t>/দূর্ভাগ্যবসত</a:t>
            </a:r>
            <a:r>
              <a:rPr lang="en-US" sz="2800" b="1" dirty="0" smtClean="0">
                <a:latin typeface="Book Antiqua" pitchFamily="18" charset="0"/>
              </a:rPr>
              <a:t>:</a:t>
            </a:r>
          </a:p>
          <a:p>
            <a:pPr algn="l" rtl="0" eaLnBrk="1" hangingPunct="1"/>
            <a:r>
              <a:rPr lang="en-US" sz="2800" b="1" dirty="0" smtClean="0">
                <a:latin typeface="Book Antiqua" pitchFamily="18" charset="0"/>
              </a:rPr>
              <a:t>Luckily</a:t>
            </a:r>
            <a:r>
              <a:rPr lang="bn-IN" sz="2800" b="1" dirty="0" smtClean="0">
                <a:latin typeface="Book Antiqua" pitchFamily="18" charset="0"/>
              </a:rPr>
              <a:t>			-ভাগ্যক্রমে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/>
            <a:r>
              <a:rPr lang="en-US" sz="2800" b="1" dirty="0" smtClean="0">
                <a:latin typeface="Book Antiqua" pitchFamily="18" charset="0"/>
              </a:rPr>
              <a:t>Obviously</a:t>
            </a:r>
            <a:r>
              <a:rPr lang="bn-IN" sz="2800" b="1" dirty="0" smtClean="0">
                <a:latin typeface="Book Antiqua" pitchFamily="18" charset="0"/>
              </a:rPr>
              <a:t>		-অবশ্যই/স্পষ্ঠত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/>
            <a:r>
              <a:rPr lang="en-US" sz="2800" b="1" dirty="0" smtClean="0">
                <a:latin typeface="Book Antiqua" pitchFamily="18" charset="0"/>
              </a:rPr>
              <a:t>For example</a:t>
            </a:r>
            <a:r>
              <a:rPr lang="bn-IN" sz="2800" b="1" dirty="0" smtClean="0">
                <a:latin typeface="Book Antiqua" pitchFamily="18" charset="0"/>
              </a:rPr>
              <a:t>		-উদাহরণস্বরূপ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/>
            <a:r>
              <a:rPr lang="en-US" sz="2800" b="1" dirty="0" smtClean="0">
                <a:latin typeface="Book Antiqua" pitchFamily="18" charset="0"/>
              </a:rPr>
              <a:t>For instance</a:t>
            </a:r>
            <a:r>
              <a:rPr lang="bn-IN" sz="2800" b="1" dirty="0" smtClean="0">
                <a:latin typeface="Book Antiqua" pitchFamily="18" charset="0"/>
              </a:rPr>
              <a:t>		-দৃষ্টান্তস্বরূপ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/>
            <a:r>
              <a:rPr lang="en-US" sz="2800" b="1" dirty="0" smtClean="0">
                <a:latin typeface="Book Antiqua" pitchFamily="18" charset="0"/>
              </a:rPr>
              <a:t>Such as</a:t>
            </a:r>
            <a:r>
              <a:rPr lang="bn-IN" sz="2800" b="1" dirty="0" smtClean="0">
                <a:latin typeface="Book Antiqua" pitchFamily="18" charset="0"/>
              </a:rPr>
              <a:t>			-যেমন</a:t>
            </a:r>
            <a:endParaRPr lang="en-US" sz="2800" b="1" dirty="0" smtClean="0">
              <a:latin typeface="Book Antiqua" pitchFamily="18" charset="0"/>
            </a:endParaRPr>
          </a:p>
          <a:p>
            <a:pPr algn="l" rtl="0" eaLnBrk="1" hangingPunct="1"/>
            <a:endParaRPr lang="en-US" sz="2800" b="1" dirty="0" smtClean="0">
              <a:latin typeface="Book Antiqua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892831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dirty="0" smtClean="0">
                <a:latin typeface="Book Antiqua" pitchFamily="18" charset="0"/>
              </a:rPr>
              <a:t>Other connectors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370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066800"/>
            <a:ext cx="8686800" cy="45325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Thank you all.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09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3400" y="892628"/>
            <a:ext cx="4572000" cy="5812972"/>
          </a:xfrm>
          <a:prstGeom prst="rect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Book Antiqua" pitchFamily="18" charset="0"/>
              </a:rPr>
              <a:t>Kallan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Baran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Sikder</a:t>
            </a:r>
            <a:r>
              <a:rPr lang="en-US" sz="2800" b="1" dirty="0" smtClean="0">
                <a:latin typeface="Book Antiqua" pitchFamily="18" charset="0"/>
              </a:rPr>
              <a:t>.</a:t>
            </a:r>
          </a:p>
          <a:p>
            <a:r>
              <a:rPr lang="en-US" sz="2800" b="1" dirty="0" smtClean="0">
                <a:latin typeface="Book Antiqua" pitchFamily="18" charset="0"/>
              </a:rPr>
              <a:t>Assistant Teacher.</a:t>
            </a:r>
          </a:p>
          <a:p>
            <a:r>
              <a:rPr lang="en-US" sz="2800" b="1" dirty="0" err="1" smtClean="0">
                <a:latin typeface="Book Antiqua" pitchFamily="18" charset="0"/>
              </a:rPr>
              <a:t>Panchagram</a:t>
            </a:r>
            <a:r>
              <a:rPr lang="en-US" sz="2800" b="1" dirty="0" smtClean="0">
                <a:latin typeface="Book Antiqua" pitchFamily="18" charset="0"/>
              </a:rPr>
              <a:t> High School.</a:t>
            </a:r>
          </a:p>
          <a:p>
            <a:r>
              <a:rPr lang="en-US" sz="2800" b="1" dirty="0" err="1" smtClean="0">
                <a:latin typeface="Book Antiqua" pitchFamily="18" charset="0"/>
              </a:rPr>
              <a:t>Wazirpur,Barishal</a:t>
            </a:r>
            <a:r>
              <a:rPr lang="en-US" sz="2800" b="1" dirty="0" smtClean="0">
                <a:latin typeface="Book Antiqua" pitchFamily="18" charset="0"/>
              </a:rPr>
              <a:t>.</a:t>
            </a:r>
          </a:p>
          <a:p>
            <a:endParaRPr lang="en-US" sz="2800" b="1" dirty="0" smtClean="0">
              <a:latin typeface="Book Antiqua" pitchFamily="18" charset="0"/>
            </a:endParaRPr>
          </a:p>
          <a:p>
            <a:endParaRPr lang="en-US" sz="2800" b="1" dirty="0" smtClean="0">
              <a:latin typeface="Book Antiqua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 Class-IX-X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English 2</a:t>
            </a:r>
            <a:r>
              <a:rPr lang="en-US" sz="2800" b="1" baseline="30000" dirty="0" smtClean="0">
                <a:solidFill>
                  <a:srgbClr val="FF0000"/>
                </a:solidFill>
                <a:latin typeface="Book Antiqua" pitchFamily="18" charset="0"/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 Paper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Grammar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4495800"/>
            <a:ext cx="457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Introduction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6" name="Picture 5" descr="IMG_20141130_135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4343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96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95"/>
          <a:stretch/>
        </p:blipFill>
        <p:spPr>
          <a:xfrm>
            <a:off x="304800" y="304800"/>
            <a:ext cx="8534400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853439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If there is a bridge on the canal, people can 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easily connect with the people of other side.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4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90600" y="1981200"/>
            <a:ext cx="7543800" cy="2590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What is our today’s lesson?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8600"/>
            <a:ext cx="56388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Connectors/Linkers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813375"/>
            <a:ext cx="563880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That means sentence connectors.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336595"/>
            <a:ext cx="2667000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Unit-9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Lesson-1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13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56342" y="1143000"/>
            <a:ext cx="7525658" cy="8382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6342" y="2438400"/>
            <a:ext cx="7525658" cy="3276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Book Antiqua" pitchFamily="18" charset="0"/>
              </a:rPr>
              <a:t>After completing this lesson, we will be able to –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Book Antiqua" pitchFamily="18" charset="0"/>
              </a:rPr>
              <a:t>define connectors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Book Antiqua" pitchFamily="18" charset="0"/>
              </a:rPr>
              <a:t>identify connectors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Book Antiqua" pitchFamily="18" charset="0"/>
              </a:rPr>
              <a:t>use connectors to connect sentences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60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00743" y="1295400"/>
            <a:ext cx="7959271" cy="2057400"/>
          </a:xfrm>
          <a:prstGeom prst="downArrowCallout">
            <a:avLst>
              <a:gd name="adj1" fmla="val 45238"/>
              <a:gd name="adj2" fmla="val 44643"/>
              <a:gd name="adj3" fmla="val 25000"/>
              <a:gd name="adj4" fmla="val 5693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What is connector/linker?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743" y="3429000"/>
            <a:ext cx="7959271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A connector/linker is a word that works as a conjunction to join two or more words, phrases and clauses together.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9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132820"/>
            <a:ext cx="68707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Book Antiqua" pitchFamily="18" charset="0"/>
              </a:rPr>
              <a:t>We need them because…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514600"/>
            <a:ext cx="8839200" cy="3657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 rtl="0" eaLnBrk="1" hangingPunct="1"/>
            <a:r>
              <a:rPr lang="en-US" sz="2800" b="1" dirty="0" smtClean="0">
                <a:latin typeface="Book Antiqua" pitchFamily="18" charset="0"/>
              </a:rPr>
              <a:t>They join ideas and show how those ideas are related to one another.</a:t>
            </a:r>
          </a:p>
          <a:p>
            <a:pPr marL="0" indent="0" algn="just" rtl="0" eaLnBrk="1" hangingPunct="1">
              <a:buNone/>
            </a:pPr>
            <a:endParaRPr lang="en-US" sz="2800" b="1" dirty="0" smtClean="0">
              <a:latin typeface="Book Antiqua" pitchFamily="18" charset="0"/>
            </a:endParaRPr>
          </a:p>
          <a:p>
            <a:pPr algn="just" rtl="0" eaLnBrk="1" hangingPunct="1"/>
            <a:r>
              <a:rPr lang="en-US" sz="2800" b="1" dirty="0" smtClean="0">
                <a:latin typeface="Book Antiqua" pitchFamily="18" charset="0"/>
              </a:rPr>
              <a:t>They help us organize our ideas.</a:t>
            </a:r>
          </a:p>
          <a:p>
            <a:pPr algn="just" rtl="0" eaLnBrk="1" hangingPunct="1"/>
            <a:endParaRPr lang="en-US" sz="2800" b="1" dirty="0" smtClean="0">
              <a:latin typeface="Book Antiqua" pitchFamily="18" charset="0"/>
            </a:endParaRPr>
          </a:p>
          <a:p>
            <a:pPr algn="just" rtl="0" eaLnBrk="1" hangingPunct="1"/>
            <a:r>
              <a:rPr lang="en-US" sz="2800" b="1" dirty="0" smtClean="0">
                <a:latin typeface="Book Antiqua" pitchFamily="18" charset="0"/>
              </a:rPr>
              <a:t>It’s easier for the reader to follow.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609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Why do we need them?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776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5784" grpId="0" build="p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3234" y="533400"/>
            <a:ext cx="8545966" cy="685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Book Antiqua" pitchFamily="18" charset="0"/>
              </a:rPr>
              <a:t>Connectors of addition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219200"/>
            <a:ext cx="6934200" cy="4772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1600" b="1" dirty="0" smtClean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Additionally	-</a:t>
            </a:r>
            <a:r>
              <a:rPr lang="bn-IN" sz="2400" b="1" dirty="0" smtClean="0">
                <a:latin typeface="Book Antiqua" pitchFamily="18" charset="0"/>
              </a:rPr>
              <a:t>অতিরিক্তভাবে</a:t>
            </a:r>
            <a:endParaRPr lang="en-US" sz="2400" b="1" dirty="0" smtClean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Furthermore	</a:t>
            </a:r>
            <a:r>
              <a:rPr lang="bn-IN" sz="2400" b="1" dirty="0" smtClean="0">
                <a:latin typeface="Book Antiqua" pitchFamily="18" charset="0"/>
              </a:rPr>
              <a:t>-অধিকন্তু</a:t>
            </a:r>
          </a:p>
          <a:p>
            <a:r>
              <a:rPr lang="en-US" sz="2400" b="1" dirty="0" smtClean="0">
                <a:latin typeface="Book Antiqua" pitchFamily="18" charset="0"/>
              </a:rPr>
              <a:t>In addition	</a:t>
            </a:r>
            <a:r>
              <a:rPr lang="bn-IN" sz="2400" b="1" dirty="0" smtClean="0">
                <a:latin typeface="Book Antiqua" pitchFamily="18" charset="0"/>
              </a:rPr>
              <a:t>-অতিরিক্ত</a:t>
            </a:r>
            <a:endParaRPr lang="en-US" sz="2400" b="1" dirty="0" smtClean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Moreover		</a:t>
            </a:r>
            <a:r>
              <a:rPr lang="bn-IN" sz="2400" b="1" dirty="0" smtClean="0">
                <a:latin typeface="Book Antiqua" pitchFamily="18" charset="0"/>
              </a:rPr>
              <a:t>-অধিকন্তু</a:t>
            </a:r>
            <a:endParaRPr lang="en-US" sz="2400" b="1" dirty="0" smtClean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Similarly		</a:t>
            </a:r>
            <a:r>
              <a:rPr lang="bn-IN" sz="2400" b="1" dirty="0" smtClean="0">
                <a:latin typeface="Book Antiqua" pitchFamily="18" charset="0"/>
              </a:rPr>
              <a:t>-একইভাবে</a:t>
            </a:r>
            <a:endParaRPr lang="en-US" sz="2400" b="1" dirty="0" smtClean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Likewise		</a:t>
            </a:r>
            <a:r>
              <a:rPr lang="bn-IN" sz="2400" b="1" dirty="0" smtClean="0">
                <a:latin typeface="Book Antiqua" pitchFamily="18" charset="0"/>
              </a:rPr>
              <a:t>-অনুরূপভাবে</a:t>
            </a:r>
            <a:endParaRPr lang="en-US" sz="2400" b="1" dirty="0" smtClean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In the same way	</a:t>
            </a:r>
            <a:r>
              <a:rPr lang="bn-IN" sz="2400" b="1" dirty="0" smtClean="0">
                <a:latin typeface="Book Antiqua" pitchFamily="18" charset="0"/>
              </a:rPr>
              <a:t>-একইভাবে</a:t>
            </a:r>
            <a:endParaRPr lang="en-US" sz="2400" b="1" dirty="0" smtClean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Besides		</a:t>
            </a:r>
            <a:r>
              <a:rPr lang="bn-IN" sz="2400" b="1" dirty="0" smtClean="0">
                <a:latin typeface="Book Antiqua" pitchFamily="18" charset="0"/>
              </a:rPr>
              <a:t>-তাছাড়া</a:t>
            </a:r>
            <a:endParaRPr lang="en-US" sz="2400" b="1" dirty="0" smtClean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Not only … but also</a:t>
            </a:r>
            <a:r>
              <a:rPr lang="bn-IN" sz="2400" b="1" dirty="0" smtClean="0">
                <a:latin typeface="Book Antiqua" pitchFamily="18" charset="0"/>
              </a:rPr>
              <a:t>-শুধু তাই নয় বরং</a:t>
            </a:r>
            <a:endParaRPr lang="en-US" sz="2400" b="1" dirty="0" smtClean="0">
              <a:latin typeface="Book Antiqua" pitchFamily="18" charset="0"/>
            </a:endParaRPr>
          </a:p>
          <a:p>
            <a:pPr>
              <a:buFontTx/>
              <a:buNone/>
            </a:pP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8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295400"/>
            <a:ext cx="7924800" cy="609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Book Antiqua" pitchFamily="18" charset="0"/>
              </a:rPr>
              <a:t>Connectors of contrast (To mean different)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2154238"/>
            <a:ext cx="7924800" cy="37893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However</a:t>
            </a:r>
            <a:r>
              <a:rPr lang="bn-IN" sz="2800" b="1" dirty="0" smtClean="0">
                <a:latin typeface="Book Antiqua" pitchFamily="18" charset="0"/>
              </a:rPr>
              <a:t>			-যাইহোক</a:t>
            </a:r>
            <a:endParaRPr lang="en-US" sz="28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Nevertheless</a:t>
            </a:r>
            <a:r>
              <a:rPr lang="bn-IN" sz="2800" b="1" dirty="0" smtClean="0">
                <a:latin typeface="Book Antiqua" pitchFamily="18" charset="0"/>
              </a:rPr>
              <a:t>		-তবুও/তথাপিও</a:t>
            </a:r>
            <a:endParaRPr lang="en-US" sz="28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Although / though / even though</a:t>
            </a:r>
            <a:r>
              <a:rPr lang="bn-IN" sz="2800" b="1" dirty="0" smtClean="0">
                <a:latin typeface="Book Antiqua" pitchFamily="18" charset="0"/>
              </a:rPr>
              <a:t>-যদিও</a:t>
            </a:r>
            <a:endParaRPr lang="en-US" sz="28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In spite of / despite</a:t>
            </a:r>
            <a:r>
              <a:rPr lang="bn-IN" sz="2800" b="1" dirty="0" smtClean="0">
                <a:latin typeface="Book Antiqua" pitchFamily="18" charset="0"/>
              </a:rPr>
              <a:t>	-সত্ত্বেও</a:t>
            </a:r>
            <a:endParaRPr lang="en-US" sz="28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In contrast to</a:t>
            </a:r>
            <a:r>
              <a:rPr lang="bn-IN" sz="2800" b="1" dirty="0" smtClean="0">
                <a:latin typeface="Book Antiqua" pitchFamily="18" charset="0"/>
              </a:rPr>
              <a:t>		-অন্যদিকে</a:t>
            </a:r>
            <a:endParaRPr lang="en-US" sz="28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On the other hand</a:t>
            </a:r>
            <a:r>
              <a:rPr lang="bn-IN" sz="2800" b="1" dirty="0" smtClean="0">
                <a:latin typeface="Book Antiqua" pitchFamily="18" charset="0"/>
              </a:rPr>
              <a:t>	-অন্যদিকে</a:t>
            </a:r>
            <a:endParaRPr lang="en-US" sz="28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Whereas / while</a:t>
            </a:r>
            <a:r>
              <a:rPr lang="bn-IN" sz="2800" b="1" dirty="0" smtClean="0">
                <a:latin typeface="Book Antiqua" pitchFamily="18" charset="0"/>
              </a:rPr>
              <a:t>	-যেখানে</a:t>
            </a:r>
            <a:endParaRPr lang="en-US" sz="28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Book Antiqua" pitchFamily="18" charset="0"/>
              </a:rPr>
              <a:t>On the contrary</a:t>
            </a:r>
            <a:r>
              <a:rPr lang="bn-IN" sz="2800" b="1" dirty="0" smtClean="0">
                <a:latin typeface="Book Antiqua" pitchFamily="18" charset="0"/>
              </a:rPr>
              <a:t>	-পক্ষান্তরে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441</TotalTime>
  <Words>287</Words>
  <Application>Microsoft Office PowerPoint</Application>
  <PresentationFormat>On-screen Show (4:3)</PresentationFormat>
  <Paragraphs>105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We need them because…</vt:lpstr>
      <vt:lpstr>Slide 8</vt:lpstr>
      <vt:lpstr>Slide 9</vt:lpstr>
      <vt:lpstr>Connectors of cause and effect</vt:lpstr>
      <vt:lpstr>Connectors of sequence</vt:lpstr>
      <vt:lpstr>Other connectors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Microsoft</cp:lastModifiedBy>
  <cp:revision>39</cp:revision>
  <dcterms:created xsi:type="dcterms:W3CDTF">2015-05-23T14:33:15Z</dcterms:created>
  <dcterms:modified xsi:type="dcterms:W3CDTF">2020-07-18T18:04:12Z</dcterms:modified>
</cp:coreProperties>
</file>