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63" r:id="rId2"/>
    <p:sldId id="284" r:id="rId3"/>
    <p:sldId id="272" r:id="rId4"/>
    <p:sldId id="304" r:id="rId5"/>
    <p:sldId id="277" r:id="rId6"/>
    <p:sldId id="294" r:id="rId7"/>
    <p:sldId id="285" r:id="rId8"/>
    <p:sldId id="278" r:id="rId9"/>
    <p:sldId id="286" r:id="rId10"/>
    <p:sldId id="296" r:id="rId11"/>
    <p:sldId id="297" r:id="rId12"/>
    <p:sldId id="300" r:id="rId13"/>
    <p:sldId id="301" r:id="rId14"/>
    <p:sldId id="299" r:id="rId15"/>
    <p:sldId id="287" r:id="rId16"/>
    <p:sldId id="280" r:id="rId17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481" autoAdjust="0"/>
  </p:normalViewPr>
  <p:slideViewPr>
    <p:cSldViewPr>
      <p:cViewPr varScale="1">
        <p:scale>
          <a:sx n="55" d="100"/>
          <a:sy n="55" d="100"/>
        </p:scale>
        <p:origin x="-18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24334-39D1-4FED-9ECC-61BF1F2EAD02}" type="datetimeFigureOut">
              <a:rPr lang="en-US" smtClean="0"/>
              <a:pPr/>
              <a:t>19-Jul-20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5B7E5-BAF7-4218-B0B0-25FC89915B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1131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 first pictures will be</a:t>
            </a:r>
            <a:r>
              <a:rPr lang="en-US" baseline="0" dirty="0" smtClean="0"/>
              <a:t> shown. </a:t>
            </a:r>
            <a:r>
              <a:rPr lang="en-US" dirty="0" smtClean="0"/>
              <a:t>Teacher can try to elicit the answer from the students.</a:t>
            </a:r>
            <a:r>
              <a:rPr lang="en-US" baseline="0" dirty="0" smtClean="0"/>
              <a:t> Then he/she can give feedback by clicking.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6976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Teacher can try to elicit the answer from the students.</a:t>
            </a:r>
            <a:r>
              <a:rPr lang="en-US" baseline="0" dirty="0" smtClean="0"/>
              <a:t> Then he/she can give feedback by clicking.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25016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TEACHER CAN GIVE SOME INSTRUCTIONS TO DO THE HOME WORK.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7796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At first pictures will be</a:t>
            </a:r>
            <a:r>
              <a:rPr lang="en-US" baseline="0" dirty="0" smtClean="0"/>
              <a:t> shown. </a:t>
            </a:r>
            <a:r>
              <a:rPr lang="en-US" dirty="0" smtClean="0"/>
              <a:t>Teacher can try to elicit the answer from the students.</a:t>
            </a:r>
            <a:r>
              <a:rPr lang="en-US" baseline="0" dirty="0" smtClean="0"/>
              <a:t> Then he/she can give feedback by clicking.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2725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At first pictures will be</a:t>
            </a:r>
            <a:r>
              <a:rPr lang="en-US" baseline="0" dirty="0" smtClean="0"/>
              <a:t> shown. </a:t>
            </a:r>
            <a:r>
              <a:rPr lang="en-US" dirty="0" smtClean="0"/>
              <a:t>Teacher can try to elicit the answer from the students.</a:t>
            </a:r>
            <a:r>
              <a:rPr lang="en-US" baseline="0" dirty="0" smtClean="0"/>
              <a:t> Then he/she can give feedback by clicking.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391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. </a:t>
            </a:r>
            <a:r>
              <a:rPr lang="en-US" dirty="0" smtClean="0"/>
              <a:t>Teacher can try to elicit the answer from the students.</a:t>
            </a:r>
            <a:r>
              <a:rPr lang="en-US" baseline="0" dirty="0" smtClean="0"/>
              <a:t> Then he/she can give feedback by clicking.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1675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Teacher can try to elicit the answer from the students.</a:t>
            </a:r>
            <a:r>
              <a:rPr lang="en-US" baseline="0" dirty="0" smtClean="0"/>
              <a:t> Then he/she can give feedback by clicking.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97147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Teacher can try to elicit the answer from the students.</a:t>
            </a:r>
            <a:r>
              <a:rPr lang="en-US" baseline="0" dirty="0" smtClean="0"/>
              <a:t> Then he/she can give feedback by clicking.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2575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Teacher can try to elicit the answer from the students.</a:t>
            </a:r>
            <a:r>
              <a:rPr lang="en-US" baseline="0" dirty="0" smtClean="0"/>
              <a:t> Then he/she can give feedback by clicking.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99754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 </a:t>
            </a:r>
            <a:r>
              <a:rPr lang="en-US" dirty="0" smtClean="0"/>
              <a:t>Teacher can try to elicit the answer from the students.</a:t>
            </a:r>
            <a:r>
              <a:rPr lang="en-US" baseline="0" dirty="0" smtClean="0"/>
              <a:t> Then he/she can give feedback by clicking.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87061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Teacher can try to elicit the answer from the students.</a:t>
            </a:r>
            <a:r>
              <a:rPr lang="en-US" baseline="0" dirty="0" smtClean="0"/>
              <a:t> Then he/she can give feedback by clicking.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1894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656C9C-8D5F-4210-8FD3-30CC448A4891}" type="datetimeFigureOut">
              <a:rPr lang="en-US" smtClean="0"/>
              <a:pPr/>
              <a:t>19-Jul-20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656C9C-8D5F-4210-8FD3-30CC448A4891}" type="datetimeFigureOut">
              <a:rPr lang="en-US" smtClean="0"/>
              <a:pPr/>
              <a:t>19-Jul-20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656C9C-8D5F-4210-8FD3-30CC448A4891}" type="datetimeFigureOut">
              <a:rPr lang="en-US" smtClean="0"/>
              <a:pPr/>
              <a:t>19-Jul-20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656C9C-8D5F-4210-8FD3-30CC448A4891}" type="datetimeFigureOut">
              <a:rPr lang="en-US" smtClean="0"/>
              <a:pPr/>
              <a:t>19-Jul-20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656C9C-8D5F-4210-8FD3-30CC448A4891}" type="datetimeFigureOut">
              <a:rPr lang="en-US" smtClean="0"/>
              <a:pPr/>
              <a:t>19-Jul-20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656C9C-8D5F-4210-8FD3-30CC448A4891}" type="datetimeFigureOut">
              <a:rPr lang="en-US" smtClean="0"/>
              <a:pPr/>
              <a:t>19-Jul-20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656C9C-8D5F-4210-8FD3-30CC448A4891}" type="datetimeFigureOut">
              <a:rPr lang="en-US" smtClean="0"/>
              <a:pPr/>
              <a:t>19-Jul-20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656C9C-8D5F-4210-8FD3-30CC448A4891}" type="datetimeFigureOut">
              <a:rPr lang="en-US" smtClean="0"/>
              <a:pPr/>
              <a:t>19-Jul-20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656C9C-8D5F-4210-8FD3-30CC448A4891}" type="datetimeFigureOut">
              <a:rPr lang="en-US" smtClean="0"/>
              <a:pPr/>
              <a:t>19-Jul-20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2656C9C-8D5F-4210-8FD3-30CC448A4891}" type="datetimeFigureOut">
              <a:rPr lang="en-US" smtClean="0"/>
              <a:pPr/>
              <a:t>19-Jul-20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656C9C-8D5F-4210-8FD3-30CC448A4891}" type="datetimeFigureOut">
              <a:rPr lang="en-US" smtClean="0"/>
              <a:pPr/>
              <a:t>19-Jul-20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19-Jul-20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762000"/>
            <a:ext cx="6705600" cy="91440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2060"/>
                </a:solidFill>
                <a:latin typeface="Elephant" pitchFamily="18" charset="0"/>
                <a:cs typeface="Times New Roman" pitchFamily="18" charset="0"/>
              </a:rPr>
              <a:t>WELCOME</a:t>
            </a:r>
            <a:endParaRPr lang="en-US" sz="6000" dirty="0">
              <a:solidFill>
                <a:srgbClr val="002060"/>
              </a:solidFill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6400" y="5638800"/>
            <a:ext cx="5715000" cy="76200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Elephant" pitchFamily="18" charset="0"/>
                <a:cs typeface="Times New Roman" pitchFamily="18" charset="0"/>
              </a:rPr>
              <a:t>HOW  ARE  YOU ?</a:t>
            </a:r>
            <a:endParaRPr lang="en-US" sz="3600" dirty="0">
              <a:solidFill>
                <a:srgbClr val="002060"/>
              </a:solidFill>
              <a:latin typeface="Elephant" pitchFamily="18" charset="0"/>
              <a:cs typeface="Times New Roman" pitchFamily="18" charset="0"/>
            </a:endParaRPr>
          </a:p>
        </p:txBody>
      </p:sp>
      <p:pic>
        <p:nvPicPr>
          <p:cNvPr id="7" name="Picture 6" descr="to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1905000"/>
            <a:ext cx="4191000" cy="336302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65461208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457200"/>
            <a:ext cx="6096000" cy="6858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Structure of Past Tense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371600"/>
          <a:ext cx="8382000" cy="2590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095500"/>
                <a:gridCol w="1866900"/>
                <a:gridCol w="1600200"/>
                <a:gridCol w="2819400"/>
              </a:tblGrid>
              <a:tr h="62115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Indefinite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Continuous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Perfect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Perfect continuous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6965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Sub + past form of  verb +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obj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Sub + was/were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+ verb +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ing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Sub+ had + past participle  of verb`s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Sub + had been +Verb +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ing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648200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ate rice.</a:t>
            </a:r>
          </a:p>
          <a:p>
            <a:pPr marL="400050" indent="-400050">
              <a:buAutoNum type="romanU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 was eating rice. We were eating rice.</a:t>
            </a:r>
          </a:p>
          <a:p>
            <a:pPr marL="400050" indent="-400050">
              <a:buAutoNum type="romanU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had eaten rice before the bell rang.</a:t>
            </a:r>
          </a:p>
          <a:p>
            <a:pPr marL="400050" indent="-400050">
              <a:buAutoNum type="romanU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had been reading in the primary school for 5 years.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4114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Now try to make four sentences  according to above structure.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304800"/>
            <a:ext cx="6096000" cy="6858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Structure of Future Tense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990600"/>
          <a:ext cx="8305799" cy="2971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00200"/>
                <a:gridCol w="1981200"/>
                <a:gridCol w="1981200"/>
                <a:gridCol w="2743199"/>
              </a:tblGrid>
              <a:tr h="577303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Indefinite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Continuous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Perfect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Perfect continuous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9449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Sub + shall/will + verb +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obj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Sub + shall be / will be + verb +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ing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Sub + shall have / will have + past participle of verb`s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Sub + shall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have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been/will have been + Verb +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ing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+ since/ for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4648200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shall eat rice.</a:t>
            </a:r>
          </a:p>
          <a:p>
            <a:pPr marL="400050" indent="-400050">
              <a:buAutoNum type="romanU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 shall be eating rice.</a:t>
            </a:r>
          </a:p>
          <a:p>
            <a:pPr marL="400050" indent="-400050">
              <a:buAutoNum type="romanU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shall have eaten rice/ We will have eaten rice.</a:t>
            </a:r>
          </a:p>
          <a:p>
            <a:pPr marL="400050" indent="-400050">
              <a:buAutoNum type="romanU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shall have been reading in this school for 5 years.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4114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Now try to make four sentences  according to above structure.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533400"/>
            <a:ext cx="6858000" cy="64633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INDIVIDUEL WORK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4267200"/>
            <a:ext cx="701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Make three sentences according to above picture: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Present Tense: …………………………………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Past  Tense:    ……………………………………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Future Tense: ……………………………………</a:t>
            </a:r>
          </a:p>
        </p:txBody>
      </p:sp>
      <p:pic>
        <p:nvPicPr>
          <p:cNvPr id="7" name="Picture 6" descr="footb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0" y="1371600"/>
            <a:ext cx="259080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533400"/>
            <a:ext cx="6858000" cy="64633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PAIR WORK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ic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685800"/>
            <a:ext cx="2560542" cy="4648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0" y="13716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Fill in the gaps with the right from of verbs.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124200" y="2286000"/>
          <a:ext cx="5638800" cy="3962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127760"/>
                <a:gridCol w="1127760"/>
                <a:gridCol w="1127760"/>
                <a:gridCol w="1127760"/>
                <a:gridCol w="11277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Read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Play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Go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Drink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love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71800" y="3200400"/>
            <a:ext cx="586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Saad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(a) ------------- in class six. He (b) -------- to school yesterday. He does not (c) --------- cricket.  (d) Do you --------- milk everyday ? We should  (e) ----------- our country.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19400" y="5029200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(a) reads  (b) went   (c) play   (d) drink   (e) love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533400"/>
            <a:ext cx="5791200" cy="70788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Group Works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33528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Change the following sentences according to direction. 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39624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Sayeed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reads in class one. ( present continuous tense).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Mother is cooking rice  for us. ( Past continuous tense).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 Father went to Dhaka. ( Present perfect tense).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 They are playing cricket.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 Present perfect continuous tense).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Sadiya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drinks milk everyday. ( make it negative).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Group wor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1371600"/>
            <a:ext cx="4239948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5181600" y="304800"/>
            <a:ext cx="3429000" cy="2057400"/>
          </a:xfrm>
          <a:prstGeom prst="cloudCallout">
            <a:avLst>
              <a:gd name="adj1" fmla="val -77038"/>
              <a:gd name="adj2" fmla="val 77543"/>
            </a:avLst>
          </a:prstGeom>
          <a:noFill/>
          <a:ln w="31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Stencil" pitchFamily="82" charset="0"/>
                <a:cs typeface="Times New Roman" pitchFamily="18" charset="0"/>
              </a:rPr>
              <a:t>HOME WORK</a:t>
            </a:r>
            <a:endParaRPr lang="en-US" sz="4000" dirty="0">
              <a:solidFill>
                <a:srgbClr val="002060"/>
              </a:solidFill>
              <a:latin typeface="Stencil" pitchFamily="82" charset="0"/>
              <a:cs typeface="Times New Roman" pitchFamily="18" charset="0"/>
            </a:endParaRPr>
          </a:p>
        </p:txBody>
      </p:sp>
      <p:pic>
        <p:nvPicPr>
          <p:cNvPr id="3" name="Picture 2" descr="Hom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95400" y="1828800"/>
            <a:ext cx="4136571" cy="28599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Rounded Rectangle 3"/>
          <p:cNvSpPr/>
          <p:nvPr/>
        </p:nvSpPr>
        <p:spPr>
          <a:xfrm>
            <a:off x="1600200" y="5029200"/>
            <a:ext cx="7010400" cy="1295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Make a chart of Tense.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838200"/>
            <a:ext cx="3733800" cy="4038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0" y="4800600"/>
            <a:ext cx="7162800" cy="15240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>
                <a:solidFill>
                  <a:srgbClr val="002060"/>
                </a:solidFill>
                <a:latin typeface="Stencil" pitchFamily="82" charset="0"/>
                <a:cs typeface="Times New Roman" pitchFamily="18" charset="0"/>
              </a:rPr>
              <a:t>THE END.</a:t>
            </a:r>
            <a:endParaRPr lang="en-US" sz="7200" dirty="0">
              <a:solidFill>
                <a:srgbClr val="002060"/>
              </a:solidFill>
              <a:latin typeface="Stencil" pitchFamily="82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8581806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09800" y="533400"/>
            <a:ext cx="4724400" cy="83820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IDENTITY</a:t>
            </a:r>
            <a:endParaRPr lang="en-US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19400" y="1600200"/>
            <a:ext cx="5181600" cy="2286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Kallan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Baran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Sikder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Assistant Teacher(HRT)</a:t>
            </a:r>
          </a:p>
          <a:p>
            <a:pPr algn="ctr"/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Panchagram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High School.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19400" y="4114800"/>
            <a:ext cx="5181600" cy="243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Lesson</a:t>
            </a:r>
          </a:p>
          <a:p>
            <a:pPr algn="ctr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ENGLISH  GRAMMAR</a:t>
            </a:r>
          </a:p>
          <a:p>
            <a:pPr algn="ctr"/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TENSE 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CLASS : Six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 descr="kb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0200"/>
            <a:ext cx="2514600" cy="2362200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EL\Pictures\DSCN0099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200400" y="2771530"/>
            <a:ext cx="2743200" cy="19451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762000" y="457200"/>
            <a:ext cx="77724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Look at the pictures and try to make Present, Past and Future Tense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ss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0" y="1752600"/>
            <a:ext cx="2400300" cy="1285875"/>
          </a:xfrm>
          <a:prstGeom prst="rect">
            <a:avLst/>
          </a:prstGeom>
        </p:spPr>
      </p:pic>
      <p:pic>
        <p:nvPicPr>
          <p:cNvPr id="9" name="Picture 8" descr="abh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0" y="3352800"/>
            <a:ext cx="2438400" cy="1524000"/>
          </a:xfrm>
          <a:prstGeom prst="rect">
            <a:avLst/>
          </a:prstGeom>
        </p:spPr>
      </p:pic>
      <p:pic>
        <p:nvPicPr>
          <p:cNvPr id="10" name="Picture 9" descr="dustu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38200" y="5181600"/>
            <a:ext cx="2362201" cy="1381125"/>
          </a:xfrm>
          <a:prstGeom prst="rect">
            <a:avLst/>
          </a:prstGeom>
        </p:spPr>
      </p:pic>
      <p:sp>
        <p:nvSpPr>
          <p:cNvPr id="11" name="Rounded Rectangular Callout 10"/>
          <p:cNvSpPr/>
          <p:nvPr/>
        </p:nvSpPr>
        <p:spPr>
          <a:xfrm>
            <a:off x="3733800" y="1752600"/>
            <a:ext cx="4495800" cy="685800"/>
          </a:xfrm>
          <a:prstGeom prst="wedgeRoundRectCallout">
            <a:avLst>
              <a:gd name="adj1" fmla="val -62908"/>
              <a:gd name="adj2" fmla="val 83163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 read in  this school.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3810000" y="3048000"/>
            <a:ext cx="1447800" cy="1905000"/>
          </a:xfrm>
          <a:prstGeom prst="wedgeRoundRectCallout">
            <a:avLst>
              <a:gd name="adj1" fmla="val -87499"/>
              <a:gd name="adj2" fmla="val 13509"/>
              <a:gd name="adj3" fmla="val 16667"/>
            </a:avLst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 was a student of this school.</a:t>
            </a:r>
            <a:endParaRPr lang="en-US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3657600" y="5257800"/>
            <a:ext cx="4876800" cy="685800"/>
          </a:xfrm>
          <a:prstGeom prst="wedgeRoundRectCallout">
            <a:avLst>
              <a:gd name="adj1" fmla="val -55918"/>
              <a:gd name="adj2" fmla="val 66903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 shall read in this school.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7488540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s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066800"/>
            <a:ext cx="2628900" cy="2743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 descr="abh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0400" y="1066800"/>
            <a:ext cx="2667000" cy="2743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 descr="dustu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96000" y="1066800"/>
            <a:ext cx="2667001" cy="2743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533400" y="5181600"/>
            <a:ext cx="8001000" cy="1219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My dear students do you imagine what do have they expressed ?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5181600"/>
            <a:ext cx="8001000" cy="1219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S. Sir, I mean they have expressed the time of action.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5181600"/>
            <a:ext cx="8001000" cy="1219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T.  Do you know what does indicate the time of action.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" y="5181600"/>
            <a:ext cx="8001000" cy="1219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S.  Excuse me sir, It may be TENSE.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5181600"/>
            <a:ext cx="8001000" cy="1219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T.  Yes, Thanks a lot.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" y="4038600"/>
            <a:ext cx="2667000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 read in this 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school.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5200" y="4038600"/>
            <a:ext cx="243840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 was a student of this school.</a:t>
            </a:r>
            <a:endParaRPr lang="en-US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48400" y="3962400"/>
            <a:ext cx="2590800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 shall read in this school.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76400" y="304800"/>
            <a:ext cx="58674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Again try to say their view.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76400"/>
            <a:ext cx="7162800" cy="3810000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 our today`s topic is </a:t>
            </a:r>
            <a:r>
              <a:rPr lang="en-US" sz="13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TENSE</a:t>
            </a:r>
            <a:endParaRPr lang="en-US" sz="5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7800" y="533400"/>
            <a:ext cx="5943600" cy="6858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LESSON  DICLARATION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186126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609600"/>
            <a:ext cx="6705600" cy="70788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LEARNING OUTCONES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447800"/>
            <a:ext cx="7696200" cy="41910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After completing this lesson students will be able to</a:t>
            </a:r>
          </a:p>
          <a:p>
            <a:pPr algn="ctr"/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say how many kinds of Tense.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More classification of Tense.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Make  correct sentence according to different rules of Tense.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Re-write sentences or passage present to past of future Tense.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905000"/>
            <a:ext cx="7848600" cy="452431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n-US" sz="3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Tense is the change of form in a verb to express the time of action. </a:t>
            </a:r>
          </a:p>
          <a:p>
            <a:pPr algn="ctr"/>
            <a:endParaRPr lang="en-US" sz="3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There are three kinds of Tense.</a:t>
            </a:r>
          </a:p>
          <a:p>
            <a:pPr algn="ctr"/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They are :</a:t>
            </a:r>
            <a:r>
              <a:rPr lang="bn-BD" sz="3200" dirty="0" smtClean="0">
                <a:solidFill>
                  <a:srgbClr val="00B0F0"/>
                </a:solidFill>
                <a:latin typeface="Times New Roman" pitchFamily="18" charset="0"/>
                <a:cs typeface="Nikosh" pitchFamily="2" charset="0"/>
              </a:rPr>
              <a:t> </a:t>
            </a:r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1. Present Tense</a:t>
            </a:r>
          </a:p>
          <a:p>
            <a:pPr algn="ctr"/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Past Tense</a:t>
            </a:r>
          </a:p>
          <a:p>
            <a:pPr algn="ctr"/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3. Future Tense</a:t>
            </a:r>
          </a:p>
          <a:p>
            <a:pPr algn="ctr"/>
            <a:endParaRPr lang="en-US" sz="3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457200"/>
            <a:ext cx="7239000" cy="685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DEFINITION  AND  CLASSIFICATION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295400"/>
            <a:ext cx="84582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Can anyone say the definition and classification of Tense.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438400"/>
            <a:ext cx="7848600" cy="368776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>
              <a:solidFill>
                <a:srgbClr val="FF0000"/>
              </a:solidFill>
              <a:latin typeface="SutonnyMJ" pitchFamily="2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Again these TENSES  have divided into four forms.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They are :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Indefinite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2. Continuous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3. Perfect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4. Perfect  Continuous		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00200" y="1219200"/>
            <a:ext cx="6096000" cy="9144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MORE  CLASSIFICATION</a:t>
            </a:r>
            <a:endParaRPr lang="en-US" sz="3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609600"/>
            <a:ext cx="563880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Have there any more kinds of Tense 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779419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304800"/>
            <a:ext cx="6096000" cy="6858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Structure of Present Tense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066800"/>
          <a:ext cx="8382000" cy="283729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036476"/>
                <a:gridCol w="2002124"/>
                <a:gridCol w="1600200"/>
                <a:gridCol w="27432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Indefinite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Continuous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Perfect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Perfect continuous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2769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Sub + main verb +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obj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Sub +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am,is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, are + verb +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ing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Sub + have/has+ past participle of verb`s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Sub + has been/have been + Verb +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ing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+ since/ for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648200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eat rice.</a:t>
            </a:r>
          </a:p>
          <a:p>
            <a:pPr marL="400050" indent="-400050">
              <a:buAutoNum type="romanU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 am eating rice.</a:t>
            </a:r>
          </a:p>
          <a:p>
            <a:pPr marL="400050" indent="-400050">
              <a:buAutoNum type="romanU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Have eaten rice.</a:t>
            </a:r>
          </a:p>
          <a:p>
            <a:pPr marL="400050" indent="-400050">
              <a:buAutoNum type="romanU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have been eating rice for one hour.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4038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Now try to make four sentences  according to above structure.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1572</TotalTime>
  <Words>987</Words>
  <Application>Microsoft Office PowerPoint</Application>
  <PresentationFormat>On-screen Show (4:3)</PresentationFormat>
  <Paragraphs>138</Paragraphs>
  <Slides>16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Slide 1</vt:lpstr>
      <vt:lpstr>Slide 2</vt:lpstr>
      <vt:lpstr>Slide 3</vt:lpstr>
      <vt:lpstr>Slide 4</vt:lpstr>
      <vt:lpstr>So our today`s topic is TENSE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Microsoft</cp:lastModifiedBy>
  <cp:revision>192</cp:revision>
  <cp:lastPrinted>2013-04-24T06:22:17Z</cp:lastPrinted>
  <dcterms:created xsi:type="dcterms:W3CDTF">2013-04-21T06:16:47Z</dcterms:created>
  <dcterms:modified xsi:type="dcterms:W3CDTF">2020-07-18T18:37:40Z</dcterms:modified>
</cp:coreProperties>
</file>