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gif"/>
  <Override PartName="/ppt/media/image17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30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8" r:id="rId5"/>
    <p:sldId id="259" r:id="rId6"/>
    <p:sldId id="280" r:id="rId7"/>
    <p:sldId id="281" r:id="rId8"/>
    <p:sldId id="262" r:id="rId9"/>
    <p:sldId id="263" r:id="rId10"/>
    <p:sldId id="264" r:id="rId11"/>
    <p:sldId id="268" r:id="rId12"/>
    <p:sldId id="265" r:id="rId13"/>
    <p:sldId id="283" r:id="rId14"/>
    <p:sldId id="284" r:id="rId15"/>
    <p:sldId id="266" r:id="rId16"/>
    <p:sldId id="269" r:id="rId17"/>
    <p:sldId id="279" r:id="rId18"/>
    <p:sldId id="272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F791"/>
    <a:srgbClr val="C5FABC"/>
    <a:srgbClr val="00246C"/>
    <a:srgbClr val="002B82"/>
    <a:srgbClr val="A4DCE4"/>
    <a:srgbClr val="FFFF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18C35-10A1-4D62-BD3B-A39D3843E5DC}" type="datetimeFigureOut">
              <a:rPr lang="en-US" smtClean="0"/>
              <a:t>19-Jul-20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AA623-2DA9-4238-B6DF-EDB687B3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4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AA623-2DA9-4238-B6DF-EDB687B3AF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23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AA623-2DA9-4238-B6DF-EDB687B3AF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F401F-49EB-43FD-ACDF-77FF6AF3EE57}" type="datetimeFigureOut">
              <a:rPr lang="en-US" smtClean="0"/>
              <a:t>19-Jul-20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02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F401F-49EB-43FD-ACDF-77FF6AF3EE57}" type="datetimeFigureOut">
              <a:rPr lang="en-US" smtClean="0"/>
              <a:t>19-Jul-20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99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F401F-49EB-43FD-ACDF-77FF6AF3EE57}" type="datetimeFigureOut">
              <a:rPr lang="en-US" smtClean="0"/>
              <a:t>19-Jul-20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3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F401F-49EB-43FD-ACDF-77FF6AF3EE57}" type="datetimeFigureOut">
              <a:rPr lang="en-US" smtClean="0"/>
              <a:t>19-Jul-20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8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F401F-49EB-43FD-ACDF-77FF6AF3EE57}" type="datetimeFigureOut">
              <a:rPr lang="en-US" smtClean="0"/>
              <a:t>19-Jul-20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F401F-49EB-43FD-ACDF-77FF6AF3EE57}" type="datetimeFigureOut">
              <a:rPr lang="en-US" smtClean="0"/>
              <a:t>19-Jul-20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F401F-49EB-43FD-ACDF-77FF6AF3EE57}" type="datetimeFigureOut">
              <a:rPr lang="en-US" smtClean="0"/>
              <a:t>19-Jul-20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0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F401F-49EB-43FD-ACDF-77FF6AF3EE57}" type="datetimeFigureOut">
              <a:rPr lang="en-US" smtClean="0"/>
              <a:t>19-Jul-20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5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F401F-49EB-43FD-ACDF-77FF6AF3EE57}" type="datetimeFigureOut">
              <a:rPr lang="en-US" smtClean="0"/>
              <a:t>19-Jul-20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8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F401F-49EB-43FD-ACDF-77FF6AF3EE57}" type="datetimeFigureOut">
              <a:rPr lang="en-US" smtClean="0"/>
              <a:t>19-Jul-20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6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BF401F-49EB-43FD-ACDF-77FF6AF3EE57}" type="datetimeFigureOut">
              <a:rPr lang="en-US" smtClean="0"/>
              <a:t>19-Jul-20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2EBA2-2D82-4E93-A502-5F0BA4B52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7D0F5BE-E935-449D-8658-0F2A17D22A2B}"/>
              </a:ext>
            </a:extLst>
          </p:cNvPr>
          <p:cNvSpPr/>
          <p:nvPr userDrawn="1"/>
        </p:nvSpPr>
        <p:spPr>
          <a:xfrm>
            <a:off x="86203" y="75044"/>
            <a:ext cx="12009118" cy="670325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27000">
            <a:solidFill>
              <a:srgbClr val="9933FF"/>
            </a:solidFill>
          </a:ln>
          <a:scene3d>
            <a:camera prst="orthographicFront"/>
            <a:lightRig rig="threePt" dir="t"/>
          </a:scene3d>
          <a:sp3d>
            <a:bevelT/>
            <a:bevelB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A648C7-4020-43A0-BD70-80C2DFED7AB2}"/>
              </a:ext>
            </a:extLst>
          </p:cNvPr>
          <p:cNvSpPr/>
          <p:nvPr userDrawn="1"/>
        </p:nvSpPr>
        <p:spPr>
          <a:xfrm>
            <a:off x="156543" y="159448"/>
            <a:ext cx="11854374" cy="6513341"/>
          </a:xfrm>
          <a:prstGeom prst="rect">
            <a:avLst/>
          </a:prstGeom>
          <a:noFill/>
          <a:ln w="508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0" y="296588"/>
            <a:ext cx="635393" cy="6353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571" y="283466"/>
            <a:ext cx="634568" cy="63456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6085F31-0010-43B6-A66C-53975EB57DDB}"/>
              </a:ext>
            </a:extLst>
          </p:cNvPr>
          <p:cNvSpPr/>
          <p:nvPr userDrawn="1"/>
        </p:nvSpPr>
        <p:spPr>
          <a:xfrm>
            <a:off x="153417" y="6429827"/>
            <a:ext cx="11864412" cy="297555"/>
          </a:xfrm>
          <a:prstGeom prst="rect">
            <a:avLst/>
          </a:prstGeom>
          <a:solidFill>
            <a:srgbClr val="0066CC"/>
          </a:solidFill>
          <a:ln w="28575">
            <a:noFill/>
          </a:ln>
          <a:scene3d>
            <a:camera prst="orthographicFront"/>
            <a:lightRig rig="threePt" dir="t"/>
          </a:scene3d>
          <a:sp3d>
            <a:bevelT prst="relaxedInset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Md.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Mizanur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Rahman, Asst. Teacher (Science),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Shyampur</a:t>
            </a:r>
            <a:r>
              <a:rPr lang="en-US" sz="1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1400" b="1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Dakhil</a:t>
            </a:r>
            <a:r>
              <a:rPr lang="en-US" sz="1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Madrasah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Alamdanga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Chuadanga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71F97C-0D99-49EE-8CD4-AB9AD017CA98}"/>
              </a:ext>
            </a:extLst>
          </p:cNvPr>
          <p:cNvSpPr/>
          <p:nvPr userDrawn="1"/>
        </p:nvSpPr>
        <p:spPr>
          <a:xfrm>
            <a:off x="156543" y="159448"/>
            <a:ext cx="11861286" cy="627037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7" t="17338" r="33754" b="17532"/>
          <a:stretch/>
        </p:blipFill>
        <p:spPr>
          <a:xfrm>
            <a:off x="194772" y="184552"/>
            <a:ext cx="654405" cy="5152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r="5057"/>
          <a:stretch/>
        </p:blipFill>
        <p:spPr>
          <a:xfrm>
            <a:off x="10939710" y="221404"/>
            <a:ext cx="943429" cy="34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6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10" Type="http://schemas.openxmlformats.org/officeDocument/2006/relationships/image" Target="../media/image190.png"/><Relationship Id="rId4" Type="http://schemas.openxmlformats.org/officeDocument/2006/relationships/image" Target="../media/image21.png"/><Relationship Id="rId9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mizan1017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25881" y="353392"/>
            <a:ext cx="5541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780" y="1635352"/>
            <a:ext cx="7052056" cy="4675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81" y="239013"/>
            <a:ext cx="1890752" cy="189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6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8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1759 L 0.02135 0.10416 L 0.04792 0.01759 L 0.0763 0.10416 L 0.10495 0.01759 L 0.13125 0.10416 L 0.16003 0.01759 L 0.18646 0.10416 L 0.21497 0.01759 L 0.24336 0.10416 L 0.27005 0.01759 L 0.29857 0.10416 L 0.32513 0.01759 L 0.35365 0.10416 L 0.38203 0.01759 L 0.40859 0.10416 L 0.4375 0.01759 " pathEditMode="relative" rAng="0" ptsTypes="AAAAAAAAAAAAAAAAA">
                                      <p:cBhvr>
                                        <p:cTn id="11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4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8B806D9-4441-49D5-B9C0-F2E1BE12757D}"/>
              </a:ext>
            </a:extLst>
          </p:cNvPr>
          <p:cNvSpPr txBox="1">
            <a:spLocks/>
          </p:cNvSpPr>
          <p:nvPr/>
        </p:nvSpPr>
        <p:spPr>
          <a:xfrm>
            <a:off x="142875" y="152400"/>
            <a:ext cx="11882870" cy="847725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alt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অষ্টক তত্ব</a:t>
            </a:r>
            <a:endParaRPr lang="en-US" alt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4D2F70-A462-4A64-9FDB-4FBEF62E6418}"/>
              </a:ext>
            </a:extLst>
          </p:cNvPr>
          <p:cNvSpPr/>
          <p:nvPr/>
        </p:nvSpPr>
        <p:spPr>
          <a:xfrm flipV="1">
            <a:off x="124691" y="991024"/>
            <a:ext cx="11901054" cy="1205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63189" y="4490602"/>
            <a:ext cx="931023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altLang="en-US" sz="3600" b="1" dirty="0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altLang="en-US" sz="3600" b="1" dirty="0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altLang="en-US" sz="3600" b="1" dirty="0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যোজ্যতা</a:t>
            </a:r>
            <a:r>
              <a:rPr lang="en-US" altLang="en-US" sz="3600" b="1" dirty="0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altLang="en-US" sz="3600" b="1" dirty="0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৮টি </a:t>
            </a:r>
            <a:r>
              <a:rPr lang="en-US" altLang="en-US" sz="3600" b="1" dirty="0" err="1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altLang="en-US" sz="3600" b="1" dirty="0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altLang="en-US" sz="3600" b="1" dirty="0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পুর্ণ</a:t>
            </a:r>
            <a:r>
              <a:rPr lang="en-US" altLang="en-US" sz="3600" b="1" dirty="0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altLang="en-US" sz="3600" b="1" dirty="0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altLang="en-US" sz="3600" b="1" dirty="0" err="1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</a:t>
            </a:r>
            <a:r>
              <a:rPr lang="en-US" altLang="en-US" sz="3600" b="1" dirty="0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altLang="en-US" sz="3600" b="1" dirty="0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</a:t>
            </a:r>
            <a:r>
              <a:rPr lang="bn-BD" altLang="en-US" sz="3600" b="1" dirty="0" smtClean="0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en-US" altLang="en-US" sz="3600" b="1" dirty="0" err="1" smtClean="0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altLang="en-US" sz="3600" b="1" dirty="0" smtClean="0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altLang="en-US" sz="3600" b="1" dirty="0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altLang="en-US" sz="3600" b="1" dirty="0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</a:t>
            </a:r>
            <a:r>
              <a:rPr lang="en-US" altLang="en-US" sz="3600" b="1" dirty="0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3600" b="1" dirty="0" err="1" smtClean="0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নিস্ক্রি</a:t>
            </a:r>
            <a:r>
              <a:rPr lang="bn-BD" altLang="en-US" sz="3600" b="1" dirty="0" smtClean="0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r>
              <a:rPr lang="en-US" altLang="en-US" sz="3600" b="1" dirty="0" err="1" smtClean="0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altLang="en-US" sz="3600" b="1" dirty="0" smtClean="0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altLang="en-US" sz="3600" b="1" dirty="0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altLang="en-US" sz="3600" b="1" dirty="0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altLang="en-US" sz="3600" b="1" dirty="0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altLang="en-US" sz="3600" b="1" dirty="0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altLang="en-US" sz="3600" b="1" dirty="0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altLang="en-US" sz="3600" b="1" dirty="0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bn-BD" altLang="en-US" sz="3600" b="1" dirty="0" smtClean="0">
                <a:solidFill>
                  <a:srgbClr val="00246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en-US" altLang="en-US" sz="3600" b="1" dirty="0">
              <a:solidFill>
                <a:srgbClr val="00246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95918" y="1236196"/>
            <a:ext cx="20714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n-BD" altLang="en-US" b="1" dirty="0">
                <a:solidFill>
                  <a:srgbClr val="00246C"/>
                </a:solidFill>
                <a:latin typeface="NikoshBAN" panose="02000000000000000000" pitchFamily="2" charset="0"/>
              </a:rPr>
              <a:t>নিয়ন (</a:t>
            </a:r>
            <a:r>
              <a:rPr lang="en-US" altLang="en-US" b="1" dirty="0">
                <a:solidFill>
                  <a:srgbClr val="0024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lang="en-US" altLang="en-US" b="1" dirty="0">
                <a:solidFill>
                  <a:srgbClr val="00246C"/>
                </a:solidFill>
                <a:latin typeface="NikoshBAN" panose="02000000000000000000" pitchFamily="2" charset="0"/>
              </a:rPr>
              <a:t>)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133619" y="1841073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baseline="-25000"/>
              <a:t>10</a:t>
            </a:r>
            <a:r>
              <a:rPr lang="en-US" altLang="en-US" sz="4000" b="1"/>
              <a:t>Ne =1s</a:t>
            </a:r>
            <a:r>
              <a:rPr lang="en-US" altLang="en-US" sz="4000" b="1" baseline="30000"/>
              <a:t>2</a:t>
            </a:r>
            <a:r>
              <a:rPr lang="en-US" altLang="en-US" sz="4000" b="1"/>
              <a:t>2s</a:t>
            </a:r>
            <a:r>
              <a:rPr lang="en-US" altLang="en-US" sz="4000" b="1" baseline="30000"/>
              <a:t>2</a:t>
            </a:r>
            <a:r>
              <a:rPr lang="en-US" altLang="en-US" sz="4000" b="1"/>
              <a:t>2p</a:t>
            </a:r>
            <a:r>
              <a:rPr lang="en-US" altLang="en-US" sz="4000" b="1" baseline="30000"/>
              <a:t>6</a:t>
            </a:r>
            <a:endParaRPr lang="en-US" altLang="en-US" sz="4000" b="1"/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7086619" y="1151396"/>
            <a:ext cx="2008928" cy="2007302"/>
            <a:chOff x="5867400" y="3276595"/>
            <a:chExt cx="2306780" cy="2362205"/>
          </a:xfrm>
        </p:grpSpPr>
        <p:sp>
          <p:nvSpPr>
            <p:cNvPr id="25" name="Oval 24"/>
            <p:cNvSpPr/>
            <p:nvPr/>
          </p:nvSpPr>
          <p:spPr>
            <a:xfrm>
              <a:off x="5867400" y="4315691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6" name="Group 37"/>
            <p:cNvGrpSpPr>
              <a:grpSpLocks/>
            </p:cNvGrpSpPr>
            <p:nvPr/>
          </p:nvGrpSpPr>
          <p:grpSpPr bwMode="auto">
            <a:xfrm>
              <a:off x="5888180" y="3276595"/>
              <a:ext cx="2286000" cy="2362205"/>
              <a:chOff x="5888180" y="3276595"/>
              <a:chExt cx="2286000" cy="2362205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6840680" y="4249880"/>
                <a:ext cx="381000" cy="3810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345267" y="3678233"/>
                <a:ext cx="1371685" cy="1524003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943604" y="3352795"/>
                <a:ext cx="2133732" cy="2209805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858000" y="3657600"/>
                <a:ext cx="152400" cy="1524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069280" y="5077689"/>
                <a:ext cx="152400" cy="1524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726380" y="3276600"/>
                <a:ext cx="152400" cy="1524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062355" y="3318164"/>
                <a:ext cx="152400" cy="1524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915890" y="4648200"/>
                <a:ext cx="152400" cy="1524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7924800" y="4038600"/>
                <a:ext cx="152400" cy="1524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8001000" y="4381500"/>
                <a:ext cx="152400" cy="1524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235535" y="5410200"/>
                <a:ext cx="152400" cy="1524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844145" y="5486400"/>
                <a:ext cx="152400" cy="1524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39" name="Group 21"/>
              <p:cNvGrpSpPr>
                <a:grpSpLocks/>
              </p:cNvGrpSpPr>
              <p:nvPr/>
            </p:nvGrpSpPr>
            <p:grpSpPr bwMode="auto">
              <a:xfrm>
                <a:off x="5888180" y="3276595"/>
                <a:ext cx="2286000" cy="2362200"/>
                <a:chOff x="5618020" y="2216720"/>
                <a:chExt cx="2286000" cy="2362200"/>
              </a:xfrm>
            </p:grpSpPr>
            <p:sp>
              <p:nvSpPr>
                <p:cNvPr id="40" name="Oval 39"/>
                <p:cNvSpPr/>
                <p:nvPr/>
              </p:nvSpPr>
              <p:spPr>
                <a:xfrm>
                  <a:off x="6591300" y="3190000"/>
                  <a:ext cx="381000" cy="381000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6095745" y="2618358"/>
                  <a:ext cx="1371685" cy="1524003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5694084" y="2292920"/>
                  <a:ext cx="2133732" cy="2209805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608620" y="2597720"/>
                  <a:ext cx="152400" cy="152400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6819900" y="4017809"/>
                  <a:ext cx="152400" cy="152400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6477000" y="2216720"/>
                  <a:ext cx="152400" cy="152400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6812975" y="2258284"/>
                  <a:ext cx="152400" cy="152400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618020" y="3255811"/>
                  <a:ext cx="152400" cy="152400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5666510" y="3588320"/>
                  <a:ext cx="152400" cy="152400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7675420" y="2978720"/>
                  <a:ext cx="152400" cy="152400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7751620" y="3321620"/>
                  <a:ext cx="152400" cy="152400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6986155" y="4350320"/>
                  <a:ext cx="152400" cy="152400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6594765" y="4426520"/>
                  <a:ext cx="152400" cy="152400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  <p:cxnSp>
        <p:nvCxnSpPr>
          <p:cNvPr id="53" name="Straight Connector 52"/>
          <p:cNvCxnSpPr/>
          <p:nvPr/>
        </p:nvCxnSpPr>
        <p:spPr>
          <a:xfrm>
            <a:off x="4152919" y="2472898"/>
            <a:ext cx="11049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 flipV="1">
            <a:off x="4876819" y="2598310"/>
            <a:ext cx="381000" cy="4841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953019" y="2930098"/>
            <a:ext cx="1547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n-BD" altLang="en-US" sz="2800" b="1">
                <a:solidFill>
                  <a:srgbClr val="000099"/>
                </a:solidFill>
                <a:latin typeface="NikoshBAN" panose="02000000000000000000" pitchFamily="2" charset="0"/>
              </a:rPr>
              <a:t>যোজ্যতা স্তর</a:t>
            </a:r>
            <a:endParaRPr lang="en-US" altLang="en-US" sz="2800" b="1">
              <a:solidFill>
                <a:srgbClr val="000099"/>
              </a:solidFill>
              <a:latin typeface="NikoshBAN" panose="02000000000000000000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010419" y="3539845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162819" y="3387298"/>
            <a:ext cx="1023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NikoshBAN" panose="02000000000000000000" pitchFamily="2" charset="0"/>
              </a:rPr>
              <a:t>ইলেকট্রন</a:t>
            </a:r>
            <a:endParaRPr lang="en-US" altLang="en-US" sz="1600" b="1" dirty="0">
              <a:solidFill>
                <a:srgbClr val="002060"/>
              </a:solidFill>
              <a:latin typeface="NikoshBAN" panose="02000000000000000000" pitchFamily="2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026730" y="3916904"/>
            <a:ext cx="199557" cy="21367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261570" y="3831013"/>
            <a:ext cx="1815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NikoshBAN" panose="02000000000000000000" pitchFamily="2" charset="0"/>
              </a:rPr>
              <a:t>নিঊক্লিয়াস</a:t>
            </a:r>
          </a:p>
        </p:txBody>
      </p:sp>
    </p:spTree>
    <p:extLst>
      <p:ext uri="{BB962C8B-B14F-4D97-AF65-F5344CB8AC3E}">
        <p14:creationId xmlns:p14="http://schemas.microsoft.com/office/powerpoint/2010/main" val="186033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7" grpId="0"/>
      <p:bldP spid="22" grpId="0"/>
      <p:bldP spid="55" grpId="0"/>
      <p:bldP spid="58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8B806D9-4441-49D5-B9C0-F2E1BE12757D}"/>
              </a:ext>
            </a:extLst>
          </p:cNvPr>
          <p:cNvSpPr txBox="1">
            <a:spLocks/>
          </p:cNvSpPr>
          <p:nvPr/>
        </p:nvSpPr>
        <p:spPr>
          <a:xfrm>
            <a:off x="142875" y="152400"/>
            <a:ext cx="11882870" cy="847725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4D2F70-A462-4A64-9FDB-4FBEF62E6418}"/>
              </a:ext>
            </a:extLst>
          </p:cNvPr>
          <p:cNvSpPr/>
          <p:nvPr/>
        </p:nvSpPr>
        <p:spPr>
          <a:xfrm flipV="1">
            <a:off x="124691" y="991024"/>
            <a:ext cx="11901054" cy="1205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55222" y="1930403"/>
            <a:ext cx="608062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যোজ্যতা ইলেক্ট্রন কাকে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5222" y="2848757"/>
            <a:ext cx="608062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 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 বিন্যাসের সূত্রটি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34838" y="357668"/>
            <a:ext cx="2050024" cy="5107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70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88B806D9-4441-49D5-B9C0-F2E1BE12757D}"/>
              </a:ext>
            </a:extLst>
          </p:cNvPr>
          <p:cNvSpPr txBox="1">
            <a:spLocks/>
          </p:cNvSpPr>
          <p:nvPr/>
        </p:nvSpPr>
        <p:spPr>
          <a:xfrm>
            <a:off x="142875" y="152400"/>
            <a:ext cx="11882870" cy="847725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alt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আয়নিক বন্ধন</a:t>
            </a:r>
            <a:endParaRPr lang="en-US" alt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4D2F70-A462-4A64-9FDB-4FBEF62E6418}"/>
              </a:ext>
            </a:extLst>
          </p:cNvPr>
          <p:cNvSpPr/>
          <p:nvPr/>
        </p:nvSpPr>
        <p:spPr>
          <a:xfrm flipV="1">
            <a:off x="124691" y="991024"/>
            <a:ext cx="11901054" cy="1205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8826" y="3259280"/>
            <a:ext cx="381000" cy="381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93526" y="2687638"/>
            <a:ext cx="13716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91889" y="2362200"/>
            <a:ext cx="2133600" cy="2209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91814" y="1905000"/>
            <a:ext cx="3211512" cy="3124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06146" y="2667000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917426" y="4087089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74526" y="2286000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10501" y="2327564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15546" y="3325091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64036" y="3657600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72946" y="3048000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49146" y="3390900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83681" y="4419600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92291" y="4495800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565126" y="2057400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3" name="Group 92"/>
          <p:cNvGrpSpPr>
            <a:grpSpLocks/>
          </p:cNvGrpSpPr>
          <p:nvPr/>
        </p:nvGrpSpPr>
        <p:grpSpPr bwMode="auto">
          <a:xfrm>
            <a:off x="2736326" y="2286000"/>
            <a:ext cx="2286000" cy="2362200"/>
            <a:chOff x="5618020" y="2216720"/>
            <a:chExt cx="2286000" cy="2362200"/>
          </a:xfrm>
        </p:grpSpPr>
        <p:sp>
          <p:nvSpPr>
            <p:cNvPr id="24" name="Oval 23"/>
            <p:cNvSpPr/>
            <p:nvPr/>
          </p:nvSpPr>
          <p:spPr>
            <a:xfrm>
              <a:off x="6591300" y="3190000"/>
              <a:ext cx="381000" cy="381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095858" y="2618358"/>
              <a:ext cx="1371600" cy="1524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5694220" y="2292920"/>
              <a:ext cx="2133600" cy="2209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6608620" y="2597720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819900" y="4017809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6477000" y="2216720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812975" y="2258284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18020" y="3255811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666510" y="3588320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675420" y="2978720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751620" y="3321620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986155" y="4350320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594765" y="4426520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9" name="Oval 38"/>
          <p:cNvSpPr/>
          <p:nvPr/>
        </p:nvSpPr>
        <p:spPr>
          <a:xfrm>
            <a:off x="7949101" y="3259280"/>
            <a:ext cx="381000" cy="3810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54376" y="2687638"/>
            <a:ext cx="13716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052739" y="2362200"/>
            <a:ext cx="2133600" cy="2209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616176" y="1905000"/>
            <a:ext cx="3048000" cy="3124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966421" y="2667000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177701" y="4087089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834801" y="2286000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170776" y="2327564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975821" y="3325091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024311" y="3657600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9033221" y="3048000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9109421" y="3390900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343956" y="4419600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952566" y="4495800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834801" y="1828800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587892" y="2971800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532476" y="3415146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758601" y="4953000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063401" y="4953000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9511201" y="3096491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9587401" y="3435925"/>
            <a:ext cx="152400" cy="15240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0" name="Group 170"/>
          <p:cNvGrpSpPr>
            <a:grpSpLocks/>
          </p:cNvGrpSpPr>
          <p:nvPr/>
        </p:nvGrpSpPr>
        <p:grpSpPr bwMode="auto">
          <a:xfrm>
            <a:off x="6539976" y="1828800"/>
            <a:ext cx="3206750" cy="3276600"/>
            <a:chOff x="678875" y="1981200"/>
            <a:chExt cx="3207325" cy="3276600"/>
          </a:xfrm>
        </p:grpSpPr>
        <p:sp>
          <p:nvSpPr>
            <p:cNvPr id="61" name="Oval 60"/>
            <p:cNvSpPr/>
            <p:nvPr/>
          </p:nvSpPr>
          <p:spPr>
            <a:xfrm>
              <a:off x="2095500" y="3411680"/>
              <a:ext cx="381000" cy="3810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599790" y="2840038"/>
              <a:ext cx="1371846" cy="1524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198081" y="2514600"/>
              <a:ext cx="2133983" cy="22098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761440" y="2057400"/>
              <a:ext cx="3048547" cy="3124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2112820" y="2819400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324100" y="4239489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981200" y="2438400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317175" y="2479964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122220" y="3477491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170710" y="3810000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3179620" y="3200400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3255820" y="3543300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2490355" y="4572000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2098965" y="4648200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981200" y="1981200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34291" y="3124200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678875" y="3567546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1905000" y="5105400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209800" y="5105400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3657600" y="3248891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3733800" y="3588325"/>
              <a:ext cx="152400" cy="15240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2" name="Plus 81"/>
          <p:cNvSpPr/>
          <p:nvPr/>
        </p:nvSpPr>
        <p:spPr>
          <a:xfrm>
            <a:off x="4869926" y="1447800"/>
            <a:ext cx="304800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Minus 82"/>
          <p:cNvSpPr/>
          <p:nvPr/>
        </p:nvSpPr>
        <p:spPr>
          <a:xfrm>
            <a:off x="8832326" y="1333500"/>
            <a:ext cx="477838" cy="419100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Left-Right Arrow 83"/>
          <p:cNvSpPr/>
          <p:nvPr/>
        </p:nvSpPr>
        <p:spPr>
          <a:xfrm>
            <a:off x="5493331" y="3259280"/>
            <a:ext cx="713624" cy="439162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2191814" y="5437188"/>
            <a:ext cx="3592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Na</a:t>
            </a:r>
            <a:r>
              <a:rPr lang="en-US" altLang="en-US" sz="4000" baseline="30000"/>
              <a:t>+</a:t>
            </a:r>
            <a:r>
              <a:rPr lang="en-US" altLang="en-US" sz="4000"/>
              <a:t> =1s</a:t>
            </a:r>
            <a:r>
              <a:rPr lang="en-US" altLang="en-US" sz="4000" baseline="30000"/>
              <a:t>2</a:t>
            </a:r>
            <a:r>
              <a:rPr lang="en-US" altLang="en-US" sz="4000"/>
              <a:t>2s</a:t>
            </a:r>
            <a:r>
              <a:rPr lang="en-US" altLang="en-US" sz="4000" baseline="30000"/>
              <a:t>2</a:t>
            </a:r>
            <a:r>
              <a:rPr lang="en-US" altLang="en-US" sz="4000"/>
              <a:t>2p</a:t>
            </a:r>
            <a:r>
              <a:rPr lang="en-US" altLang="en-US" sz="4000" baseline="30000"/>
              <a:t>6</a:t>
            </a:r>
            <a:endParaRPr lang="en-US" altLang="en-US" sz="4000"/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6012926" y="5437188"/>
            <a:ext cx="441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/>
              <a:t>Cl</a:t>
            </a:r>
            <a:r>
              <a:rPr lang="en-US" altLang="en-US" sz="4000" baseline="30000"/>
              <a:t>-</a:t>
            </a:r>
            <a:r>
              <a:rPr lang="en-US" altLang="en-US" sz="4000"/>
              <a:t> =1s</a:t>
            </a:r>
            <a:r>
              <a:rPr lang="en-US" altLang="en-US" sz="4000" baseline="30000"/>
              <a:t>2</a:t>
            </a:r>
            <a:r>
              <a:rPr lang="en-US" altLang="en-US" sz="4000"/>
              <a:t>2s</a:t>
            </a:r>
            <a:r>
              <a:rPr lang="en-US" altLang="en-US" sz="4000" baseline="30000"/>
              <a:t>2</a:t>
            </a:r>
            <a:r>
              <a:rPr lang="en-US" altLang="en-US" sz="4000"/>
              <a:t>2p</a:t>
            </a:r>
            <a:r>
              <a:rPr lang="en-US" altLang="en-US" sz="4000" baseline="30000"/>
              <a:t>6</a:t>
            </a:r>
            <a:r>
              <a:rPr lang="en-US" altLang="en-US" sz="4000"/>
              <a:t>3s</a:t>
            </a:r>
            <a:r>
              <a:rPr lang="en-US" altLang="en-US" sz="4000" baseline="30000"/>
              <a:t>2</a:t>
            </a:r>
            <a:r>
              <a:rPr lang="en-US" altLang="en-US" sz="4000"/>
              <a:t>3p</a:t>
            </a:r>
            <a:r>
              <a:rPr lang="en-US" altLang="en-US" sz="4000" baseline="30000"/>
              <a:t>6</a:t>
            </a:r>
            <a:endParaRPr lang="en-US" altLang="en-US" sz="4000"/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4595287" y="4871316"/>
            <a:ext cx="33538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altLang="en-US" sz="3600" b="1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আয়নিক বন্ধন</a:t>
            </a:r>
            <a:endParaRPr lang="en-US" altLang="en-US" sz="3600" b="1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Up Arrow 87"/>
          <p:cNvSpPr/>
          <p:nvPr/>
        </p:nvSpPr>
        <p:spPr>
          <a:xfrm>
            <a:off x="5784326" y="3810000"/>
            <a:ext cx="46038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5244576" y="1793875"/>
            <a:ext cx="17319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66"/>
                </a:solidFill>
                <a:latin typeface="NikoshBAN" panose="02000000000000000000" pitchFamily="2" charset="0"/>
              </a:rPr>
              <a:t>স্থির বৈদ্যুতিক আকর্ষন</a:t>
            </a:r>
          </a:p>
        </p:txBody>
      </p:sp>
      <p:cxnSp>
        <p:nvCxnSpPr>
          <p:cNvPr id="90" name="Straight Arrow Connector 89"/>
          <p:cNvCxnSpPr>
            <a:endCxn id="84" idx="1"/>
          </p:cNvCxnSpPr>
          <p:nvPr/>
        </p:nvCxnSpPr>
        <p:spPr>
          <a:xfrm flipH="1">
            <a:off x="5850143" y="2784042"/>
            <a:ext cx="259138" cy="5850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24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C -0.00039 -0.00231 -0.00117 -0.00463 -0.00117 -0.00694 C -0.00091 -0.00926 0.00065 -0.00972 0.00117 -0.01157 C 0.00182 -0.01435 0.0013 -0.01829 0.00234 -0.02083 C 0.00547 -0.02986 0.00951 -0.0375 0.01302 -0.04606 C 0.01888 -0.06018 0.02552 -0.07222 0.03242 -0.08495 C 0.03464 -0.08958 0.03737 -0.09352 0.03932 -0.09884 C 0.04102 -0.10324 0.0418 -0.10949 0.04401 -0.1125 C 0.05104 -0.12083 0.05339 -0.12268 0.06094 -0.12639 C 0.07109 -0.13935 0.09206 -0.14699 0.10404 -0.14907 C 0.11667 -0.15509 0.11042 -0.15301 0.12292 -0.15625 C 0.13125 -0.16111 0.12943 -0.16065 0.14349 -0.16065 C 0.17344 -0.16065 0.20326 -0.15926 0.2332 -0.15856 C 0.2388 -0.15301 0.24466 -0.14838 0.25 -0.14236 C 0.2543 -0.1375 0.25586 -0.13148 0.26068 -0.12847 C 0.26276 -0.12569 0.26432 -0.12106 0.2668 -0.11921 C 0.26953 -0.1169 0.2763 -0.11481 0.2763 -0.11458 C 0.27839 -0.11227 0.28086 -0.10972 0.28203 -0.10532 C 0.28294 -0.10347 0.28281 -0.10069 0.28359 -0.09884 C 0.28464 -0.09606 0.29427 -0.07824 0.29544 -0.07592 C 0.29922 -0.06921 0.29935 -0.06597 0.30378 -0.05995 C 0.30417 -0.05694 0.30456 -0.0537 0.30482 -0.05069 C 0.30521 -0.04838 0.3056 -0.04606 0.30599 -0.04375 C 0.30651 -0.04074 0.30755 -0.03449 0.30755 -0.03426 " pathEditMode="relative" rAng="0" ptsTypes="AAAAAAAAAAAAAAAAAAAAAA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80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" grpId="0" animBg="1"/>
      <p:bldP spid="84" grpId="0" animBg="1"/>
      <p:bldP spid="84" grpId="1" animBg="1"/>
      <p:bldP spid="85" grpId="0"/>
      <p:bldP spid="86" grpId="0"/>
      <p:bldP spid="87" grpId="0"/>
      <p:bldP spid="88" grpId="0" animBg="1"/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28" y="980209"/>
            <a:ext cx="8866907" cy="5181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59529" y="5451764"/>
            <a:ext cx="3269671" cy="7100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সোডিয়াম ইলেকট্রন হারিয়েছে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4511" y="5451764"/>
            <a:ext cx="4151924" cy="7100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ক্লোরিন ইলেকট্রন গ্রহণ করেছে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16238" y="1894610"/>
            <a:ext cx="1724889" cy="779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আয়নিক বন্ধন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87238" y="228600"/>
            <a:ext cx="34290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ক্যাটায়ন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21238" y="228600"/>
            <a:ext cx="32004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অ্যানায়ন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6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806D9-4441-49D5-B9C0-F2E1BE12757D}"/>
              </a:ext>
            </a:extLst>
          </p:cNvPr>
          <p:cNvSpPr txBox="1">
            <a:spLocks/>
          </p:cNvSpPr>
          <p:nvPr/>
        </p:nvSpPr>
        <p:spPr>
          <a:xfrm>
            <a:off x="142875" y="152400"/>
            <a:ext cx="11882870" cy="847725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আয়নিক বিক্রিয়া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4D2F70-A462-4A64-9FDB-4FBEF62E6418}"/>
              </a:ext>
            </a:extLst>
          </p:cNvPr>
          <p:cNvSpPr/>
          <p:nvPr/>
        </p:nvSpPr>
        <p:spPr>
          <a:xfrm flipV="1">
            <a:off x="124691" y="991024"/>
            <a:ext cx="11901054" cy="1205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8" y="3018494"/>
            <a:ext cx="4549826" cy="31039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77160" y="1317783"/>
            <a:ext cx="10267094" cy="1532334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45770" indent="-44577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গ্রহণ বা বর্জনের মাধ্যমে ঋনাত্বক ও ধনাত্বক আয়নের মধ্যে একটি আকর্ষণ বল কাজ করে এবং ২টি ভিন্ন মৌলের পরমাণু থেকে যৌগ তৈরি হয়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5135" y="3341535"/>
            <a:ext cx="678635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b="1" dirty="0">
                <a:solidFill>
                  <a:srgbClr val="00B050"/>
                </a:solidFill>
              </a:rPr>
              <a:t>Na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38123" y="4201651"/>
            <a:ext cx="678635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b="1" dirty="0" err="1">
                <a:solidFill>
                  <a:srgbClr val="A0208E"/>
                </a:solidFill>
              </a:rPr>
              <a:t>Cl</a:t>
            </a:r>
            <a:endParaRPr lang="en-US" sz="3120" b="1" dirty="0">
              <a:solidFill>
                <a:srgbClr val="A0208E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079097" y="3611916"/>
            <a:ext cx="1503642" cy="15967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730227" y="3142800"/>
            <a:ext cx="798393" cy="807944"/>
            <a:chOff x="8366077" y="2171768"/>
            <a:chExt cx="818865" cy="828661"/>
          </a:xfrm>
        </p:grpSpPr>
        <p:sp>
          <p:nvSpPr>
            <p:cNvPr id="16" name="TextBox 15"/>
            <p:cNvSpPr txBox="1"/>
            <p:nvPr/>
          </p:nvSpPr>
          <p:spPr>
            <a:xfrm>
              <a:off x="8366077" y="2415654"/>
              <a:ext cx="7096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20" b="1" dirty="0">
                  <a:solidFill>
                    <a:srgbClr val="00B050"/>
                  </a:solidFill>
                </a:rPr>
                <a:t>Na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816453" y="2171768"/>
              <a:ext cx="3684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10" b="1" dirty="0">
                  <a:solidFill>
                    <a:srgbClr val="FF0000"/>
                  </a:solidFill>
                </a:rPr>
                <a:t>+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913399" y="2981739"/>
            <a:ext cx="612099" cy="989966"/>
            <a:chOff x="9635318" y="2004510"/>
            <a:chExt cx="627794" cy="1015350"/>
          </a:xfrm>
        </p:grpSpPr>
        <p:sp>
          <p:nvSpPr>
            <p:cNvPr id="19" name="TextBox 18"/>
            <p:cNvSpPr txBox="1"/>
            <p:nvPr/>
          </p:nvSpPr>
          <p:spPr>
            <a:xfrm>
              <a:off x="9896904" y="2004510"/>
              <a:ext cx="325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10" b="1" dirty="0">
                  <a:solidFill>
                    <a:srgbClr val="FF0000"/>
                  </a:solidFill>
                </a:rPr>
                <a:t>_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35318" y="2373529"/>
              <a:ext cx="6277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10" b="1" dirty="0">
                  <a:solidFill>
                    <a:srgbClr val="0070C0"/>
                  </a:solidFill>
                </a:rPr>
                <a:t>e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502008" y="3296829"/>
            <a:ext cx="359277" cy="69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/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74453" y="4141637"/>
            <a:ext cx="359277" cy="69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/>
              <a:t>+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460345" y="3771591"/>
            <a:ext cx="612099" cy="989966"/>
            <a:chOff x="9635318" y="2004510"/>
            <a:chExt cx="627794" cy="1015350"/>
          </a:xfrm>
        </p:grpSpPr>
        <p:sp>
          <p:nvSpPr>
            <p:cNvPr id="24" name="TextBox 23"/>
            <p:cNvSpPr txBox="1"/>
            <p:nvPr/>
          </p:nvSpPr>
          <p:spPr>
            <a:xfrm>
              <a:off x="9896904" y="2004510"/>
              <a:ext cx="3252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10" b="1" dirty="0">
                  <a:solidFill>
                    <a:srgbClr val="FF0000"/>
                  </a:solidFill>
                </a:rPr>
                <a:t>_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35318" y="2373529"/>
              <a:ext cx="6277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10" b="1" dirty="0">
                  <a:solidFill>
                    <a:srgbClr val="0070C0"/>
                  </a:solidFill>
                </a:rPr>
                <a:t>e</a:t>
              </a:r>
            </a:p>
          </p:txBody>
        </p:sp>
      </p:grpSp>
      <p:sp>
        <p:nvSpPr>
          <p:cNvPr id="26" name="Right Arrow 25"/>
          <p:cNvSpPr/>
          <p:nvPr/>
        </p:nvSpPr>
        <p:spPr>
          <a:xfrm>
            <a:off x="7079097" y="4410801"/>
            <a:ext cx="1503642" cy="15967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754087" y="3683185"/>
            <a:ext cx="678635" cy="1031619"/>
            <a:chOff x="8978547" y="2766060"/>
            <a:chExt cx="696036" cy="1058071"/>
          </a:xfrm>
        </p:grpSpPr>
        <p:sp>
          <p:nvSpPr>
            <p:cNvPr id="28" name="TextBox 27"/>
            <p:cNvSpPr txBox="1"/>
            <p:nvPr/>
          </p:nvSpPr>
          <p:spPr>
            <a:xfrm>
              <a:off x="8978547" y="3239356"/>
              <a:ext cx="6960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20" b="1" dirty="0" err="1">
                  <a:solidFill>
                    <a:srgbClr val="A0208E"/>
                  </a:solidFill>
                </a:rPr>
                <a:t>Cl</a:t>
              </a:r>
              <a:endParaRPr lang="en-US" sz="3120" b="1" dirty="0">
                <a:solidFill>
                  <a:srgbClr val="A0208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334530" y="2766060"/>
              <a:ext cx="3400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900" b="1" dirty="0">
                  <a:solidFill>
                    <a:srgbClr val="FF0000"/>
                  </a:solidFill>
                </a:rPr>
                <a:t>_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5425219" y="4831822"/>
            <a:ext cx="561923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51831" y="4992933"/>
            <a:ext cx="678635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b="1" dirty="0">
                <a:solidFill>
                  <a:srgbClr val="00B050"/>
                </a:solidFill>
              </a:rPr>
              <a:t>Na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10707" y="4926429"/>
            <a:ext cx="359277" cy="69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="1" dirty="0"/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25999" y="4986442"/>
            <a:ext cx="678635" cy="57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20" b="1" dirty="0" err="1">
                <a:solidFill>
                  <a:srgbClr val="A0208E"/>
                </a:solidFill>
              </a:rPr>
              <a:t>Cl</a:t>
            </a:r>
            <a:endParaRPr lang="en-US" sz="3120" b="1" dirty="0">
              <a:solidFill>
                <a:srgbClr val="A0208E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7072441" y="5210439"/>
            <a:ext cx="1503642" cy="15967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8699169" y="4527399"/>
            <a:ext cx="1299616" cy="1035695"/>
            <a:chOff x="8802809" y="3628682"/>
            <a:chExt cx="1332939" cy="1062251"/>
          </a:xfrm>
        </p:grpSpPr>
        <p:grpSp>
          <p:nvGrpSpPr>
            <p:cNvPr id="36" name="Group 35"/>
            <p:cNvGrpSpPr/>
            <p:nvPr/>
          </p:nvGrpSpPr>
          <p:grpSpPr>
            <a:xfrm>
              <a:off x="8802809" y="3862272"/>
              <a:ext cx="818865" cy="828661"/>
              <a:chOff x="8366077" y="2171768"/>
              <a:chExt cx="818865" cy="828661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8366077" y="2415654"/>
                <a:ext cx="709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20" b="1" dirty="0">
                    <a:solidFill>
                      <a:srgbClr val="00B050"/>
                    </a:solidFill>
                  </a:rPr>
                  <a:t>Na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816453" y="2171768"/>
                <a:ext cx="3684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51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9439712" y="3628682"/>
              <a:ext cx="696036" cy="1058071"/>
              <a:chOff x="8978547" y="2766060"/>
              <a:chExt cx="696036" cy="1058071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8978547" y="3239356"/>
                <a:ext cx="6960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20" b="1" dirty="0" err="1">
                    <a:solidFill>
                      <a:srgbClr val="A0208E"/>
                    </a:solidFill>
                  </a:rPr>
                  <a:t>Cl</a:t>
                </a:r>
                <a:endParaRPr lang="en-US" sz="3120" b="1" dirty="0">
                  <a:solidFill>
                    <a:srgbClr val="A0208E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9334530" y="2766060"/>
                <a:ext cx="34005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900" b="1" dirty="0">
                    <a:solidFill>
                      <a:srgbClr val="FF0000"/>
                    </a:solidFill>
                  </a:rPr>
                  <a:t>_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349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/>
      <p:bldP spid="13" grpId="0"/>
      <p:bldP spid="14" grpId="0" animBg="1"/>
      <p:bldP spid="21" grpId="0"/>
      <p:bldP spid="22" grpId="0"/>
      <p:bldP spid="26" grpId="0" animBg="1"/>
      <p:bldP spid="31" grpId="0"/>
      <p:bldP spid="32" grpId="0"/>
      <p:bldP spid="33" grpId="0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8B806D9-4441-49D5-B9C0-F2E1BE12757D}"/>
              </a:ext>
            </a:extLst>
          </p:cNvPr>
          <p:cNvSpPr txBox="1">
            <a:spLocks/>
          </p:cNvSpPr>
          <p:nvPr/>
        </p:nvSpPr>
        <p:spPr>
          <a:xfrm>
            <a:off x="142875" y="152400"/>
            <a:ext cx="11882870" cy="847725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আয়নিক যৌগের বৈশিষ্ট্য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4D2F70-A462-4A64-9FDB-4FBEF62E6418}"/>
              </a:ext>
            </a:extLst>
          </p:cNvPr>
          <p:cNvSpPr/>
          <p:nvPr/>
        </p:nvSpPr>
        <p:spPr>
          <a:xfrm flipV="1">
            <a:off x="124691" y="991024"/>
            <a:ext cx="11901054" cy="1205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1" y="1190987"/>
            <a:ext cx="2784762" cy="24006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51" y="1134422"/>
            <a:ext cx="3031171" cy="26270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63" y="1111561"/>
            <a:ext cx="4627417" cy="26046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40182" y="4485772"/>
            <a:ext cx="717665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উচ্চ গলনাংক ও স্ফুটনাংক বিশিষ্ট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93" t="7785" r="-7293" b="5269"/>
          <a:stretch/>
        </p:blipFill>
        <p:spPr>
          <a:xfrm>
            <a:off x="2029694" y="1803123"/>
            <a:ext cx="4038599" cy="32814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36825" y="1303854"/>
            <a:ext cx="7128163" cy="646331"/>
          </a:xfrm>
          <a:prstGeom prst="rect">
            <a:avLst/>
          </a:prstGeom>
          <a:solidFill>
            <a:srgbClr val="C5FAB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অধিকাংশ আয়নিক যৌগ পানিতে দ্রবীভূত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21082" y="5531898"/>
            <a:ext cx="366452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পোলার যৌগ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6944592" y="4724400"/>
            <a:ext cx="45719" cy="4633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931479" y="2264603"/>
            <a:ext cx="4546862" cy="2358534"/>
            <a:chOff x="4421332" y="2264603"/>
            <a:chExt cx="4546862" cy="235853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1332" y="2264603"/>
              <a:ext cx="4546862" cy="23585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7647710" y="3089760"/>
                  <a:ext cx="571500" cy="6858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𝐶𝑙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val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7710" y="3089760"/>
                  <a:ext cx="571500" cy="685800"/>
                </a:xfrm>
                <a:prstGeom prst="ellipse">
                  <a:avLst/>
                </a:prstGeom>
                <a:blipFill rotWithShape="1">
                  <a:blip r:embed="rId10"/>
                  <a:stretch>
                    <a:fillRect l="-20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Oval 24"/>
          <p:cNvSpPr/>
          <p:nvPr/>
        </p:nvSpPr>
        <p:spPr>
          <a:xfrm>
            <a:off x="6495011" y="3941618"/>
            <a:ext cx="990599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2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6" grpId="1" animBg="1"/>
      <p:bldP spid="19" grpId="0" animBg="1"/>
      <p:bldP spid="20" grpId="0" animBg="1"/>
      <p:bldP spid="21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B806D9-4441-49D5-B9C0-F2E1BE12757D}"/>
              </a:ext>
            </a:extLst>
          </p:cNvPr>
          <p:cNvSpPr txBox="1">
            <a:spLocks/>
          </p:cNvSpPr>
          <p:nvPr/>
        </p:nvSpPr>
        <p:spPr>
          <a:xfrm>
            <a:off x="142875" y="152400"/>
            <a:ext cx="11882870" cy="847725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D2F70-A462-4A64-9FDB-4FBEF62E6418}"/>
              </a:ext>
            </a:extLst>
          </p:cNvPr>
          <p:cNvSpPr/>
          <p:nvPr/>
        </p:nvSpPr>
        <p:spPr>
          <a:xfrm flipV="1">
            <a:off x="124691" y="991024"/>
            <a:ext cx="11901054" cy="1205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219200" y="4634346"/>
            <a:ext cx="10030691" cy="6165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Mg(12)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O(8)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বন্ধন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304" y="1465771"/>
            <a:ext cx="4458481" cy="25914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34838" y="357668"/>
            <a:ext cx="2050024" cy="5107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1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8B806D9-4441-49D5-B9C0-F2E1BE12757D}"/>
              </a:ext>
            </a:extLst>
          </p:cNvPr>
          <p:cNvSpPr txBox="1">
            <a:spLocks/>
          </p:cNvSpPr>
          <p:nvPr/>
        </p:nvSpPr>
        <p:spPr>
          <a:xfrm>
            <a:off x="142875" y="152400"/>
            <a:ext cx="11882870" cy="847725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4D2F70-A462-4A64-9FDB-4FBEF62E6418}"/>
              </a:ext>
            </a:extLst>
          </p:cNvPr>
          <p:cNvSpPr/>
          <p:nvPr/>
        </p:nvSpPr>
        <p:spPr>
          <a:xfrm flipV="1">
            <a:off x="124691" y="991024"/>
            <a:ext cx="11901054" cy="1205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35626" y="1304070"/>
            <a:ext cx="682850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বহুনির্বাচনী প্রশ্নের উত্তর দাওঃ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" y="2187579"/>
            <a:ext cx="11033760" cy="18707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পরমাণুর নিউক্লিয়াসে কি কি থাকে?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ইলেক্ট্রন ও প্রোটন         ইলেক্ট্রন ও নিউট্রন         প্রোটন ও নিউট্রন          পজিট্রন ও প্রোটন 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80334" y="2841569"/>
            <a:ext cx="560439" cy="51619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756420" y="2864843"/>
            <a:ext cx="560439" cy="51619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229591" y="2841569"/>
            <a:ext cx="560439" cy="51619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31783" y="2849998"/>
            <a:ext cx="560439" cy="51619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715029" y="2781755"/>
            <a:ext cx="609837" cy="601170"/>
          </a:xfrm>
          <a:prstGeom prst="ellipse">
            <a:avLst/>
          </a:prstGeom>
          <a:solidFill>
            <a:srgbClr val="01DD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96242" y="3967653"/>
            <a:ext cx="11033758" cy="1954207"/>
            <a:chOff x="414975" y="4198283"/>
            <a:chExt cx="11388927" cy="1870725"/>
          </a:xfrm>
        </p:grpSpPr>
        <p:sp>
          <p:nvSpPr>
            <p:cNvPr id="28" name="Rectangle 27"/>
            <p:cNvSpPr/>
            <p:nvPr/>
          </p:nvSpPr>
          <p:spPr>
            <a:xfrm>
              <a:off x="414975" y="4198283"/>
              <a:ext cx="11388927" cy="1870725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বন্ধন কয় প্রকার ?</a:t>
              </a:r>
            </a:p>
            <a:p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                         ২                              ৩                             ৪</a:t>
              </a:r>
            </a:p>
            <a:p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</a:p>
            <a:p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816396" y="4875546"/>
              <a:ext cx="560439" cy="516196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8529474" y="4852272"/>
              <a:ext cx="560439" cy="516196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95586" y="4844810"/>
              <a:ext cx="560439" cy="516196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 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17387" y="4875546"/>
              <a:ext cx="560439" cy="51619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2693297" y="4657809"/>
            <a:ext cx="603834" cy="55656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999406" y="3967653"/>
            <a:ext cx="1430594" cy="61943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0141527" y="2206138"/>
            <a:ext cx="1288473" cy="675379"/>
          </a:xfrm>
          <a:prstGeom prst="roundRect">
            <a:avLst/>
          </a:prstGeom>
          <a:solidFill>
            <a:srgbClr val="A0F7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29184" y="1308433"/>
            <a:ext cx="6828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প্রশ্নের উত্তর দাওঃ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253003" y="2258299"/>
            <a:ext cx="1600200" cy="1600200"/>
            <a:chOff x="4953000" y="762000"/>
            <a:chExt cx="1600200" cy="1600200"/>
          </a:xfrm>
        </p:grpSpPr>
        <p:grpSp>
          <p:nvGrpSpPr>
            <p:cNvPr id="38" name="Group 37"/>
            <p:cNvGrpSpPr/>
            <p:nvPr/>
          </p:nvGrpSpPr>
          <p:grpSpPr>
            <a:xfrm>
              <a:off x="4953000" y="762000"/>
              <a:ext cx="1600200" cy="1600200"/>
              <a:chOff x="685800" y="1905000"/>
              <a:chExt cx="3200400" cy="28956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1524000" y="2667000"/>
                <a:ext cx="1524000" cy="144780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143000" y="2286000"/>
                <a:ext cx="2286000" cy="213360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2" name="Content Placeholder 13" descr="Picture1UYTU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905000" y="2133600"/>
                <a:ext cx="305611" cy="304800"/>
              </a:xfrm>
              <a:prstGeom prst="rect">
                <a:avLst/>
              </a:prstGeom>
            </p:spPr>
          </p:pic>
          <p:pic>
            <p:nvPicPr>
              <p:cNvPr id="43" name="Content Placeholder 13" descr="Picture1UYTU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066800" y="3581400"/>
                <a:ext cx="305611" cy="304800"/>
              </a:xfrm>
              <a:prstGeom prst="rect">
                <a:avLst/>
              </a:prstGeom>
            </p:spPr>
          </p:pic>
          <p:pic>
            <p:nvPicPr>
              <p:cNvPr id="44" name="Content Placeholder 13" descr="Picture1UYTU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200400" y="3657600"/>
                <a:ext cx="305611" cy="304800"/>
              </a:xfrm>
              <a:prstGeom prst="rect">
                <a:avLst/>
              </a:prstGeom>
            </p:spPr>
          </p:pic>
          <p:pic>
            <p:nvPicPr>
              <p:cNvPr id="45" name="Content Placeholder 13" descr="Picture1UYTU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276600" y="2895600"/>
                <a:ext cx="305611" cy="304800"/>
              </a:xfrm>
              <a:prstGeom prst="rect">
                <a:avLst/>
              </a:prstGeom>
            </p:spPr>
          </p:pic>
          <p:pic>
            <p:nvPicPr>
              <p:cNvPr id="46" name="Content Placeholder 13" descr="Picture1UYTU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590800" y="2209800"/>
                <a:ext cx="305611" cy="304800"/>
              </a:xfrm>
              <a:prstGeom prst="rect">
                <a:avLst/>
              </a:prstGeom>
            </p:spPr>
          </p:pic>
          <p:pic>
            <p:nvPicPr>
              <p:cNvPr id="47" name="Content Placeholder 13" descr="Picture1UYTU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905000" y="4191000"/>
                <a:ext cx="305611" cy="304800"/>
              </a:xfrm>
              <a:prstGeom prst="rect">
                <a:avLst/>
              </a:prstGeom>
            </p:spPr>
          </p:pic>
          <p:pic>
            <p:nvPicPr>
              <p:cNvPr id="48" name="Content Placeholder 13" descr="Picture1UYTU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438400" y="4191000"/>
                <a:ext cx="305611" cy="304800"/>
              </a:xfrm>
              <a:prstGeom prst="rect">
                <a:avLst/>
              </a:prstGeom>
            </p:spPr>
          </p:pic>
          <p:pic>
            <p:nvPicPr>
              <p:cNvPr id="49" name="Content Placeholder 13" descr="Picture1UYTU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895600" y="3276600"/>
                <a:ext cx="305611" cy="304800"/>
              </a:xfrm>
              <a:prstGeom prst="rect">
                <a:avLst/>
              </a:prstGeom>
            </p:spPr>
          </p:pic>
          <p:pic>
            <p:nvPicPr>
              <p:cNvPr id="50" name="Content Placeholder 13" descr="Picture1UYTU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371600" y="3276600"/>
                <a:ext cx="305611" cy="304800"/>
              </a:xfrm>
              <a:prstGeom prst="rect">
                <a:avLst/>
              </a:prstGeom>
            </p:spPr>
          </p:pic>
          <p:pic>
            <p:nvPicPr>
              <p:cNvPr id="51" name="Content Placeholder 13" descr="Picture1UYTU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990600" y="2895600"/>
                <a:ext cx="305611" cy="304800"/>
              </a:xfrm>
              <a:prstGeom prst="rect">
                <a:avLst/>
              </a:prstGeom>
            </p:spPr>
          </p:pic>
          <p:sp>
            <p:nvSpPr>
              <p:cNvPr id="52" name="Oval 51"/>
              <p:cNvSpPr/>
              <p:nvPr/>
            </p:nvSpPr>
            <p:spPr>
              <a:xfrm>
                <a:off x="685800" y="1905000"/>
                <a:ext cx="3200400" cy="2895600"/>
              </a:xfrm>
              <a:prstGeom prst="ellips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3" name="Content Placeholder 13" descr="Picture1UYTU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276600" y="2133600"/>
                <a:ext cx="305611" cy="304800"/>
              </a:xfrm>
              <a:prstGeom prst="rect">
                <a:avLst/>
              </a:prstGeom>
            </p:spPr>
          </p:pic>
        </p:grpSp>
        <p:pic>
          <p:nvPicPr>
            <p:cNvPr id="39" name="Content Placeholder 4" descr="Picture15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86400" y="1295400"/>
              <a:ext cx="533400" cy="5334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4" name="TextBox 53"/>
          <p:cNvSpPr txBox="1"/>
          <p:nvPr/>
        </p:nvSpPr>
        <p:spPr>
          <a:xfrm>
            <a:off x="3443909" y="390299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চিত্র-১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11258" y="382109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চিত্র-২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053170" y="2342629"/>
            <a:ext cx="14478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475956" y="2721515"/>
            <a:ext cx="609194" cy="6737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</a:rPr>
              <a:t>+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6859008" y="2721515"/>
            <a:ext cx="390806" cy="407068"/>
          </a:xfrm>
          <a:prstGeom prst="ellipse">
            <a:avLst/>
          </a:prstGeom>
          <a:solidFill>
            <a:srgbClr val="E226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bg1"/>
                </a:solidFill>
              </a:rPr>
              <a:t>-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73777" y="5485373"/>
            <a:ext cx="9712036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চিত্র-২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মডেলটি ইলেকট্রন গ্রহণ না বর্জন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করবে?</a:t>
            </a:r>
            <a:endParaRPr lang="en-US" sz="3200" dirty="0"/>
          </a:p>
        </p:txBody>
      </p:sp>
      <p:sp>
        <p:nvSpPr>
          <p:cNvPr id="60" name="TextBox 59"/>
          <p:cNvSpPr txBox="1"/>
          <p:nvPr/>
        </p:nvSpPr>
        <p:spPr>
          <a:xfrm>
            <a:off x="673777" y="4675226"/>
            <a:ext cx="971203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চিত্র -১ মডেলটি ইলেকট্রন গ্রহণ না বর্জন করবে?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34838" y="357668"/>
            <a:ext cx="2050024" cy="5107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05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7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6" grpId="1" animBg="1"/>
      <p:bldP spid="33" grpId="0" animBg="1"/>
      <p:bldP spid="33" grpId="1" animBg="1"/>
      <p:bldP spid="34" grpId="0" animBg="1"/>
      <p:bldP spid="34" grpId="1" animBg="1"/>
      <p:bldP spid="2" grpId="0" animBg="1"/>
      <p:bldP spid="36" grpId="0"/>
      <p:bldP spid="54" grpId="0"/>
      <p:bldP spid="55" grpId="0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89" y="1540314"/>
            <a:ext cx="2338101" cy="21485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2786" y="3971698"/>
            <a:ext cx="9867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22386" indent="-522386">
              <a:buFont typeface="Wingdings" panose="05000000000000000000" pitchFamily="2" charset="2"/>
              <a:buChar char="q"/>
            </a:pP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 ক্লোরাইডের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আয়নিক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গঠন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চিত্রসহ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রবে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8B806D9-4441-49D5-B9C0-F2E1BE12757D}"/>
              </a:ext>
            </a:extLst>
          </p:cNvPr>
          <p:cNvSpPr txBox="1">
            <a:spLocks/>
          </p:cNvSpPr>
          <p:nvPr/>
        </p:nvSpPr>
        <p:spPr>
          <a:xfrm>
            <a:off x="142875" y="152400"/>
            <a:ext cx="11882870" cy="847725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4D2F70-A462-4A64-9FDB-4FBEF62E6418}"/>
              </a:ext>
            </a:extLst>
          </p:cNvPr>
          <p:cNvSpPr/>
          <p:nvPr/>
        </p:nvSpPr>
        <p:spPr>
          <a:xfrm flipV="1">
            <a:off x="124691" y="991024"/>
            <a:ext cx="11901054" cy="1205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0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B806D9-4441-49D5-B9C0-F2E1BE12757D}"/>
              </a:ext>
            </a:extLst>
          </p:cNvPr>
          <p:cNvSpPr txBox="1">
            <a:spLocks/>
          </p:cNvSpPr>
          <p:nvPr/>
        </p:nvSpPr>
        <p:spPr>
          <a:xfrm>
            <a:off x="142875" y="152400"/>
            <a:ext cx="11882870" cy="847725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 সহযোগিতা করার</a:t>
            </a: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জন্য সবাইকে 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73848" y="1259751"/>
            <a:ext cx="5820924" cy="4115813"/>
            <a:chOff x="2007177" y="1232042"/>
            <a:chExt cx="5820924" cy="41158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177" y="1950460"/>
              <a:ext cx="5173698" cy="339739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6990" y="1232042"/>
              <a:ext cx="4711111" cy="22603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662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C931-A81D-4D1C-B9DF-422CC2267198}"/>
              </a:ext>
            </a:extLst>
          </p:cNvPr>
          <p:cNvSpPr txBox="1">
            <a:spLocks/>
          </p:cNvSpPr>
          <p:nvPr/>
        </p:nvSpPr>
        <p:spPr>
          <a:xfrm>
            <a:off x="145689" y="164947"/>
            <a:ext cx="11872912" cy="997528"/>
          </a:xfrm>
          <a:prstGeom prst="rect">
            <a:avLst/>
          </a:prstGeom>
          <a:solidFill>
            <a:srgbClr val="002060"/>
          </a:solidFill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543906-5745-45F8-8817-4E6447C9B548}"/>
              </a:ext>
            </a:extLst>
          </p:cNvPr>
          <p:cNvSpPr/>
          <p:nvPr/>
        </p:nvSpPr>
        <p:spPr>
          <a:xfrm flipV="1">
            <a:off x="143307" y="1162474"/>
            <a:ext cx="11875293" cy="1086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8827B8-727C-43B5-AB1E-239CF5E9675A}"/>
              </a:ext>
            </a:extLst>
          </p:cNvPr>
          <p:cNvSpPr/>
          <p:nvPr/>
        </p:nvSpPr>
        <p:spPr>
          <a:xfrm>
            <a:off x="1109756" y="2731500"/>
            <a:ext cx="4986244" cy="32932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মিজানুর রহমান</a:t>
            </a:r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rgbClr val="A5002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শ্যামপুর ইসলামিয়া দাখিল মাদরাসা</a:t>
            </a:r>
            <a:endParaRPr lang="bn-IN" sz="2800" dirty="0">
              <a:solidFill>
                <a:srgbClr val="A5002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আলমডাঙ্গা,চুয়াডাঙ্গা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4E</a:t>
            </a:r>
            <a:r>
              <a:rPr lang="bn-B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bn-B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৭৩৬-৫৬৯৯১২</a:t>
            </a:r>
          </a:p>
          <a:p>
            <a:pPr algn="ctr"/>
            <a:r>
              <a:rPr lang="bn-BD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ইমেইল - </a:t>
            </a:r>
            <a:r>
              <a:rPr lang="bn-BD" sz="2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mizan1017@gmail.com</a:t>
            </a:r>
            <a:endParaRPr lang="en-US" sz="20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বাতায়ন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আইডি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Mizan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Mortuza</a:t>
            </a:r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759" y="408674"/>
            <a:ext cx="1968390" cy="23013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5D7EE4-68AA-41E7-A6C6-388E349EE35F}"/>
              </a:ext>
            </a:extLst>
          </p:cNvPr>
          <p:cNvSpPr/>
          <p:nvPr/>
        </p:nvSpPr>
        <p:spPr>
          <a:xfrm>
            <a:off x="6790765" y="2688043"/>
            <a:ext cx="4670731" cy="31085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৯ম</a:t>
            </a:r>
          </a:p>
          <a:p>
            <a:pPr algn="ctr"/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রসায়ন  </a:t>
            </a:r>
          </a:p>
          <a:p>
            <a:pPr algn="ctr"/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পঞ্চম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(রাসায়নিক বন্ধন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/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মিনিট</a:t>
            </a:r>
          </a:p>
          <a:p>
            <a:pPr algn="ctr"/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১৯-০৭-২০২০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4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>
            <a:extLst>
              <a:ext uri="{FF2B5EF4-FFF2-40B4-BE49-F238E27FC236}">
                <a16:creationId xmlns:a16="http://schemas.microsoft.com/office/drawing/2014/main" id="{89EBFC31-C325-440D-B4B8-DE3CDEF16450}"/>
              </a:ext>
            </a:extLst>
          </p:cNvPr>
          <p:cNvSpPr txBox="1">
            <a:spLocks/>
          </p:cNvSpPr>
          <p:nvPr/>
        </p:nvSpPr>
        <p:spPr>
          <a:xfrm>
            <a:off x="114299" y="150811"/>
            <a:ext cx="11912345" cy="792833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মনোযোগসহকারে লক্ষ্য কর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543906-5745-45F8-8817-4E6447C9B548}"/>
              </a:ext>
            </a:extLst>
          </p:cNvPr>
          <p:cNvSpPr/>
          <p:nvPr/>
        </p:nvSpPr>
        <p:spPr>
          <a:xfrm flipV="1">
            <a:off x="128587" y="935175"/>
            <a:ext cx="11875293" cy="1086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70030" y="5359749"/>
            <a:ext cx="417023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2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1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1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1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89" y="2050472"/>
            <a:ext cx="3517719" cy="18924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68825" y="4214806"/>
            <a:ext cx="1234593" cy="6308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57" y="2050472"/>
            <a:ext cx="2619375" cy="17430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72835" y="4214806"/>
            <a:ext cx="2618323" cy="63336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রাখি বন্ধন</a:t>
            </a:r>
            <a:r>
              <a:rPr lang="en-US" sz="3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040" y="2155070"/>
            <a:ext cx="2971800" cy="15430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437418" y="4212252"/>
            <a:ext cx="2798619" cy="63336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 বন্ধন</a:t>
            </a:r>
            <a:r>
              <a:rPr lang="en-US" sz="31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477" y="1236553"/>
            <a:ext cx="4606636" cy="371090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470030" y="5343296"/>
            <a:ext cx="417023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12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এটা </a:t>
            </a:r>
            <a:r>
              <a:rPr lang="en-US" sz="312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12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12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 বন্ধন</a:t>
            </a:r>
            <a:r>
              <a:rPr lang="en-US" sz="312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2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70030" y="5343296"/>
            <a:ext cx="417023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12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বন্ধন</a:t>
            </a:r>
            <a:r>
              <a:rPr lang="en-US" sz="312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2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0529" y="5359749"/>
            <a:ext cx="417023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12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বন্ধন কী কী?</a:t>
            </a:r>
            <a:r>
              <a:rPr lang="en-US" sz="312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2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96878" y="5340567"/>
            <a:ext cx="417023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12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আয়নিক ও সমযোজী</a:t>
            </a:r>
            <a:r>
              <a:rPr lang="en-US" sz="312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2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31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14" grpId="1"/>
      <p:bldP spid="17" grpId="0" animBg="1"/>
      <p:bldP spid="17" grpId="1" animBg="1"/>
      <p:bldP spid="20" grpId="0" animBg="1"/>
      <p:bldP spid="20" grpId="1" animBg="1"/>
      <p:bldP spid="23" grpId="0" animBg="1"/>
      <p:bldP spid="23" grpId="1" animBg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EBFC31-C325-440D-B4B8-DE3CDEF16450}"/>
              </a:ext>
            </a:extLst>
          </p:cNvPr>
          <p:cNvSpPr txBox="1">
            <a:spLocks/>
          </p:cNvSpPr>
          <p:nvPr/>
        </p:nvSpPr>
        <p:spPr>
          <a:xfrm>
            <a:off x="114299" y="150811"/>
            <a:ext cx="11912345" cy="792833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মাদের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bn-BD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543906-5745-45F8-8817-4E6447C9B548}"/>
              </a:ext>
            </a:extLst>
          </p:cNvPr>
          <p:cNvSpPr/>
          <p:nvPr/>
        </p:nvSpPr>
        <p:spPr>
          <a:xfrm flipV="1">
            <a:off x="128587" y="935175"/>
            <a:ext cx="11875293" cy="1086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23969" y="3960372"/>
            <a:ext cx="9642906" cy="1905000"/>
          </a:xfrm>
          <a:prstGeom prst="ellipse">
            <a:avLst/>
          </a:prstGeom>
          <a:noFill/>
          <a:ln w="234950" cmpd="sng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16432" y="4497373"/>
            <a:ext cx="6657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আয়নিক 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170" y="1128955"/>
            <a:ext cx="3239187" cy="29818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28"/>
          <a:stretch/>
        </p:blipFill>
        <p:spPr>
          <a:xfrm>
            <a:off x="3228348" y="1128955"/>
            <a:ext cx="2978490" cy="284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0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53" presetClass="entr" presetSubtype="16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806D9-4441-49D5-B9C0-F2E1BE12757D}"/>
              </a:ext>
            </a:extLst>
          </p:cNvPr>
          <p:cNvSpPr txBox="1">
            <a:spLocks/>
          </p:cNvSpPr>
          <p:nvPr/>
        </p:nvSpPr>
        <p:spPr>
          <a:xfrm>
            <a:off x="124691" y="152400"/>
            <a:ext cx="11901054" cy="1080656"/>
          </a:xfrm>
          <a:prstGeom prst="rect">
            <a:avLst/>
          </a:prstGeom>
          <a:solidFill>
            <a:srgbClr val="002B8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4D2F70-A462-4A64-9FDB-4FBEF62E6418}"/>
              </a:ext>
            </a:extLst>
          </p:cNvPr>
          <p:cNvSpPr/>
          <p:nvPr/>
        </p:nvSpPr>
        <p:spPr>
          <a:xfrm flipV="1">
            <a:off x="124691" y="1233054"/>
            <a:ext cx="11901054" cy="1205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1172496" y="1999971"/>
            <a:ext cx="9999407" cy="390832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শিক্ষার্থীরা-----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আয়নিক বন্ধনের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ংজ্ঞা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ধনাত্বক ও ঋনাত্বক আয়ন ব্যবহার করে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আয়নিক বন্ধন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আয়নিক যৌগের বৈশিষ্ট্য বর্ণনা করতে পারবে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4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8B806D9-4441-49D5-B9C0-F2E1BE12757D}"/>
              </a:ext>
            </a:extLst>
          </p:cNvPr>
          <p:cNvSpPr txBox="1">
            <a:spLocks/>
          </p:cNvSpPr>
          <p:nvPr/>
        </p:nvSpPr>
        <p:spPr>
          <a:xfrm>
            <a:off x="142875" y="152400"/>
            <a:ext cx="11882870" cy="847725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জেনে নেই  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4D2F70-A462-4A64-9FDB-4FBEF62E6418}"/>
              </a:ext>
            </a:extLst>
          </p:cNvPr>
          <p:cNvSpPr/>
          <p:nvPr/>
        </p:nvSpPr>
        <p:spPr>
          <a:xfrm flipV="1">
            <a:off x="124691" y="991024"/>
            <a:ext cx="11901054" cy="1205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7" y="1609754"/>
            <a:ext cx="3009592" cy="30095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29913" y="1718352"/>
            <a:ext cx="8041651" cy="63336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 নিউক্লিয়াসকে কেন্দ্র করে সুনির্দিষ্ট কক্ষপথে ঘুরে ।  </a:t>
            </a:r>
            <a:endParaRPr lang="en-US" sz="31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913" y="1714842"/>
            <a:ext cx="7714983" cy="63336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 কক্ষপথে ইলেকট্রন গুলো একটি সূত্রানুযায়ী বিন্যস্ত </a:t>
            </a:r>
            <a:r>
              <a:rPr lang="bn-IN" sz="312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থাকে </a:t>
            </a:r>
            <a:endParaRPr lang="en-US" sz="31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03224" y="3061017"/>
            <a:ext cx="2771136" cy="63081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 সূত্রটি হল -  </a:t>
            </a:r>
            <a:endParaRPr lang="en-US" sz="31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817171" y="2975642"/>
            <a:ext cx="786363" cy="685419"/>
            <a:chOff x="6091312" y="3882291"/>
            <a:chExt cx="806526" cy="702994"/>
          </a:xfrm>
        </p:grpSpPr>
        <p:sp>
          <p:nvSpPr>
            <p:cNvPr id="24" name="TextBox 23"/>
            <p:cNvSpPr txBox="1"/>
            <p:nvPr/>
          </p:nvSpPr>
          <p:spPr>
            <a:xfrm>
              <a:off x="6091312" y="3938954"/>
              <a:ext cx="74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510" b="1" dirty="0"/>
                <a:t>2n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36762" y="3882291"/>
              <a:ext cx="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40" b="1" dirty="0"/>
                <a:t>2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66114" y="3747327"/>
            <a:ext cx="7869381" cy="540149"/>
            <a:chOff x="4740489" y="4474990"/>
            <a:chExt cx="6551525" cy="553999"/>
          </a:xfrm>
        </p:grpSpPr>
        <p:sp>
          <p:nvSpPr>
            <p:cNvPr id="27" name="TextBox 26"/>
            <p:cNvSpPr txBox="1"/>
            <p:nvPr/>
          </p:nvSpPr>
          <p:spPr>
            <a:xfrm>
              <a:off x="5769255" y="4505769"/>
              <a:ext cx="2807692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730" dirty="0"/>
                <a:t>n = 1 , 2 , 3 …….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40489" y="4474990"/>
              <a:ext cx="1028766" cy="536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72505" y="4474991"/>
              <a:ext cx="3219509" cy="536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কক্ষপথের ক্রমিক নম্বর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63837" y="4747938"/>
            <a:ext cx="6065707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১ নং কক্ষপথে ইলেকট্রন সংখ্যা হবে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6429540" y="4920801"/>
            <a:ext cx="572182" cy="2850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grpSp>
        <p:nvGrpSpPr>
          <p:cNvPr id="35" name="Group 34"/>
          <p:cNvGrpSpPr/>
          <p:nvPr/>
        </p:nvGrpSpPr>
        <p:grpSpPr>
          <a:xfrm>
            <a:off x="7197043" y="4722983"/>
            <a:ext cx="3685912" cy="614329"/>
            <a:chOff x="6091312" y="3893648"/>
            <a:chExt cx="740887" cy="630081"/>
          </a:xfrm>
        </p:grpSpPr>
        <p:sp>
          <p:nvSpPr>
            <p:cNvPr id="36" name="TextBox 35"/>
            <p:cNvSpPr txBox="1"/>
            <p:nvPr/>
          </p:nvSpPr>
          <p:spPr>
            <a:xfrm>
              <a:off x="6091312" y="3938954"/>
              <a:ext cx="7408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20" b="1" dirty="0"/>
                <a:t>2n</a:t>
              </a:r>
              <a:r>
                <a:rPr lang="bn-IN" sz="3120" b="1" dirty="0"/>
                <a:t> </a:t>
              </a:r>
              <a:r>
                <a:rPr lang="en-US" sz="3120" b="1" dirty="0"/>
                <a:t> </a:t>
              </a:r>
              <a:r>
                <a:rPr lang="bn-IN" sz="3120" b="1" dirty="0"/>
                <a:t>= </a:t>
              </a:r>
              <a:r>
                <a:rPr lang="en-US" sz="3120" b="1" dirty="0"/>
                <a:t>2 . 1   =  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173017" y="3912285"/>
              <a:ext cx="74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50" b="1" dirty="0"/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24591" y="3893648"/>
              <a:ext cx="74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50" b="1" dirty="0"/>
                <a:t>2  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59438" y="5270694"/>
            <a:ext cx="6059017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২ নং কক্ষপথে ইলেকট্রন সংখ্যা হবে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6381734" y="5418413"/>
            <a:ext cx="572182" cy="2850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43" name="TextBox 42"/>
          <p:cNvSpPr txBox="1"/>
          <p:nvPr/>
        </p:nvSpPr>
        <p:spPr>
          <a:xfrm>
            <a:off x="359439" y="5764040"/>
            <a:ext cx="6078356" cy="578882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৩ নং কক্ষপথে ইলেকট্রন সংখ্যা হবে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6401073" y="5908718"/>
            <a:ext cx="572182" cy="2850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grpSp>
        <p:nvGrpSpPr>
          <p:cNvPr id="45" name="Group 44"/>
          <p:cNvGrpSpPr/>
          <p:nvPr/>
        </p:nvGrpSpPr>
        <p:grpSpPr>
          <a:xfrm>
            <a:off x="7188792" y="5250417"/>
            <a:ext cx="3736060" cy="614329"/>
            <a:chOff x="6091312" y="3893648"/>
            <a:chExt cx="740887" cy="630081"/>
          </a:xfrm>
        </p:grpSpPr>
        <p:sp>
          <p:nvSpPr>
            <p:cNvPr id="46" name="TextBox 45"/>
            <p:cNvSpPr txBox="1"/>
            <p:nvPr/>
          </p:nvSpPr>
          <p:spPr>
            <a:xfrm>
              <a:off x="6091312" y="3938954"/>
              <a:ext cx="7408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20" b="1" dirty="0"/>
                <a:t>2n</a:t>
              </a:r>
              <a:r>
                <a:rPr lang="bn-IN" sz="3120" b="1" dirty="0"/>
                <a:t> </a:t>
              </a:r>
              <a:r>
                <a:rPr lang="en-US" sz="3120" b="1" dirty="0"/>
                <a:t> </a:t>
              </a:r>
              <a:r>
                <a:rPr lang="bn-IN" sz="3120" b="1" dirty="0"/>
                <a:t>= </a:t>
              </a:r>
              <a:r>
                <a:rPr lang="en-US" sz="3120" b="1" dirty="0"/>
                <a:t>2 . 2   =  8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173017" y="3912285"/>
              <a:ext cx="74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50" b="1" dirty="0"/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424591" y="3893648"/>
              <a:ext cx="74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50" b="1" dirty="0"/>
                <a:t>2  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188796" y="5707319"/>
            <a:ext cx="3736063" cy="614329"/>
            <a:chOff x="6091312" y="3893648"/>
            <a:chExt cx="740887" cy="630081"/>
          </a:xfrm>
        </p:grpSpPr>
        <p:sp>
          <p:nvSpPr>
            <p:cNvPr id="50" name="TextBox 49"/>
            <p:cNvSpPr txBox="1"/>
            <p:nvPr/>
          </p:nvSpPr>
          <p:spPr>
            <a:xfrm>
              <a:off x="6091312" y="3938954"/>
              <a:ext cx="7408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20" b="1" dirty="0"/>
                <a:t>2n</a:t>
              </a:r>
              <a:r>
                <a:rPr lang="bn-IN" sz="3120" b="1" dirty="0"/>
                <a:t> </a:t>
              </a:r>
              <a:r>
                <a:rPr lang="en-US" sz="3120" b="1" dirty="0"/>
                <a:t> </a:t>
              </a:r>
              <a:r>
                <a:rPr lang="bn-IN" sz="3120" b="1" dirty="0"/>
                <a:t>= </a:t>
              </a:r>
              <a:r>
                <a:rPr lang="en-US" sz="3120" b="1" dirty="0"/>
                <a:t>2 . 3   =  18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173017" y="3912285"/>
              <a:ext cx="74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50" b="1" dirty="0"/>
                <a:t>2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424591" y="3893648"/>
              <a:ext cx="74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50" b="1" dirty="0"/>
                <a:t>2  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286497" y="4548602"/>
            <a:ext cx="793369" cy="990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85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8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90896" y="5602290"/>
            <a:ext cx="793369" cy="990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85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8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290896" y="5134488"/>
            <a:ext cx="793369" cy="990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85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85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4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2" grpId="0" animBg="1"/>
      <p:bldP spid="31" grpId="0"/>
      <p:bldP spid="34" grpId="0" animBg="1"/>
      <p:bldP spid="41" grpId="0"/>
      <p:bldP spid="42" grpId="0" animBg="1"/>
      <p:bldP spid="43" grpId="0"/>
      <p:bldP spid="44" grpId="0" animBg="1"/>
      <p:bldP spid="53" grpId="0"/>
      <p:bldP spid="53" grpId="1"/>
      <p:bldP spid="53" grpId="2"/>
      <p:bldP spid="54" grpId="0"/>
      <p:bldP spid="54" grpId="1"/>
      <p:bldP spid="54" grpId="2"/>
      <p:bldP spid="55" grpId="0"/>
      <p:bldP spid="55" grpId="1"/>
      <p:bldP spid="55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8B806D9-4441-49D5-B9C0-F2E1BE12757D}"/>
              </a:ext>
            </a:extLst>
          </p:cNvPr>
          <p:cNvSpPr txBox="1">
            <a:spLocks/>
          </p:cNvSpPr>
          <p:nvPr/>
        </p:nvSpPr>
        <p:spPr>
          <a:xfrm>
            <a:off x="142875" y="152400"/>
            <a:ext cx="11882870" cy="847725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 </a:t>
            </a:r>
            <a:r>
              <a:rPr lang="bn-IN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বিন্যাস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4D2F70-A462-4A64-9FDB-4FBEF62E6418}"/>
              </a:ext>
            </a:extLst>
          </p:cNvPr>
          <p:cNvSpPr/>
          <p:nvPr/>
        </p:nvSpPr>
        <p:spPr>
          <a:xfrm flipV="1">
            <a:off x="124691" y="991024"/>
            <a:ext cx="11901054" cy="1205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nut 12"/>
          <p:cNvSpPr/>
          <p:nvPr/>
        </p:nvSpPr>
        <p:spPr>
          <a:xfrm>
            <a:off x="6687186" y="2778095"/>
            <a:ext cx="2303345" cy="2108627"/>
          </a:xfrm>
          <a:prstGeom prst="donut">
            <a:avLst>
              <a:gd name="adj" fmla="val 2848"/>
            </a:avLst>
          </a:prstGeom>
          <a:solidFill>
            <a:srgbClr val="0070C0"/>
          </a:solidFill>
          <a:ln w="19050"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>
              <a:solidFill>
                <a:schemeClr val="tx1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7464030" y="3388997"/>
            <a:ext cx="749655" cy="790735"/>
          </a:xfrm>
          <a:prstGeom prst="flowChartConnector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641350" h="241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19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15" name="Donut 14"/>
          <p:cNvSpPr/>
          <p:nvPr/>
        </p:nvSpPr>
        <p:spPr>
          <a:xfrm>
            <a:off x="5284312" y="1551709"/>
            <a:ext cx="5051179" cy="4793674"/>
          </a:xfrm>
          <a:prstGeom prst="donut">
            <a:avLst>
              <a:gd name="adj" fmla="val 1137"/>
            </a:avLst>
          </a:prstGeom>
          <a:solidFill>
            <a:srgbClr val="0070C0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5874403" y="2184145"/>
            <a:ext cx="3884578" cy="3426518"/>
          </a:xfrm>
          <a:prstGeom prst="donut">
            <a:avLst>
              <a:gd name="adj" fmla="val 1855"/>
            </a:avLst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>
              <a:solidFill>
                <a:schemeClr val="tx1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9551916" y="3555819"/>
            <a:ext cx="408903" cy="428315"/>
          </a:xfrm>
          <a:prstGeom prst="flowChartConnector">
            <a:avLst/>
          </a:prstGeom>
          <a:solidFill>
            <a:srgbClr val="F781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21" name="Flowchart: Connector 20"/>
          <p:cNvSpPr/>
          <p:nvPr/>
        </p:nvSpPr>
        <p:spPr>
          <a:xfrm>
            <a:off x="5700615" y="3506510"/>
            <a:ext cx="455757" cy="395367"/>
          </a:xfrm>
          <a:prstGeom prst="flowChartConnector">
            <a:avLst/>
          </a:prstGeom>
          <a:solidFill>
            <a:srgbClr val="F781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22" name="Flowchart: Connector 21"/>
          <p:cNvSpPr/>
          <p:nvPr/>
        </p:nvSpPr>
        <p:spPr>
          <a:xfrm>
            <a:off x="6435604" y="2333872"/>
            <a:ext cx="408903" cy="395367"/>
          </a:xfrm>
          <a:prstGeom prst="flowChartConnector">
            <a:avLst/>
          </a:prstGeom>
          <a:solidFill>
            <a:srgbClr val="F781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23" name="Flowchart: Connector 22"/>
          <p:cNvSpPr/>
          <p:nvPr/>
        </p:nvSpPr>
        <p:spPr>
          <a:xfrm>
            <a:off x="6315076" y="4857749"/>
            <a:ext cx="408903" cy="395367"/>
          </a:xfrm>
          <a:prstGeom prst="flowChartConnector">
            <a:avLst/>
          </a:prstGeom>
          <a:solidFill>
            <a:srgbClr val="F781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24" name="Flowchart: Connector 23"/>
          <p:cNvSpPr/>
          <p:nvPr/>
        </p:nvSpPr>
        <p:spPr>
          <a:xfrm>
            <a:off x="9025709" y="2513081"/>
            <a:ext cx="408903" cy="395367"/>
          </a:xfrm>
          <a:prstGeom prst="flowChartConnector">
            <a:avLst/>
          </a:prstGeom>
          <a:solidFill>
            <a:srgbClr val="F781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25" name="Flowchart: Connector 24"/>
          <p:cNvSpPr/>
          <p:nvPr/>
        </p:nvSpPr>
        <p:spPr>
          <a:xfrm>
            <a:off x="7753378" y="5359449"/>
            <a:ext cx="408903" cy="395367"/>
          </a:xfrm>
          <a:prstGeom prst="flowChartConnector">
            <a:avLst/>
          </a:prstGeom>
          <a:solidFill>
            <a:srgbClr val="F781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26" name="Flowchart: Connector 25"/>
          <p:cNvSpPr/>
          <p:nvPr/>
        </p:nvSpPr>
        <p:spPr>
          <a:xfrm>
            <a:off x="9232294" y="4878054"/>
            <a:ext cx="408903" cy="395367"/>
          </a:xfrm>
          <a:prstGeom prst="flowChartConnector">
            <a:avLst/>
          </a:prstGeom>
          <a:solidFill>
            <a:srgbClr val="F781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27" name="Flowchart: Connector 26"/>
          <p:cNvSpPr/>
          <p:nvPr/>
        </p:nvSpPr>
        <p:spPr>
          <a:xfrm>
            <a:off x="7715247" y="2633130"/>
            <a:ext cx="408903" cy="395367"/>
          </a:xfrm>
          <a:prstGeom prst="flowChartConnector">
            <a:avLst/>
          </a:prstGeom>
          <a:solidFill>
            <a:srgbClr val="F781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28" name="Flowchart: Connector 27"/>
          <p:cNvSpPr/>
          <p:nvPr/>
        </p:nvSpPr>
        <p:spPr>
          <a:xfrm>
            <a:off x="7768921" y="4586108"/>
            <a:ext cx="408903" cy="395367"/>
          </a:xfrm>
          <a:prstGeom prst="flowChartConnector">
            <a:avLst/>
          </a:prstGeom>
          <a:solidFill>
            <a:srgbClr val="F781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29" name="Flowchart: Connector 28"/>
          <p:cNvSpPr/>
          <p:nvPr/>
        </p:nvSpPr>
        <p:spPr>
          <a:xfrm>
            <a:off x="7634408" y="1942581"/>
            <a:ext cx="408903" cy="395367"/>
          </a:xfrm>
          <a:prstGeom prst="flowChartConnector">
            <a:avLst/>
          </a:prstGeom>
          <a:solidFill>
            <a:srgbClr val="F781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30" name="Flowchart: Connector 29"/>
          <p:cNvSpPr/>
          <p:nvPr/>
        </p:nvSpPr>
        <p:spPr>
          <a:xfrm>
            <a:off x="8273168" y="1443382"/>
            <a:ext cx="408903" cy="395367"/>
          </a:xfrm>
          <a:prstGeom prst="flowChartConnector">
            <a:avLst/>
          </a:prstGeom>
          <a:solidFill>
            <a:srgbClr val="F781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55"/>
          </a:p>
        </p:txBody>
      </p:sp>
      <p:sp>
        <p:nvSpPr>
          <p:cNvPr id="31" name="Rounded Rectangle 30"/>
          <p:cNvSpPr/>
          <p:nvPr/>
        </p:nvSpPr>
        <p:spPr>
          <a:xfrm>
            <a:off x="462012" y="2954753"/>
            <a:ext cx="4545345" cy="6010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 কক্ষপথে ইলেকট্রন থাকবে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২টি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84000" y="4050026"/>
            <a:ext cx="4772054" cy="57114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২য়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কক্ষপথে ইলেকট্রন থাকবে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৮টি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84004" y="5008518"/>
            <a:ext cx="5059245" cy="60775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৩য়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কক্ষপথে ইলেকট্রন থাকবে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১টি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89155" y="1242565"/>
            <a:ext cx="5262365" cy="6010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1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সোডিয়ামের ইলেকট্রন ১১ টি </a:t>
            </a:r>
            <a:endParaRPr lang="en-US" sz="19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25377" y="2183523"/>
            <a:ext cx="4858935" cy="6010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12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 বিন্যাস ২,৮,১</a:t>
            </a:r>
            <a:endParaRPr lang="en-US" sz="19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59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54384" y="5578623"/>
            <a:ext cx="7015857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যোজ্যতা ইলেকট্রন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31570" y="1981200"/>
            <a:ext cx="3501828" cy="3352800"/>
            <a:chOff x="1465758" y="173182"/>
            <a:chExt cx="4953000" cy="509415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1465758" y="173182"/>
              <a:ext cx="4953000" cy="44196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465758" y="4559450"/>
              <a:ext cx="4953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Na(11):2,8,1</a:t>
              </a:r>
              <a:endParaRPr lang="en-US" sz="4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54188" y="1981200"/>
            <a:ext cx="3525339" cy="3589010"/>
            <a:chOff x="4551858" y="381000"/>
            <a:chExt cx="4114800" cy="507142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858" y="381000"/>
              <a:ext cx="4114800" cy="41148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396345" y="4626115"/>
              <a:ext cx="2895600" cy="826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/>
                <a:t>Cl</a:t>
              </a:r>
              <a:r>
                <a:rPr lang="en-US" sz="3200" dirty="0" smtClean="0"/>
                <a:t>(17):2,8,7</a:t>
              </a:r>
              <a:endParaRPr lang="en-US" sz="3200" dirty="0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88B806D9-4441-49D5-B9C0-F2E1BE12757D}"/>
              </a:ext>
            </a:extLst>
          </p:cNvPr>
          <p:cNvSpPr txBox="1">
            <a:spLocks/>
          </p:cNvSpPr>
          <p:nvPr/>
        </p:nvSpPr>
        <p:spPr>
          <a:xfrm>
            <a:off x="142875" y="152400"/>
            <a:ext cx="11882870" cy="847725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যোজ্যতা </a:t>
            </a:r>
            <a:r>
              <a:rPr lang="bn-IN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4D2F70-A462-4A64-9FDB-4FBEF62E6418}"/>
              </a:ext>
            </a:extLst>
          </p:cNvPr>
          <p:cNvSpPr/>
          <p:nvPr/>
        </p:nvSpPr>
        <p:spPr>
          <a:xfrm flipV="1">
            <a:off x="124691" y="991024"/>
            <a:ext cx="11901054" cy="1205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531570" y="4037013"/>
            <a:ext cx="95382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0099"/>
                </a:solidFill>
                <a:latin typeface="NikoshBAN" panose="02000000000000000000" pitchFamily="2" charset="0"/>
              </a:rPr>
              <a:t>মৌলের</a:t>
            </a:r>
            <a:r>
              <a:rPr lang="en-US" altLang="en-US" sz="3600" dirty="0">
                <a:solidFill>
                  <a:srgbClr val="000099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NikoshBAN" panose="02000000000000000000" pitchFamily="2" charset="0"/>
              </a:rPr>
              <a:t>পরমানুর</a:t>
            </a:r>
            <a:r>
              <a:rPr lang="en-US" altLang="en-US" sz="3600" dirty="0">
                <a:solidFill>
                  <a:srgbClr val="000099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NikoshBAN" panose="02000000000000000000" pitchFamily="2" charset="0"/>
              </a:rPr>
              <a:t>সর্ব</a:t>
            </a:r>
            <a:r>
              <a:rPr lang="en-US" altLang="en-US" sz="3600" dirty="0">
                <a:solidFill>
                  <a:srgbClr val="000099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NikoshBAN" panose="02000000000000000000" pitchFamily="2" charset="0"/>
              </a:rPr>
              <a:t>বহিস্থ</a:t>
            </a:r>
            <a:r>
              <a:rPr lang="en-US" altLang="en-US" sz="3600" dirty="0">
                <a:solidFill>
                  <a:srgbClr val="000099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NikoshBAN" panose="02000000000000000000" pitchFamily="2" charset="0"/>
              </a:rPr>
              <a:t>শক্তি</a:t>
            </a:r>
            <a:r>
              <a:rPr lang="en-US" altLang="en-US" sz="3600" dirty="0">
                <a:solidFill>
                  <a:srgbClr val="000099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NikoshBAN" panose="02000000000000000000" pitchFamily="2" charset="0"/>
              </a:rPr>
              <a:t>স্তরের</a:t>
            </a:r>
            <a:r>
              <a:rPr lang="en-US" altLang="en-US" sz="3600" dirty="0">
                <a:solidFill>
                  <a:srgbClr val="000099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NikoshBAN" panose="02000000000000000000" pitchFamily="2" charset="0"/>
              </a:rPr>
              <a:t>ইলেকট্রন</a:t>
            </a:r>
            <a:r>
              <a:rPr lang="en-US" altLang="en-US" sz="3600" dirty="0">
                <a:solidFill>
                  <a:srgbClr val="000099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NikoshBAN" panose="02000000000000000000" pitchFamily="2" charset="0"/>
              </a:rPr>
              <a:t>সমুহকে</a:t>
            </a:r>
            <a:r>
              <a:rPr lang="en-US" altLang="en-US" sz="3600" dirty="0">
                <a:solidFill>
                  <a:srgbClr val="000099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NikoshBAN" panose="02000000000000000000" pitchFamily="2" charset="0"/>
              </a:rPr>
              <a:t>যোজ্যতা</a:t>
            </a:r>
            <a:r>
              <a:rPr lang="en-US" altLang="en-US" sz="3600" dirty="0">
                <a:solidFill>
                  <a:srgbClr val="000099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NikoshBAN" panose="02000000000000000000" pitchFamily="2" charset="0"/>
              </a:rPr>
              <a:t>ইলেকট্রন</a:t>
            </a:r>
            <a:r>
              <a:rPr lang="en-US" altLang="en-US" sz="3600" dirty="0">
                <a:solidFill>
                  <a:srgbClr val="000099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NikoshBAN" panose="02000000000000000000" pitchFamily="2" charset="0"/>
              </a:rPr>
              <a:t>এবং</a:t>
            </a:r>
            <a:r>
              <a:rPr lang="en-US" altLang="en-US" sz="3600" dirty="0">
                <a:solidFill>
                  <a:srgbClr val="000099"/>
                </a:solidFill>
                <a:latin typeface="NikoshBAN" panose="02000000000000000000" pitchFamily="2" charset="0"/>
              </a:rPr>
              <a:t> ঐ </a:t>
            </a:r>
            <a:r>
              <a:rPr lang="en-US" altLang="en-US" sz="3600" dirty="0" err="1">
                <a:solidFill>
                  <a:srgbClr val="000099"/>
                </a:solidFill>
                <a:latin typeface="NikoshBAN" panose="02000000000000000000" pitchFamily="2" charset="0"/>
              </a:rPr>
              <a:t>শক্তিস্তরকে</a:t>
            </a:r>
            <a:r>
              <a:rPr lang="en-US" altLang="en-US" sz="3600" dirty="0">
                <a:solidFill>
                  <a:srgbClr val="000099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NikoshBAN" panose="02000000000000000000" pitchFamily="2" charset="0"/>
              </a:rPr>
              <a:t>যোজ্যতা</a:t>
            </a:r>
            <a:r>
              <a:rPr lang="en-US" altLang="en-US" sz="3600" dirty="0">
                <a:solidFill>
                  <a:srgbClr val="000099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NikoshBAN" panose="02000000000000000000" pitchFamily="2" charset="0"/>
              </a:rPr>
              <a:t>স্তর</a:t>
            </a:r>
            <a:r>
              <a:rPr lang="en-US" altLang="en-US" sz="3600" dirty="0">
                <a:solidFill>
                  <a:srgbClr val="000099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NikoshBAN" panose="02000000000000000000" pitchFamily="2" charset="0"/>
              </a:rPr>
              <a:t>বলা</a:t>
            </a:r>
            <a:r>
              <a:rPr lang="en-US" altLang="en-US" sz="3600" dirty="0">
                <a:solidFill>
                  <a:srgbClr val="000099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  <a:latin typeface="NikoshBAN" panose="02000000000000000000" pitchFamily="2" charset="0"/>
              </a:rPr>
              <a:t>হয়</a:t>
            </a:r>
            <a:r>
              <a:rPr lang="en-US" altLang="en-US" sz="3600" dirty="0">
                <a:solidFill>
                  <a:srgbClr val="000099"/>
                </a:solidFill>
                <a:latin typeface="NikoshBAN" panose="02000000000000000000" pitchFamily="2" charset="0"/>
              </a:rPr>
              <a:t>। 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40328" y="3132138"/>
            <a:ext cx="105294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006600"/>
                </a:solidFill>
                <a:latin typeface="NikoshBAN" panose="02000000000000000000" pitchFamily="2" charset="0"/>
              </a:rPr>
              <a:t>যোজ্যতা</a:t>
            </a:r>
            <a:r>
              <a:rPr lang="en-US" altLang="en-US" sz="4800" b="1" dirty="0">
                <a:solidFill>
                  <a:srgbClr val="006600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rgbClr val="006600"/>
                </a:solidFill>
                <a:latin typeface="NikoshBAN" panose="02000000000000000000" pitchFamily="2" charset="0"/>
              </a:rPr>
              <a:t>ইলেকট্রন</a:t>
            </a:r>
            <a:r>
              <a:rPr lang="bn-BD" altLang="en-US" sz="4800" b="1" dirty="0">
                <a:solidFill>
                  <a:srgbClr val="006600"/>
                </a:solidFill>
                <a:latin typeface="NikoshBAN" panose="02000000000000000000" pitchFamily="2" charset="0"/>
              </a:rPr>
              <a:t> ও</a:t>
            </a:r>
            <a:r>
              <a:rPr lang="en-US" altLang="en-US" sz="4800" b="1" dirty="0">
                <a:solidFill>
                  <a:srgbClr val="006600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rgbClr val="006600"/>
                </a:solidFill>
                <a:latin typeface="NikoshBAN" panose="02000000000000000000" pitchFamily="2" charset="0"/>
              </a:rPr>
              <a:t>যোজ্যতা</a:t>
            </a:r>
            <a:r>
              <a:rPr lang="en-US" altLang="en-US" sz="4800" b="1" dirty="0">
                <a:solidFill>
                  <a:srgbClr val="006600"/>
                </a:solidFill>
                <a:latin typeface="NikoshBAN" panose="02000000000000000000" pitchFamily="2" charset="0"/>
              </a:rPr>
              <a:t> </a:t>
            </a:r>
            <a:r>
              <a:rPr lang="en-US" altLang="en-US" sz="4800" b="1" dirty="0" err="1">
                <a:solidFill>
                  <a:srgbClr val="006600"/>
                </a:solidFill>
                <a:latin typeface="NikoshBAN" panose="02000000000000000000" pitchFamily="2" charset="0"/>
              </a:rPr>
              <a:t>স্তর</a:t>
            </a:r>
            <a:endParaRPr lang="en-US" altLang="en-US" sz="4800" b="1" dirty="0">
              <a:solidFill>
                <a:srgbClr val="006600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110347" y="1457325"/>
            <a:ext cx="449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K=1s</a:t>
            </a:r>
            <a:r>
              <a:rPr lang="en-US" altLang="en-US" sz="3600" b="1" baseline="30000"/>
              <a:t>2</a:t>
            </a:r>
            <a:r>
              <a:rPr lang="en-US" altLang="en-US" sz="3600" b="1"/>
              <a:t>2s</a:t>
            </a:r>
            <a:r>
              <a:rPr lang="en-US" altLang="en-US" sz="3600" b="1" baseline="30000"/>
              <a:t>2</a:t>
            </a:r>
            <a:r>
              <a:rPr lang="en-US" altLang="en-US" sz="3600" b="1"/>
              <a:t>2p</a:t>
            </a:r>
            <a:r>
              <a:rPr lang="en-US" altLang="en-US" sz="3600" b="1" baseline="30000"/>
              <a:t>6</a:t>
            </a:r>
            <a:r>
              <a:rPr lang="en-US" altLang="en-US" sz="3600" b="1"/>
              <a:t>3s</a:t>
            </a:r>
            <a:r>
              <a:rPr lang="en-US" altLang="en-US" sz="3600" b="1" baseline="30000"/>
              <a:t>2</a:t>
            </a:r>
            <a:r>
              <a:rPr lang="en-US" altLang="en-US" sz="3600" b="1"/>
              <a:t>3p</a:t>
            </a:r>
            <a:r>
              <a:rPr lang="en-US" altLang="en-US" sz="3600" b="1" baseline="30000"/>
              <a:t>6</a:t>
            </a:r>
            <a:r>
              <a:rPr lang="en-US" altLang="en-US" sz="3600" b="1"/>
              <a:t>4s</a:t>
            </a:r>
            <a:r>
              <a:rPr lang="en-US" altLang="en-US" sz="3600" b="1" baseline="30000"/>
              <a:t>1</a:t>
            </a:r>
            <a:endParaRPr lang="en-US" altLang="en-US" sz="3600" b="1"/>
          </a:p>
        </p:txBody>
      </p:sp>
      <p:cxnSp>
        <p:nvCxnSpPr>
          <p:cNvPr id="26" name="Straight Connector 25"/>
          <p:cNvCxnSpPr/>
          <p:nvPr/>
        </p:nvCxnSpPr>
        <p:spPr>
          <a:xfrm>
            <a:off x="6615547" y="2105025"/>
            <a:ext cx="533400" cy="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996547" y="1538288"/>
            <a:ext cx="381000" cy="323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688697" y="1152525"/>
            <a:ext cx="1963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00000"/>
                </a:solidFill>
                <a:latin typeface="NikoshBAN" panose="02000000000000000000" pitchFamily="2" charset="0"/>
              </a:rPr>
              <a:t>যোজ্যতা ইলেকট্রন </a:t>
            </a:r>
            <a:endParaRPr lang="en-US" altLang="en-US" sz="2400" b="1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091547" y="2524125"/>
            <a:ext cx="163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6600"/>
                </a:solidFill>
                <a:latin typeface="NikoshBAN" panose="02000000000000000000" pitchFamily="2" charset="0"/>
              </a:rPr>
              <a:t>যোজ্যতা স্তর </a:t>
            </a:r>
            <a:endParaRPr lang="en-US" altLang="en-US" sz="2800" b="1">
              <a:solidFill>
                <a:srgbClr val="FF6600"/>
              </a:solidFill>
            </a:endParaRPr>
          </a:p>
        </p:txBody>
      </p:sp>
      <p:cxnSp>
        <p:nvCxnSpPr>
          <p:cNvPr id="30" name="Straight Arrow Connector 29"/>
          <p:cNvCxnSpPr>
            <a:endCxn id="27" idx="6"/>
          </p:cNvCxnSpPr>
          <p:nvPr/>
        </p:nvCxnSpPr>
        <p:spPr>
          <a:xfrm flipH="1">
            <a:off x="7377547" y="1538288"/>
            <a:ext cx="547688" cy="1619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158347" y="2208213"/>
            <a:ext cx="533400" cy="3159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/>
      <p:bldP spid="24" grpId="0"/>
      <p:bldP spid="25" grpId="0"/>
      <p:bldP spid="27" grpId="0" animBg="1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88B806D9-4441-49D5-B9C0-F2E1BE12757D}"/>
              </a:ext>
            </a:extLst>
          </p:cNvPr>
          <p:cNvSpPr txBox="1">
            <a:spLocks/>
          </p:cNvSpPr>
          <p:nvPr/>
        </p:nvSpPr>
        <p:spPr>
          <a:xfrm>
            <a:off x="142875" y="152400"/>
            <a:ext cx="11882870" cy="847725"/>
          </a:xfrm>
          <a:prstGeom prst="rect">
            <a:avLst/>
          </a:prstGeom>
          <a:solidFill>
            <a:srgbClr val="002060"/>
          </a:solidFill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মৌলের ধর্ম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4D2F70-A462-4A64-9FDB-4FBEF62E6418}"/>
              </a:ext>
            </a:extLst>
          </p:cNvPr>
          <p:cNvSpPr/>
          <p:nvPr/>
        </p:nvSpPr>
        <p:spPr>
          <a:xfrm flipV="1">
            <a:off x="124691" y="991024"/>
            <a:ext cx="11901054" cy="12053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675989" y="1790875"/>
            <a:ext cx="7818582" cy="63336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পরমাণুই স্থিতিশীল অবস্থায় থাকতে চায় </a:t>
            </a:r>
            <a:endParaRPr lang="en-US" sz="27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21" y="3016312"/>
            <a:ext cx="3727989" cy="33487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37080" y="1677960"/>
            <a:ext cx="9296399" cy="1162021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১ টি পরমাণুর সর্বশেষ কক্ষপথটি যদি পূর্ণ থাকে তবে সেই পরমাণুটি বেশ নিষ্ক্রিয় বা স্থিতিশীল হয় । </a:t>
            </a:r>
            <a:endParaRPr lang="en-US" sz="27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58550" y="3875944"/>
            <a:ext cx="6854577" cy="1039356"/>
          </a:xfrm>
          <a:prstGeom prst="leftArrow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হিলিয়াম পরমাণুতে ২ টি ইলেকট্রন থাকে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8779" y="3683086"/>
            <a:ext cx="7054117" cy="1693230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120" dirty="0">
                <a:latin typeface="NikoshBAN" panose="02000000000000000000" pitchFamily="2" charset="0"/>
                <a:cs typeface="NikoshBAN" panose="02000000000000000000" pitchFamily="2" charset="0"/>
              </a:rPr>
              <a:t>১ম কক্ষপথে যেহেতু সর্বোচ্চ ২ টি ইলেকট্রন থাকতে পারে তাই হিলিয়াম পরমাণু বেশ স্থিতিশীল ও নিষ্ক্রিয় । </a:t>
            </a:r>
            <a:endParaRPr lang="en-US" sz="27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3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4" grpId="0" animBg="1"/>
      <p:bldP spid="14" grpId="1" animBg="1"/>
      <p:bldP spid="16" grpId="0" animBg="1"/>
      <p:bldP spid="17" grpId="0" animBg="1"/>
      <p:bldP spid="17" grpId="1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589</Words>
  <Application>Microsoft Office PowerPoint</Application>
  <PresentationFormat>Widescreen</PresentationFormat>
  <Paragraphs>161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Mahedy Hasan Torun</dc:creator>
  <cp:lastModifiedBy>Esha-Afra</cp:lastModifiedBy>
  <cp:revision>364</cp:revision>
  <dcterms:created xsi:type="dcterms:W3CDTF">2018-05-25T06:06:22Z</dcterms:created>
  <dcterms:modified xsi:type="dcterms:W3CDTF">2020-07-19T13:42:26Z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