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0" r:id="rId2"/>
    <p:sldId id="274" r:id="rId3"/>
    <p:sldId id="299" r:id="rId4"/>
    <p:sldId id="298" r:id="rId5"/>
    <p:sldId id="256" r:id="rId6"/>
    <p:sldId id="276" r:id="rId7"/>
    <p:sldId id="301" r:id="rId8"/>
    <p:sldId id="277" r:id="rId9"/>
    <p:sldId id="278" r:id="rId10"/>
    <p:sldId id="302" r:id="rId11"/>
    <p:sldId id="279" r:id="rId12"/>
    <p:sldId id="280" r:id="rId13"/>
    <p:sldId id="303" r:id="rId14"/>
    <p:sldId id="270" r:id="rId15"/>
    <p:sldId id="281" r:id="rId16"/>
    <p:sldId id="304" r:id="rId17"/>
    <p:sldId id="267" r:id="rId18"/>
    <p:sldId id="272" r:id="rId19"/>
    <p:sldId id="305" r:id="rId20"/>
    <p:sldId id="282" r:id="rId21"/>
    <p:sldId id="284" r:id="rId22"/>
    <p:sldId id="285" r:id="rId23"/>
    <p:sldId id="286" r:id="rId24"/>
    <p:sldId id="306" r:id="rId25"/>
    <p:sldId id="287" r:id="rId26"/>
    <p:sldId id="300" r:id="rId27"/>
    <p:sldId id="30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D05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0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DD4AD-0F4D-460B-A075-62477F229061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E6D3D-7245-4B84-9637-59106B1938EE}">
      <dgm:prSet phldrT="[Text]" phldr="1"/>
      <dgm:spPr/>
      <dgm:t>
        <a:bodyPr/>
        <a:lstStyle/>
        <a:p>
          <a:endParaRPr lang="en-US" dirty="0"/>
        </a:p>
      </dgm:t>
    </dgm:pt>
    <dgm:pt modelId="{DEC5CF00-E5F1-4BAA-86F9-AD24862D8EC9}" type="parTrans" cxnId="{0A5A2757-1FA4-4B48-AFD2-DB8302B68C8D}">
      <dgm:prSet/>
      <dgm:spPr/>
      <dgm:t>
        <a:bodyPr/>
        <a:lstStyle/>
        <a:p>
          <a:endParaRPr lang="en-US"/>
        </a:p>
      </dgm:t>
    </dgm:pt>
    <dgm:pt modelId="{94C5B564-2F6A-482D-B3B5-5567AF5DF92F}" type="sibTrans" cxnId="{0A5A2757-1FA4-4B48-AFD2-DB8302B68C8D}">
      <dgm:prSet/>
      <dgm:spPr/>
      <dgm:t>
        <a:bodyPr/>
        <a:lstStyle/>
        <a:p>
          <a:endParaRPr lang="en-US"/>
        </a:p>
      </dgm:t>
    </dgm:pt>
    <dgm:pt modelId="{F4B4888C-1E29-4AFF-8E3C-142632842C10}" type="pres">
      <dgm:prSet presAssocID="{D7DDD4AD-0F4D-460B-A075-62477F2290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CEA698-F4B0-4B2F-A98E-A3B19F026F22}" type="pres">
      <dgm:prSet presAssocID="{BACE6D3D-7245-4B84-9637-59106B1938EE}" presName="compositeNode" presStyleCnt="0">
        <dgm:presLayoutVars>
          <dgm:bulletEnabled val="1"/>
        </dgm:presLayoutVars>
      </dgm:prSet>
      <dgm:spPr/>
    </dgm:pt>
    <dgm:pt modelId="{C5CE827C-1D75-4E65-AD33-D5A91AED7CCA}" type="pres">
      <dgm:prSet presAssocID="{BACE6D3D-7245-4B84-9637-59106B1938EE}" presName="bgRect" presStyleLbl="node1" presStyleIdx="0" presStyleCnt="1"/>
      <dgm:spPr/>
      <dgm:t>
        <a:bodyPr/>
        <a:lstStyle/>
        <a:p>
          <a:endParaRPr lang="en-US"/>
        </a:p>
      </dgm:t>
    </dgm:pt>
    <dgm:pt modelId="{D58D3591-0E10-42FD-B89D-DDB4908CB1F8}" type="pres">
      <dgm:prSet presAssocID="{BACE6D3D-7245-4B84-9637-59106B1938EE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068E6-18D9-4531-8D83-EBB08031E885}" type="presOf" srcId="{D7DDD4AD-0F4D-460B-A075-62477F229061}" destId="{F4B4888C-1E29-4AFF-8E3C-142632842C10}" srcOrd="0" destOrd="0" presId="urn:microsoft.com/office/officeart/2005/8/layout/hProcess7#1"/>
    <dgm:cxn modelId="{C2E238C5-8324-4BCB-8256-52A97A6B05AF}" type="presOf" srcId="{BACE6D3D-7245-4B84-9637-59106B1938EE}" destId="{D58D3591-0E10-42FD-B89D-DDB4908CB1F8}" srcOrd="1" destOrd="0" presId="urn:microsoft.com/office/officeart/2005/8/layout/hProcess7#1"/>
    <dgm:cxn modelId="{E8C568D2-B1CD-41FC-9AAF-FD675A7A6A12}" type="presOf" srcId="{BACE6D3D-7245-4B84-9637-59106B1938EE}" destId="{C5CE827C-1D75-4E65-AD33-D5A91AED7CCA}" srcOrd="0" destOrd="0" presId="urn:microsoft.com/office/officeart/2005/8/layout/hProcess7#1"/>
    <dgm:cxn modelId="{0A5A2757-1FA4-4B48-AFD2-DB8302B68C8D}" srcId="{D7DDD4AD-0F4D-460B-A075-62477F229061}" destId="{BACE6D3D-7245-4B84-9637-59106B1938EE}" srcOrd="0" destOrd="0" parTransId="{DEC5CF00-E5F1-4BAA-86F9-AD24862D8EC9}" sibTransId="{94C5B564-2F6A-482D-B3B5-5567AF5DF92F}"/>
    <dgm:cxn modelId="{DE02CEBA-D37E-4525-A69F-7B31F04E7758}" type="presParOf" srcId="{F4B4888C-1E29-4AFF-8E3C-142632842C10}" destId="{80CEA698-F4B0-4B2F-A98E-A3B19F026F22}" srcOrd="0" destOrd="0" presId="urn:microsoft.com/office/officeart/2005/8/layout/hProcess7#1"/>
    <dgm:cxn modelId="{75935922-A54C-4FAA-B7C6-5E6788563F40}" type="presParOf" srcId="{80CEA698-F4B0-4B2F-A98E-A3B19F026F22}" destId="{C5CE827C-1D75-4E65-AD33-D5A91AED7CCA}" srcOrd="0" destOrd="0" presId="urn:microsoft.com/office/officeart/2005/8/layout/hProcess7#1"/>
    <dgm:cxn modelId="{59F71DF2-1584-460A-90D5-332B26F1DFBB}" type="presParOf" srcId="{80CEA698-F4B0-4B2F-A98E-A3B19F026F22}" destId="{D58D3591-0E10-42FD-B89D-DDB4908CB1F8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E827C-1D75-4E65-AD33-D5A91AED7CCA}">
      <dsp:nvSpPr>
        <dsp:cNvPr id="0" name=""/>
        <dsp:cNvSpPr/>
      </dsp:nvSpPr>
      <dsp:spPr>
        <a:xfrm>
          <a:off x="0" y="495300"/>
          <a:ext cx="2286000" cy="27432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 rot="16200000">
        <a:off x="-896112" y="1391412"/>
        <a:ext cx="2249424" cy="45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A2AB7-8B65-4AC7-8E01-EEAD1609B5B2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13F41-267F-4324-9FA9-D3E31920B9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84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13F41-267F-4324-9FA9-D3E31920B9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6CEF-CA02-4239-8B3D-7104FA29E04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F7BD-58FE-4F82-9E74-0253FC4B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6CEF-CA02-4239-8B3D-7104FA29E04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F7BD-58FE-4F82-9E74-0253FC4B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6CEF-CA02-4239-8B3D-7104FA29E04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F7BD-58FE-4F82-9E74-0253FC4B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6CEF-CA02-4239-8B3D-7104FA29E04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F7BD-58FE-4F82-9E74-0253FC4B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6CEF-CA02-4239-8B3D-7104FA29E04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F7BD-58FE-4F82-9E74-0253FC4B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6CEF-CA02-4239-8B3D-7104FA29E04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F7BD-58FE-4F82-9E74-0253FC4B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6CEF-CA02-4239-8B3D-7104FA29E04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F7BD-58FE-4F82-9E74-0253FC4B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6CEF-CA02-4239-8B3D-7104FA29E04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F7BD-58FE-4F82-9E74-0253FC4B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6CEF-CA02-4239-8B3D-7104FA29E04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F7BD-58FE-4F82-9E74-0253FC4B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6CEF-CA02-4239-8B3D-7104FA29E04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F7BD-58FE-4F82-9E74-0253FC4B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6CEF-CA02-4239-8B3D-7104FA29E04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F7BD-58FE-4F82-9E74-0253FC4B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46CEF-CA02-4239-8B3D-7104FA29E045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F7BD-58FE-4F82-9E74-0253FC4B9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2" r="16492"/>
          <a:stretch/>
        </p:blipFill>
        <p:spPr>
          <a:xfrm>
            <a:off x="0" y="27535"/>
            <a:ext cx="9099755" cy="6830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7" y="2926080"/>
            <a:ext cx="2170613" cy="1215543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1331718" y="2881873"/>
            <a:ext cx="6044442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Below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</a:p>
        </p:txBody>
      </p:sp>
      <p:sp>
        <p:nvSpPr>
          <p:cNvPr id="6" name="Action Button: End 5">
            <a:hlinkClick r:id="" action="ppaction://hlinkshowjump?jump=nextslide" highlightClick="1"/>
          </p:cNvPr>
          <p:cNvSpPr/>
          <p:nvPr/>
        </p:nvSpPr>
        <p:spPr>
          <a:xfrm rot="5400000">
            <a:off x="8404411" y="6064623"/>
            <a:ext cx="645459" cy="685800"/>
          </a:xfrm>
          <a:prstGeom prst="actionButtonEnd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" action="ppaction://hlinkshowjump?jump=previousslide" highlightClick="1"/>
          </p:cNvPr>
          <p:cNvSpPr/>
          <p:nvPr/>
        </p:nvSpPr>
        <p:spPr>
          <a:xfrm rot="16200000">
            <a:off x="8585945" y="188260"/>
            <a:ext cx="437031" cy="457200"/>
          </a:xfrm>
          <a:prstGeom prst="actionButtonEn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445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0017 -0.20648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I like to eat only </a:t>
            </a:r>
            <a:r>
              <a:rPr lang="en-US" dirty="0" err="1" smtClean="0">
                <a:solidFill>
                  <a:schemeClr val="accent2"/>
                </a:solidFill>
              </a:rPr>
              <a:t>Junck</a:t>
            </a:r>
            <a:r>
              <a:rPr lang="en-US" dirty="0" smtClean="0">
                <a:solidFill>
                  <a:schemeClr val="accent2"/>
                </a:solidFill>
              </a:rPr>
              <a:t> food.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He likes to drink only milk.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943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1. They are               13 years old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 They are                                     thirteen years old.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7" name="Picture 5" descr="C:\Users\Apurba\Desktop\Apurba\Picture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609600"/>
            <a:ext cx="2971800" cy="27432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438400" y="1066800"/>
            <a:ext cx="12954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Only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0" y="4419600"/>
            <a:ext cx="3352800" cy="838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2060"/>
                </a:solidFill>
              </a:rPr>
              <a:t>not more than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124200" y="1676400"/>
            <a:ext cx="2286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/>
            <a:r>
              <a:rPr lang="en-US" dirty="0" smtClean="0"/>
              <a:t>2. It is                50 kg.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 It is                                       50 kg</a:t>
            </a:r>
          </a:p>
          <a:p>
            <a:endParaRPr lang="en-US" dirty="0"/>
          </a:p>
        </p:txBody>
      </p:sp>
      <p:pic>
        <p:nvPicPr>
          <p:cNvPr id="1027" name="Picture 3" descr="C:\Users\Apurba\Desktop\Apurba\Picture\Caprice Gold Bag of Rice (50kg)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838200"/>
            <a:ext cx="2533650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0800000" flipV="1">
            <a:off x="5759943" y="3449965"/>
            <a:ext cx="1697547" cy="43885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50 Kg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533400"/>
            <a:ext cx="1295400" cy="457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Only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4572000"/>
            <a:ext cx="33528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2060"/>
                </a:solidFill>
              </a:rPr>
              <a:t>not more than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819400" y="990600"/>
            <a:ext cx="152400" cy="3581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 am only 15 years old.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is only 25 kg.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943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We                            love our mother.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mtClean="0"/>
              <a:t>= we                                       love our mother.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133600" y="1447800"/>
            <a:ext cx="228600" cy="3429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b="1" dirty="0" err="1" smtClean="0">
                <a:solidFill>
                  <a:srgbClr val="00B050"/>
                </a:solidFill>
              </a:rPr>
              <a:t>Apurba</a:t>
            </a:r>
            <a:r>
              <a:rPr lang="en-US" sz="3200" b="1" dirty="0" smtClean="0">
                <a:solidFill>
                  <a:srgbClr val="00B050"/>
                </a:solidFill>
              </a:rPr>
              <a:t> Kumar </a:t>
            </a:r>
            <a:r>
              <a:rPr lang="en-US" sz="2800" b="1" dirty="0" err="1" smtClean="0">
                <a:solidFill>
                  <a:srgbClr val="00B050"/>
                </a:solidFill>
              </a:rPr>
              <a:t>Basu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(Facilitator in English) </a:t>
            </a:r>
            <a:r>
              <a:rPr lang="en-US" sz="1000" b="1" dirty="0" smtClean="0">
                <a:solidFill>
                  <a:srgbClr val="C00000"/>
                </a:solidFill>
              </a:rPr>
              <a:t>(</a:t>
            </a:r>
            <a:r>
              <a:rPr lang="en-US" sz="1600" b="1" dirty="0" smtClean="0">
                <a:solidFill>
                  <a:srgbClr val="002060"/>
                </a:solidFill>
              </a:rPr>
              <a:t>BA </a:t>
            </a:r>
            <a:r>
              <a:rPr lang="en-US" sz="1600" b="1" dirty="0" err="1" smtClean="0">
                <a:solidFill>
                  <a:srgbClr val="002060"/>
                </a:solidFill>
              </a:rPr>
              <a:t>honours</a:t>
            </a:r>
            <a:r>
              <a:rPr lang="en-US" sz="1600" b="1" dirty="0" smtClean="0">
                <a:solidFill>
                  <a:srgbClr val="002060"/>
                </a:solidFill>
              </a:rPr>
              <a:t> MA in English, </a:t>
            </a:r>
            <a:r>
              <a:rPr lang="en-US" sz="1600" b="1" dirty="0" err="1" smtClean="0">
                <a:solidFill>
                  <a:srgbClr val="002060"/>
                </a:solidFill>
              </a:rPr>
              <a:t>BEd</a:t>
            </a:r>
            <a:r>
              <a:rPr lang="en-US" sz="1600" b="1" dirty="0" smtClean="0">
                <a:solidFill>
                  <a:srgbClr val="002060"/>
                </a:solidFill>
              </a:rPr>
              <a:t> 1</a:t>
            </a:r>
            <a:r>
              <a:rPr lang="en-US" sz="1600" b="1" baseline="30000" dirty="0" smtClean="0">
                <a:solidFill>
                  <a:srgbClr val="002060"/>
                </a:solidFill>
              </a:rPr>
              <a:t>st</a:t>
            </a:r>
            <a:r>
              <a:rPr lang="en-US" sz="1600" b="1" dirty="0" smtClean="0">
                <a:solidFill>
                  <a:srgbClr val="002060"/>
                </a:solidFill>
              </a:rPr>
              <a:t>  class)</a:t>
            </a:r>
            <a:endParaRPr lang="en-US" sz="5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C:\Users\Apurba\Desktop\Apurba\Picture\mom-and-daugh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133600"/>
            <a:ext cx="2819400" cy="24384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447800" y="1066800"/>
            <a:ext cx="15240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7030A0"/>
                </a:solidFill>
              </a:rPr>
              <a:t>must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0600" y="4876800"/>
            <a:ext cx="2590800" cy="457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cannot but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Users\Apurba\Desktop\Apurba\Picture\158831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133600"/>
            <a:ext cx="2295525" cy="243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en-US" dirty="0" smtClean="0"/>
              <a:t> You               help the poor.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= you                              help the poor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95400" y="609600"/>
            <a:ext cx="12954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must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4953000"/>
            <a:ext cx="2667000" cy="457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2060"/>
                </a:solidFill>
              </a:rPr>
              <a:t>Cannot but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2057400" y="990600"/>
            <a:ext cx="304800" cy="396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purba\Desktop\Apurba\Picture\mother-teresa-poor-chil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76400"/>
            <a:ext cx="2467535" cy="2233612"/>
          </a:xfrm>
          <a:prstGeom prst="rect">
            <a:avLst/>
          </a:prstGeom>
          <a:noFill/>
        </p:spPr>
      </p:pic>
      <p:pic>
        <p:nvPicPr>
          <p:cNvPr id="2052" name="Picture 4" descr="C:\Users\Apurba\Desktop\Apurba\Picture\helping-the-p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0"/>
            <a:ext cx="2551111" cy="169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For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1.Every man must die.</a:t>
            </a:r>
          </a:p>
          <a:p>
            <a:pPr>
              <a:buNone/>
            </a:pPr>
            <a:r>
              <a:rPr lang="en-US" dirty="0" smtClean="0"/>
              <a:t>2. Every one  must present there.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</p:spPr>
        <p:txBody>
          <a:bodyPr/>
          <a:lstStyle/>
          <a:p>
            <a:r>
              <a:rPr lang="en-US" dirty="0" smtClean="0"/>
              <a:t>                         loves flower.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                                                   loves flower.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b="1" u="sng" dirty="0" smtClean="0">
                <a:solidFill>
                  <a:srgbClr val="FF0000"/>
                </a:solidFill>
              </a:rPr>
              <a:t>There is no none but </a:t>
            </a:r>
            <a:r>
              <a:rPr lang="en-US" dirty="0" smtClean="0"/>
              <a:t>loves flower.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 flipH="1">
            <a:off x="1905000" y="1371600"/>
            <a:ext cx="304800" cy="312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b="1" dirty="0" err="1" smtClean="0">
                <a:solidFill>
                  <a:srgbClr val="00B050"/>
                </a:solidFill>
              </a:rPr>
              <a:t>Apurba</a:t>
            </a:r>
            <a:r>
              <a:rPr lang="en-US" sz="3200" b="1" dirty="0" smtClean="0">
                <a:solidFill>
                  <a:srgbClr val="00B050"/>
                </a:solidFill>
              </a:rPr>
              <a:t> Kumar </a:t>
            </a:r>
            <a:r>
              <a:rPr lang="en-US" sz="2800" b="1" dirty="0" err="1" smtClean="0">
                <a:solidFill>
                  <a:srgbClr val="00B050"/>
                </a:solidFill>
              </a:rPr>
              <a:t>Basu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(Facilitator in English)</a:t>
            </a:r>
            <a:r>
              <a:rPr lang="en-US" sz="1600" b="1" dirty="0" smtClean="0">
                <a:solidFill>
                  <a:schemeClr val="tx1"/>
                </a:solidFill>
              </a:rPr>
              <a:t> (</a:t>
            </a:r>
            <a:r>
              <a:rPr lang="en-US" sz="1600" b="1" dirty="0" smtClean="0">
                <a:solidFill>
                  <a:srgbClr val="002060"/>
                </a:solidFill>
              </a:rPr>
              <a:t>BA </a:t>
            </a:r>
            <a:r>
              <a:rPr lang="en-US" sz="1600" b="1" dirty="0" err="1" smtClean="0">
                <a:solidFill>
                  <a:srgbClr val="002060"/>
                </a:solidFill>
              </a:rPr>
              <a:t>honours</a:t>
            </a:r>
            <a:r>
              <a:rPr lang="en-US" sz="1600" b="1" dirty="0" smtClean="0">
                <a:solidFill>
                  <a:srgbClr val="002060"/>
                </a:solidFill>
              </a:rPr>
              <a:t> MA in English, </a:t>
            </a:r>
            <a:r>
              <a:rPr lang="en-US" sz="1600" b="1" dirty="0" err="1" smtClean="0">
                <a:solidFill>
                  <a:srgbClr val="002060"/>
                </a:solidFill>
              </a:rPr>
              <a:t>BEd</a:t>
            </a:r>
            <a:r>
              <a:rPr lang="en-US" sz="1600" b="1" dirty="0" smtClean="0">
                <a:solidFill>
                  <a:srgbClr val="002060"/>
                </a:solidFill>
              </a:rPr>
              <a:t> 1</a:t>
            </a:r>
            <a:r>
              <a:rPr lang="en-US" sz="1600" b="1" baseline="30000" dirty="0" smtClean="0">
                <a:solidFill>
                  <a:srgbClr val="002060"/>
                </a:solidFill>
              </a:rPr>
              <a:t>st</a:t>
            </a:r>
            <a:r>
              <a:rPr lang="en-US" sz="1600" b="1" dirty="0" smtClean="0">
                <a:solidFill>
                  <a:srgbClr val="002060"/>
                </a:solidFill>
              </a:rPr>
              <a:t>  class)</a:t>
            </a:r>
            <a:endParaRPr lang="en-US" sz="5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Apurba\Desktop\Apurba\Picture\bangladeshi-model-badhon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3315" y="1066800"/>
            <a:ext cx="2135885" cy="3048000"/>
          </a:xfrm>
          <a:prstGeom prst="rect">
            <a:avLst/>
          </a:prstGeom>
          <a:noFill/>
        </p:spPr>
      </p:pic>
      <p:pic>
        <p:nvPicPr>
          <p:cNvPr id="3076" name="Picture 4" descr="C:\Users\Apurba\Desktop\Apurba\Picture\24999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315" y="1905000"/>
            <a:ext cx="3276885" cy="2183225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381000" y="990600"/>
            <a:ext cx="25146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Everybody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6800" y="4495800"/>
            <a:ext cx="45720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There is nobody but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mother loves her child 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=                              m mother </a:t>
            </a:r>
            <a:r>
              <a:rPr lang="en-US" b="1" u="sng" dirty="0" smtClean="0">
                <a:solidFill>
                  <a:srgbClr val="00B050"/>
                </a:solidFill>
              </a:rPr>
              <a:t>but</a:t>
            </a:r>
            <a:r>
              <a:rPr lang="en-US" dirty="0" smtClean="0"/>
              <a:t> loves her child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b="1" dirty="0" err="1" smtClean="0">
                <a:solidFill>
                  <a:srgbClr val="00B050"/>
                </a:solidFill>
              </a:rPr>
              <a:t>MD.Nasir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uddin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5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Apurba\Desktop\Apurba\Picture\1970092030_1361759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143000"/>
            <a:ext cx="2166257" cy="2209800"/>
          </a:xfrm>
          <a:prstGeom prst="rect">
            <a:avLst/>
          </a:prstGeom>
          <a:noFill/>
        </p:spPr>
      </p:pic>
      <p:pic>
        <p:nvPicPr>
          <p:cNvPr id="4101" name="Picture 5" descr="C:\Users\Apurba\Desktop\Apurba\Picture\800px-Mother_Kissing_Ba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2438400" cy="2063801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 flipH="1">
            <a:off x="1371600" y="838200"/>
            <a:ext cx="152400" cy="419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400" y="457200"/>
            <a:ext cx="20574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Every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5029200"/>
            <a:ext cx="31242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There is no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Every one likes to play.</a:t>
            </a:r>
          </a:p>
          <a:p>
            <a:pPr marL="514350" indent="-514350">
              <a:buAutoNum type="arabicPeriod"/>
            </a:pPr>
            <a:r>
              <a:rPr lang="en-US" dirty="0" smtClean="0"/>
              <a:t>Every sister likes her brother.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88640"/>
            <a:ext cx="5442013" cy="854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</a:rPr>
              <a:t>Teacher’s Identity</a:t>
            </a:r>
          </a:p>
        </p:txBody>
      </p:sp>
      <p:pic>
        <p:nvPicPr>
          <p:cNvPr id="6" name="Picture 5" descr="flower new.jpg"/>
          <p:cNvPicPr>
            <a:picLocks noChangeAspect="1"/>
          </p:cNvPicPr>
          <p:nvPr/>
        </p:nvPicPr>
        <p:blipFill>
          <a:blip r:embed="rId3"/>
          <a:srcRect r="3333" b="4431"/>
          <a:stretch>
            <a:fillRect/>
          </a:stretch>
        </p:blipFill>
        <p:spPr>
          <a:xfrm>
            <a:off x="5943600" y="0"/>
            <a:ext cx="3200400" cy="19811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620809558"/>
              </p:ext>
            </p:extLst>
          </p:nvPr>
        </p:nvGraphicFramePr>
        <p:xfrm>
          <a:off x="6096000" y="2133600"/>
          <a:ext cx="2286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2514600"/>
            <a:ext cx="447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1905000"/>
            <a:ext cx="5029200" cy="48768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Md.Nasir</a:t>
            </a:r>
            <a:r>
              <a:rPr lang="en-US" sz="2800" dirty="0" smtClean="0"/>
              <a:t> </a:t>
            </a:r>
            <a:r>
              <a:rPr lang="en-US" sz="2800" dirty="0" err="1" smtClean="0"/>
              <a:t>uddin</a:t>
            </a:r>
            <a:r>
              <a:rPr lang="en-US" sz="2800" dirty="0" smtClean="0"/>
              <a:t> (</a:t>
            </a:r>
            <a:r>
              <a:rPr lang="en-US" sz="2800" dirty="0" err="1" smtClean="0"/>
              <a:t>Bahar</a:t>
            </a:r>
            <a:r>
              <a:rPr lang="en-US" sz="2800" dirty="0" smtClean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Assistant teacher (English)</a:t>
            </a:r>
          </a:p>
          <a:p>
            <a:pPr algn="ctr"/>
            <a:r>
              <a:rPr lang="en-US" dirty="0" smtClean="0"/>
              <a:t>MA(English),MED</a:t>
            </a:r>
          </a:p>
          <a:p>
            <a:pPr algn="ctr"/>
            <a:r>
              <a:rPr lang="en-US" dirty="0" err="1" smtClean="0"/>
              <a:t>Jamila</a:t>
            </a:r>
            <a:r>
              <a:rPr lang="en-US" dirty="0" smtClean="0"/>
              <a:t> </a:t>
            </a:r>
            <a:r>
              <a:rPr lang="en-US" dirty="0" err="1" smtClean="0"/>
              <a:t>khatun</a:t>
            </a:r>
            <a:r>
              <a:rPr lang="en-US" dirty="0" smtClean="0"/>
              <a:t> </a:t>
            </a:r>
            <a:r>
              <a:rPr lang="en-US" dirty="0" err="1" smtClean="0"/>
              <a:t>Chowdhury</a:t>
            </a:r>
            <a:r>
              <a:rPr lang="en-US" dirty="0" smtClean="0"/>
              <a:t> High school</a:t>
            </a:r>
          </a:p>
          <a:p>
            <a:pPr algn="ctr"/>
            <a:r>
              <a:rPr lang="en-US" dirty="0" smtClean="0"/>
              <a:t>Mobile:01817204698</a:t>
            </a:r>
          </a:p>
          <a:p>
            <a:pPr algn="ctr"/>
            <a:r>
              <a:rPr lang="en-US" dirty="0" smtClean="0"/>
              <a:t>E-mail:nasiru141986@gmail.com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12063510_875136262582888_6550627821039843583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2667000"/>
            <a:ext cx="2971800" cy="327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 like               meat               fish.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= I like                        meat                       fish.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3048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3" name="Picture 3" descr="C:\Users\Apurba\Desktop\Apurba\Picture\fish_bass_largemo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199" y="895350"/>
            <a:ext cx="2590801" cy="2047875"/>
          </a:xfrm>
          <a:prstGeom prst="rect">
            <a:avLst/>
          </a:prstGeom>
          <a:noFill/>
        </p:spPr>
      </p:pic>
      <p:pic>
        <p:nvPicPr>
          <p:cNvPr id="5125" name="Picture 5" descr="C:\Users\Apurba\Desktop\Apurba\Picture\Painted_Indian_Glassy_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52800"/>
            <a:ext cx="2971800" cy="1478736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1828800" y="381000"/>
            <a:ext cx="1295400" cy="457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both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457200"/>
            <a:ext cx="12954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and</a:t>
            </a:r>
            <a:r>
              <a:rPr lang="en-US" sz="2800" b="1" u="sng" dirty="0" smtClean="0">
                <a:solidFill>
                  <a:srgbClr val="7030A0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52600" y="5105400"/>
            <a:ext cx="21336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not only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24400" y="5105400"/>
            <a:ext cx="20574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but also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819400" y="838200"/>
            <a:ext cx="76200" cy="42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029200" y="838200"/>
            <a:ext cx="76200" cy="42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7" name="Picture 7" descr="C:\Users\Apurba\Desktop\Apurba\Picture\meat_142351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600200"/>
            <a:ext cx="1825081" cy="1143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200400" y="3124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 like to play                 badminton                 cricket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 like to play                       badminton           cricket.</a:t>
            </a:r>
            <a:endParaRPr lang="en-US" dirty="0"/>
          </a:p>
        </p:txBody>
      </p:sp>
      <p:pic>
        <p:nvPicPr>
          <p:cNvPr id="7" name="Picture 5" descr="C:\Users\Apurba\Desktop\Apurba\Picture\Delhi-2010-Womens-Badminton-Singles-9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1981200" cy="1982585"/>
          </a:xfrm>
          <a:prstGeom prst="rect">
            <a:avLst/>
          </a:prstGeom>
          <a:noFill/>
        </p:spPr>
      </p:pic>
      <p:pic>
        <p:nvPicPr>
          <p:cNvPr id="9" name="Picture 3" descr="C:\Users\Apurba\Desktop\Apurba\Picture\tamin-iqbal_164815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124200"/>
            <a:ext cx="1981200" cy="17526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2514600" y="609600"/>
            <a:ext cx="15240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both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0" y="609600"/>
            <a:ext cx="1143000" cy="3048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and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4600" y="5410200"/>
            <a:ext cx="20574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not only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0" y="5410200"/>
            <a:ext cx="2057400" cy="3048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but also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048000" y="990600"/>
            <a:ext cx="121919" cy="441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010400" y="914400"/>
            <a:ext cx="152400" cy="441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 I want to eat </a:t>
            </a:r>
            <a:r>
              <a:rPr lang="en-US" b="1" u="sng" dirty="0" smtClean="0">
                <a:solidFill>
                  <a:srgbClr val="7030A0"/>
                </a:solidFill>
              </a:rPr>
              <a:t>egg</a:t>
            </a: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7030A0"/>
                </a:solidFill>
              </a:rPr>
              <a:t>vegetable.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en-US" dirty="0" smtClean="0"/>
              <a:t>= I want to eat </a:t>
            </a:r>
            <a:r>
              <a:rPr lang="en-US" b="1" dirty="0" smtClean="0"/>
              <a:t>not only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egg</a:t>
            </a:r>
            <a:r>
              <a:rPr lang="en-US" dirty="0" smtClean="0"/>
              <a:t>                        </a:t>
            </a:r>
            <a:r>
              <a:rPr lang="en-US" dirty="0" smtClean="0">
                <a:solidFill>
                  <a:srgbClr val="7030A0"/>
                </a:solidFill>
              </a:rPr>
              <a:t>vegetable.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0" y="457200"/>
            <a:ext cx="1143000" cy="3048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and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5105400"/>
            <a:ext cx="21336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but also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Apurba\Desktop\Apurba\Picture\eggs 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14400"/>
            <a:ext cx="1905000" cy="1676400"/>
          </a:xfrm>
          <a:prstGeom prst="rect">
            <a:avLst/>
          </a:prstGeom>
          <a:noFill/>
        </p:spPr>
      </p:pic>
      <p:pic>
        <p:nvPicPr>
          <p:cNvPr id="1029" name="Picture 5" descr="C:\Users\Apurba\Desktop\Apurba\Picture\vegata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667000"/>
            <a:ext cx="1981200" cy="16002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>
            <a:stCxn id="4" idx="4"/>
            <a:endCxn id="5" idx="0"/>
          </p:cNvCxnSpPr>
          <p:nvPr/>
        </p:nvCxnSpPr>
        <p:spPr>
          <a:xfrm rot="16200000" flipH="1">
            <a:off x="2990850" y="2152650"/>
            <a:ext cx="4343400" cy="156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2484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They like </a:t>
            </a:r>
            <a:r>
              <a:rPr lang="en-US" b="1" u="sng" dirty="0" smtClean="0">
                <a:solidFill>
                  <a:srgbClr val="7030A0"/>
                </a:solidFill>
              </a:rPr>
              <a:t>playing</a:t>
            </a:r>
            <a:r>
              <a:rPr lang="en-US" dirty="0" smtClean="0"/>
              <a:t>                  </a:t>
            </a:r>
            <a:r>
              <a:rPr lang="en-US" dirty="0" smtClean="0">
                <a:solidFill>
                  <a:srgbClr val="7030A0"/>
                </a:solidFill>
              </a:rPr>
              <a:t>reading.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=They like </a:t>
            </a:r>
            <a:r>
              <a:rPr lang="en-US" b="1" dirty="0" smtClean="0"/>
              <a:t>not only </a:t>
            </a:r>
            <a:r>
              <a:rPr lang="en-US" dirty="0" smtClean="0">
                <a:solidFill>
                  <a:srgbClr val="7030A0"/>
                </a:solidFill>
              </a:rPr>
              <a:t>playing</a:t>
            </a:r>
            <a:r>
              <a:rPr lang="en-US" dirty="0" smtClean="0"/>
              <a:t>                       </a:t>
            </a:r>
            <a:r>
              <a:rPr lang="en-US" dirty="0" smtClean="0">
                <a:solidFill>
                  <a:srgbClr val="7030A0"/>
                </a:solidFill>
              </a:rPr>
              <a:t>reading.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76600" y="533400"/>
            <a:ext cx="1143000" cy="3048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And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48200" y="5181600"/>
            <a:ext cx="21336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but also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Apurba\Desktop\Apurba\Picture\z_jun-p04-Rea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362200"/>
            <a:ext cx="2105025" cy="2171700"/>
          </a:xfrm>
          <a:prstGeom prst="rect">
            <a:avLst/>
          </a:prstGeom>
          <a:noFill/>
        </p:spPr>
      </p:pic>
      <p:pic>
        <p:nvPicPr>
          <p:cNvPr id="2052" name="Picture 4" descr="C:\Users\Apurba\Desktop\Apurba\Picture\Children_playing_Gaelic_football_Ajax_Ont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7200"/>
            <a:ext cx="2438400" cy="1745456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>
            <a:stCxn id="4" idx="4"/>
          </p:cNvCxnSpPr>
          <p:nvPr/>
        </p:nvCxnSpPr>
        <p:spPr>
          <a:xfrm rot="16200000" flipH="1">
            <a:off x="2686050" y="2000250"/>
            <a:ext cx="426720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like to eat butter and ghee.</a:t>
            </a:r>
          </a:p>
          <a:p>
            <a:r>
              <a:rPr lang="en-US" dirty="0" smtClean="0"/>
              <a:t>They like to play cheese and </a:t>
            </a:r>
            <a:r>
              <a:rPr lang="en-US" dirty="0" err="1" smtClean="0"/>
              <a:t>ludu</a:t>
            </a:r>
            <a:endParaRPr lang="en-US" dirty="0" smtClean="0"/>
          </a:p>
          <a:p>
            <a:r>
              <a:rPr lang="en-US" dirty="0" smtClean="0"/>
              <a:t>They like games and sports.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248400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                          the thief saw the police             he ran away.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                                     the thief seen the police </a:t>
            </a:r>
            <a:r>
              <a:rPr lang="en-US" b="1" u="sng" dirty="0" smtClean="0">
                <a:solidFill>
                  <a:srgbClr val="00B050"/>
                </a:solidFill>
              </a:rPr>
              <a:t>than</a:t>
            </a:r>
            <a:r>
              <a:rPr lang="en-US" dirty="0" smtClean="0"/>
              <a:t> he ran away.</a:t>
            </a:r>
          </a:p>
          <a:p>
            <a:endParaRPr lang="en-US" dirty="0"/>
          </a:p>
        </p:txBody>
      </p:sp>
      <p:pic>
        <p:nvPicPr>
          <p:cNvPr id="3075" name="Picture 3" descr="C:\Users\Apurba\Desktop\Apurba\Picture\LTdokq9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14400"/>
            <a:ext cx="1683488" cy="1905000"/>
          </a:xfrm>
          <a:prstGeom prst="rect">
            <a:avLst/>
          </a:prstGeom>
          <a:noFill/>
        </p:spPr>
      </p:pic>
      <p:pic>
        <p:nvPicPr>
          <p:cNvPr id="3077" name="Picture 5" descr="C:\Users\Apurba\Desktop\Apurba\Picture\PictureOfThi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514600"/>
            <a:ext cx="2093209" cy="2005012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609600" y="457200"/>
            <a:ext cx="25146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As soon as 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5105400"/>
            <a:ext cx="3352800" cy="381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No sooner had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209800" y="838200"/>
            <a:ext cx="152400" cy="42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381000"/>
            <a:ext cx="4572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,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8001000" y="990600"/>
            <a:ext cx="152400" cy="419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 some groups 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change the sentences as directed-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We must obey our parents.( </a:t>
            </a:r>
            <a:r>
              <a:rPr lang="en-US" dirty="0" err="1" smtClean="0"/>
              <a:t>Neg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None but he can deny the matter. (Affirmative)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like to play  nothing but cricket. (Affirmative)</a:t>
            </a:r>
          </a:p>
          <a:p>
            <a:pPr marL="514350" indent="-514350">
              <a:buAutoNum type="arabicPeriod"/>
            </a:pPr>
            <a:r>
              <a:rPr lang="en-US" dirty="0" smtClean="0"/>
              <a:t>I like both banana and apple. (</a:t>
            </a:r>
            <a:r>
              <a:rPr lang="en-US" dirty="0" err="1" smtClean="0"/>
              <a:t>Neg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No sooner had I reached the station than the train left. (Affirmative)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914400" y="561974"/>
            <a:ext cx="7467600" cy="5229225"/>
          </a:xfrm>
          <a:prstGeom prst="flowChartPunchedTap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Thank you.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57196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9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7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grpId="8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grpId="9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685799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Follow the sentences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686800" cy="5181600"/>
          </a:xfrm>
        </p:spPr>
        <p:txBody>
          <a:bodyPr>
            <a:normAutofit/>
          </a:bodyPr>
          <a:lstStyle/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r>
              <a:rPr lang="en-US" dirty="0" smtClean="0">
                <a:solidFill>
                  <a:srgbClr val="002060"/>
                </a:solidFill>
              </a:rPr>
              <a:t>What type of sentences are these?</a:t>
            </a:r>
          </a:p>
          <a:p>
            <a:pPr marL="514350" indent="-514350" algn="l">
              <a:buAutoNum type="arabicPeriod"/>
            </a:pPr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r>
              <a:rPr lang="en-US" dirty="0" smtClean="0">
                <a:solidFill>
                  <a:srgbClr val="002060"/>
                </a:solidFill>
              </a:rPr>
              <a:t>What type of sentences are these?</a:t>
            </a:r>
          </a:p>
          <a:p>
            <a:pPr marL="514350" indent="-514350" algn="l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6324600" cy="838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Only you can call me.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Alone he will go there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124200"/>
            <a:ext cx="63246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B050"/>
                </a:solidFill>
              </a:rPr>
              <a:t>He is not a regular student.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B050"/>
                </a:solidFill>
              </a:rPr>
              <a:t>None can avoid death.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876800"/>
            <a:ext cx="8305800" cy="838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sz="2800" dirty="0" smtClean="0">
                <a:solidFill>
                  <a:srgbClr val="FF0000"/>
                </a:solidFill>
              </a:rPr>
              <a:t>So today we are going to learn how to change affirmative to negative and vice versa.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outcomes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229600" cy="3657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Ss can be able to-</a:t>
            </a:r>
          </a:p>
          <a:p>
            <a:pPr marL="514350" indent="-514350" algn="l"/>
            <a:r>
              <a:rPr lang="en-US" dirty="0" smtClean="0"/>
              <a:t>          </a:t>
            </a:r>
            <a:r>
              <a:rPr lang="en-US" dirty="0" smtClean="0">
                <a:solidFill>
                  <a:srgbClr val="00B050"/>
                </a:solidFill>
              </a:rPr>
              <a:t>Format affirmative sentences</a:t>
            </a:r>
          </a:p>
          <a:p>
            <a:pPr marL="514350" indent="-514350" algn="l"/>
            <a:r>
              <a:rPr lang="en-US" dirty="0" smtClean="0">
                <a:solidFill>
                  <a:srgbClr val="00B050"/>
                </a:solidFill>
              </a:rPr>
              <a:t>          Format negative sentences.</a:t>
            </a:r>
          </a:p>
          <a:p>
            <a:pPr algn="l"/>
            <a:r>
              <a:rPr lang="en-US" dirty="0" smtClean="0">
                <a:solidFill>
                  <a:srgbClr val="00B050"/>
                </a:solidFill>
              </a:rPr>
              <a:t>          Change affirmative to negative.</a:t>
            </a:r>
          </a:p>
          <a:p>
            <a:pPr algn="l"/>
            <a:r>
              <a:rPr lang="en-US" dirty="0" smtClean="0">
                <a:solidFill>
                  <a:srgbClr val="00B050"/>
                </a:solidFill>
              </a:rPr>
              <a:t>        Change to negative to affirmative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62000" y="2743200"/>
            <a:ext cx="5212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8200" y="3352800"/>
            <a:ext cx="5212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38200" y="3962400"/>
            <a:ext cx="5212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800" y="4495800"/>
            <a:ext cx="5212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838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Affirmative to Negative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458200" cy="4953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endParaRPr lang="en-US" dirty="0" smtClean="0"/>
          </a:p>
          <a:p>
            <a:pPr marL="514350" indent="-514350" algn="l">
              <a:buAutoNum type="arabicPeriod"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rgbClr val="002060"/>
                </a:solidFill>
              </a:rPr>
              <a:t>he can do the work.</a:t>
            </a:r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/>
            <a:r>
              <a:rPr lang="en-US" dirty="0" smtClean="0"/>
              <a:t> =                           </a:t>
            </a:r>
            <a:r>
              <a:rPr lang="en-US" dirty="0" smtClean="0">
                <a:solidFill>
                  <a:srgbClr val="7030A0"/>
                </a:solidFill>
              </a:rPr>
              <a:t>he can do the work.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600200" y="1981200"/>
            <a:ext cx="1524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4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900" b="1" dirty="0" smtClean="0">
              <a:solidFill>
                <a:srgbClr val="00206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000" y="1676400"/>
            <a:ext cx="12954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Only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400" y="5257800"/>
            <a:ext cx="2209800" cy="838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None but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dhaka-bangladesh-1st-may-2016-today-is-international-labor-day-but-G0EB7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33528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2.                </a:t>
            </a:r>
            <a:r>
              <a:rPr lang="en-US" dirty="0" smtClean="0">
                <a:solidFill>
                  <a:schemeClr val="accent3"/>
                </a:solidFill>
              </a:rPr>
              <a:t>Allah can help us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                                </a:t>
            </a:r>
            <a:r>
              <a:rPr lang="en-US" dirty="0" smtClean="0">
                <a:solidFill>
                  <a:srgbClr val="00B0F0"/>
                </a:solidFill>
              </a:rPr>
              <a:t>Allah can help us.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219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3" name="Picture 3" descr="C:\Users\Apurba\Desktop\Apurba\Picture\7505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838200"/>
            <a:ext cx="3133058" cy="2090737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914400" y="533400"/>
            <a:ext cx="12954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Only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14400" y="5029200"/>
            <a:ext cx="2514600" cy="838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None but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600200" y="1143000"/>
            <a:ext cx="228600" cy="388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For practice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Only he can play well.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Alone you are permit to go.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He likes                  Ice-cream.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 He likes                               Ice-cream.</a:t>
            </a:r>
          </a:p>
        </p:txBody>
      </p:sp>
      <p:pic>
        <p:nvPicPr>
          <p:cNvPr id="1026" name="Picture 2" descr="C:\Users\Apurba\Desktop\Apurba\Pictur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038600"/>
            <a:ext cx="2247900" cy="1685925"/>
          </a:xfrm>
          <a:prstGeom prst="rect">
            <a:avLst/>
          </a:prstGeom>
          <a:noFill/>
        </p:spPr>
      </p:pic>
      <p:pic>
        <p:nvPicPr>
          <p:cNvPr id="1027" name="Picture 3" descr="C:\Users\Apurba\Desktop\Apurba\Picture\recipe-image-legacy-id--560491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33400"/>
            <a:ext cx="2971800" cy="270163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0" y="304800"/>
            <a:ext cx="12954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B050"/>
                </a:solidFill>
              </a:rPr>
              <a:t>Only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33600" y="4191000"/>
            <a:ext cx="2514600" cy="838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B050"/>
                </a:solidFill>
              </a:rPr>
              <a:t>nothing but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048000" y="914400"/>
            <a:ext cx="2286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4008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He likes                </a:t>
            </a:r>
            <a:r>
              <a:rPr lang="en-US" dirty="0" err="1" smtClean="0"/>
              <a:t>Fusca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= He likes                              </a:t>
            </a:r>
            <a:r>
              <a:rPr lang="en-US" dirty="0" err="1" smtClean="0"/>
              <a:t>Fusca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Apurba\Desktop\Apurba\Picture\6299912694_4f6ce70e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1" y="304801"/>
            <a:ext cx="2362200" cy="2590800"/>
          </a:xfrm>
          <a:prstGeom prst="rect">
            <a:avLst/>
          </a:prstGeom>
          <a:noFill/>
        </p:spPr>
      </p:pic>
      <p:pic>
        <p:nvPicPr>
          <p:cNvPr id="6" name="Picture 3" descr="C:\Users\Apurba\Desktop\Apurba\Picture\Fuchka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733800"/>
            <a:ext cx="2743200" cy="222340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0" y="838200"/>
            <a:ext cx="1295400" cy="6096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70C0"/>
                </a:solidFill>
              </a:rPr>
              <a:t>Only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5410200"/>
            <a:ext cx="2514600" cy="8382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7030A0"/>
                </a:solidFill>
              </a:rPr>
              <a:t>nothing but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124200" y="1447800"/>
            <a:ext cx="228600" cy="396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553</Words>
  <Application>Microsoft Office PowerPoint</Application>
  <PresentationFormat>On-screen Show (4:3)</PresentationFormat>
  <Paragraphs>244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Follow the sentences</vt:lpstr>
      <vt:lpstr>Learning outcomes</vt:lpstr>
      <vt:lpstr>Affirmative to Negative</vt:lpstr>
      <vt:lpstr>Slide 6</vt:lpstr>
      <vt:lpstr>For practice</vt:lpstr>
      <vt:lpstr>Slide 8</vt:lpstr>
      <vt:lpstr>Slide 9</vt:lpstr>
      <vt:lpstr>For practice</vt:lpstr>
      <vt:lpstr>Slide 11</vt:lpstr>
      <vt:lpstr>Slide 12</vt:lpstr>
      <vt:lpstr>For practice</vt:lpstr>
      <vt:lpstr>Slide 14</vt:lpstr>
      <vt:lpstr>Slide 15</vt:lpstr>
      <vt:lpstr>For practice</vt:lpstr>
      <vt:lpstr>Slide 17</vt:lpstr>
      <vt:lpstr>Slide 18</vt:lpstr>
      <vt:lpstr>For practice</vt:lpstr>
      <vt:lpstr>Slide 20</vt:lpstr>
      <vt:lpstr>Slide 21</vt:lpstr>
      <vt:lpstr>Slide 22</vt:lpstr>
      <vt:lpstr>Slide 23</vt:lpstr>
      <vt:lpstr>For practice</vt:lpstr>
      <vt:lpstr>Slide 25</vt:lpstr>
      <vt:lpstr>Form some groups and  change the sentences as directed-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</dc:creator>
  <cp:lastModifiedBy>BAHAR</cp:lastModifiedBy>
  <cp:revision>223</cp:revision>
  <dcterms:created xsi:type="dcterms:W3CDTF">2014-01-22T03:00:29Z</dcterms:created>
  <dcterms:modified xsi:type="dcterms:W3CDTF">2020-07-19T04:16:39Z</dcterms:modified>
</cp:coreProperties>
</file>