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0" r:id="rId2"/>
    <p:sldId id="257" r:id="rId3"/>
    <p:sldId id="258" r:id="rId4"/>
    <p:sldId id="259" r:id="rId5"/>
    <p:sldId id="260" r:id="rId6"/>
    <p:sldId id="261" r:id="rId7"/>
    <p:sldId id="281" r:id="rId8"/>
    <p:sldId id="283" r:id="rId9"/>
    <p:sldId id="286" r:id="rId10"/>
    <p:sldId id="284" r:id="rId11"/>
    <p:sldId id="287" r:id="rId12"/>
    <p:sldId id="285" r:id="rId13"/>
    <p:sldId id="288" r:id="rId14"/>
    <p:sldId id="274" r:id="rId15"/>
    <p:sldId id="275" r:id="rId16"/>
    <p:sldId id="272" r:id="rId17"/>
    <p:sldId id="276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DAC2"/>
    <a:srgbClr val="BF1185"/>
    <a:srgbClr val="FFFF00"/>
    <a:srgbClr val="CEF6F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859" autoAdjust="0"/>
    <p:restoredTop sz="94394" autoAdjust="0"/>
  </p:normalViewPr>
  <p:slideViewPr>
    <p:cSldViewPr snapToGrid="0">
      <p:cViewPr varScale="1">
        <p:scale>
          <a:sx n="41" d="100"/>
          <a:sy n="41" d="100"/>
        </p:scale>
        <p:origin x="-1164" y="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48B8A-58EC-49F9-8D0A-4DAE20DAC4C3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2EB05-9594-4497-A66F-04DA289F6C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2173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2EB05-9594-4497-A66F-04DA289F6CD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780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2EB05-9594-4497-A66F-04DA289F6CD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4114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5834-D9CA-44DF-B9CC-A78415ED2547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FC0F-2B8D-4839-A105-A01217C4E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864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5834-D9CA-44DF-B9CC-A78415ED2547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FC0F-2B8D-4839-A105-A01217C4E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133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5834-D9CA-44DF-B9CC-A78415ED2547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FC0F-2B8D-4839-A105-A01217C4E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461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5834-D9CA-44DF-B9CC-A78415ED2547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FC0F-2B8D-4839-A105-A01217C4E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806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5834-D9CA-44DF-B9CC-A78415ED2547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FC0F-2B8D-4839-A105-A01217C4E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293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5834-D9CA-44DF-B9CC-A78415ED2547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FC0F-2B8D-4839-A105-A01217C4E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362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5834-D9CA-44DF-B9CC-A78415ED2547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FC0F-2B8D-4839-A105-A01217C4E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112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5834-D9CA-44DF-B9CC-A78415ED2547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FC0F-2B8D-4839-A105-A01217C4E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633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5834-D9CA-44DF-B9CC-A78415ED2547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FC0F-2B8D-4839-A105-A01217C4E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5534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5834-D9CA-44DF-B9CC-A78415ED2547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FC0F-2B8D-4839-A105-A01217C4E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839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5834-D9CA-44DF-B9CC-A78415ED2547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FC0F-2B8D-4839-A105-A01217C4E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235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95834-D9CA-44DF-B9CC-A78415ED2547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DFC0F-2B8D-4839-A105-A01217C4E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645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318" y="1"/>
            <a:ext cx="12348633" cy="78660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609601"/>
            <a:ext cx="11201400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5233" y="4191000"/>
            <a:ext cx="15748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-147"/>
            <a:ext cx="12192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5100" b="1" u="sng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</a:t>
            </a:r>
            <a:r>
              <a:rPr lang="en-US" sz="5100" b="1" u="sng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he positive sentence to comparative &amp; superlative.2</a:t>
            </a:r>
            <a:endParaRPr lang="en-US" sz="5100" b="1" u="sng" dirty="0">
              <a:solidFill>
                <a:srgbClr val="00206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3221503" y="1089666"/>
            <a:ext cx="8792307" cy="1104891"/>
          </a:xfrm>
          <a:prstGeom prst="downArrow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b="1" dirty="0">
              <a:solidFill>
                <a:srgbClr val="FF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9640" y="2393461"/>
            <a:ext cx="8792307" cy="12641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Com: Rohim is better than </a:t>
            </a:r>
            <a:r>
              <a:rPr lang="en-US" sz="3600" b="1" u="sng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all other boys</a:t>
            </a:r>
            <a:r>
              <a:rPr lang="en-US" sz="36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in the class.</a:t>
            </a:r>
            <a:endParaRPr lang="en-US" sz="3600" b="1" dirty="0" smtClean="0">
              <a:solidFill>
                <a:srgbClr val="FF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38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Sup: Rohim is </a:t>
            </a:r>
            <a:r>
              <a:rPr lang="en-US" sz="3800" b="1" u="sng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best of all boys</a:t>
            </a:r>
            <a:r>
              <a:rPr lang="en-US" sz="3800" b="1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8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 the class.</a:t>
            </a:r>
            <a:endParaRPr lang="en-US" sz="3800" b="1" dirty="0">
              <a:solidFill>
                <a:srgbClr val="FF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1238" y="1167614"/>
            <a:ext cx="866257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Posi: </a:t>
            </a:r>
            <a:r>
              <a:rPr lang="en-US" sz="2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other boys </a:t>
            </a: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class </a:t>
            </a:r>
            <a:r>
              <a:rPr lang="en-US" sz="2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good as Rohim.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9912" y="4719802"/>
            <a:ext cx="8912088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700" b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Change the positive into comparative &amp; superlative</a:t>
            </a:r>
            <a:r>
              <a:rPr lang="en-US" sz="3700" b="1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  <a:p>
            <a:r>
              <a:rPr lang="en-US" sz="700" b="1" dirty="0">
                <a:solidFill>
                  <a:schemeClr val="bg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  <a:endParaRPr lang="en-US" sz="700" b="1" dirty="0" smtClean="0">
              <a:solidFill>
                <a:schemeClr val="bg1">
                  <a:lumMod val="75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3200" b="1" u="sng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No other girls </a:t>
            </a:r>
            <a:r>
              <a:rPr lang="en-US" sz="3200" b="1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 the village </a:t>
            </a:r>
            <a:r>
              <a:rPr lang="en-US" sz="3200" b="1" u="sng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are</a:t>
            </a:r>
            <a:r>
              <a:rPr lang="en-US" sz="3200" b="1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as tall as Runa.</a:t>
            </a:r>
          </a:p>
          <a:p>
            <a:r>
              <a:rPr lang="en-US" sz="3200" b="1" u="sng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No other persons </a:t>
            </a:r>
            <a:r>
              <a:rPr lang="en-US" sz="3200" b="1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 our school </a:t>
            </a:r>
            <a:r>
              <a:rPr lang="en-US" sz="3200" b="1" u="sng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are</a:t>
            </a:r>
            <a:r>
              <a:rPr lang="en-US" sz="3200" b="1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as honorable as Kasem sir.</a:t>
            </a:r>
          </a:p>
        </p:txBody>
      </p:sp>
      <p:pic>
        <p:nvPicPr>
          <p:cNvPr id="8" name="Picture 7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9876"/>
            <a:ext cx="3165231" cy="50878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8252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3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2198" y="383604"/>
            <a:ext cx="10888392" cy="19851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Change the positive into comparative &amp; superlative</a:t>
            </a:r>
            <a:r>
              <a:rPr lang="en-US" sz="3600" b="1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  <a:p>
            <a:r>
              <a:rPr lang="en-US" sz="700" b="1" dirty="0">
                <a:solidFill>
                  <a:schemeClr val="bg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  <a:endParaRPr lang="en-US" sz="700" b="1" dirty="0" smtClean="0">
              <a:solidFill>
                <a:schemeClr val="bg1">
                  <a:lumMod val="75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3600" b="1" u="sng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No other girls</a:t>
            </a:r>
            <a:r>
              <a:rPr lang="en-US" sz="3600" b="1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in the village </a:t>
            </a:r>
            <a:r>
              <a:rPr lang="en-US" sz="3600" b="1" u="sng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are</a:t>
            </a:r>
            <a:r>
              <a:rPr lang="en-US" sz="3600" b="1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as tall as Runa.</a:t>
            </a:r>
          </a:p>
          <a:p>
            <a:r>
              <a:rPr lang="en-US" sz="3600" b="1" u="sng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No other animals</a:t>
            </a:r>
            <a:r>
              <a:rPr lang="en-US" sz="3600" b="1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in the jungle </a:t>
            </a:r>
            <a:r>
              <a:rPr lang="en-US" sz="3600" b="1" u="sng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are</a:t>
            </a:r>
            <a:r>
              <a:rPr lang="en-US" sz="3600" b="1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as ferocious as tiger.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2197" y="2372403"/>
            <a:ext cx="10888393" cy="40626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Solution</a:t>
            </a:r>
          </a:p>
          <a:p>
            <a:pPr algn="ctr"/>
            <a:r>
              <a:rPr lang="en-US" b="1" u="sng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  <a:endParaRPr lang="en-US" sz="4400" b="1" u="sng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Posi:  </a:t>
            </a:r>
            <a:r>
              <a:rPr lang="en-US" sz="2800" b="1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No other girls</a:t>
            </a:r>
            <a:r>
              <a:rPr lang="en-US" sz="28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in the village </a:t>
            </a:r>
            <a:r>
              <a:rPr lang="en-US" sz="2800" b="1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are</a:t>
            </a:r>
            <a:r>
              <a:rPr lang="en-US" sz="28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as tall as Runa.</a:t>
            </a:r>
          </a:p>
          <a:p>
            <a:r>
              <a:rPr lang="en-US" sz="2800" b="1" dirty="0" smtClean="0">
                <a:latin typeface="Book Antiqua" panose="02040602050305030304" pitchFamily="18" charset="0"/>
              </a:rPr>
              <a:t>Com: Runa is taller than </a:t>
            </a:r>
            <a:r>
              <a:rPr lang="en-US" sz="2800" b="1" u="sng" dirty="0" smtClean="0">
                <a:latin typeface="Book Antiqua" panose="02040602050305030304" pitchFamily="18" charset="0"/>
              </a:rPr>
              <a:t>all other girls </a:t>
            </a:r>
            <a:r>
              <a:rPr lang="en-US" sz="2800" b="1" dirty="0" smtClean="0">
                <a:latin typeface="Book Antiqua" panose="02040602050305030304" pitchFamily="18" charset="0"/>
              </a:rPr>
              <a:t>in the village.</a:t>
            </a:r>
          </a:p>
          <a:p>
            <a:r>
              <a:rPr lang="en-US" sz="2800" b="1" dirty="0" smtClean="0">
                <a:latin typeface="Book Antiqua" panose="02040602050305030304" pitchFamily="18" charset="0"/>
              </a:rPr>
              <a:t>Sup:  Runa is </a:t>
            </a:r>
            <a:r>
              <a:rPr lang="en-US" sz="2800" b="1" u="sng" dirty="0" smtClean="0">
                <a:latin typeface="Book Antiqua" panose="02040602050305030304" pitchFamily="18" charset="0"/>
              </a:rPr>
              <a:t>the tallest of all girls </a:t>
            </a:r>
            <a:r>
              <a:rPr lang="en-US" sz="2800" b="1" dirty="0" smtClean="0">
                <a:latin typeface="Book Antiqua" panose="02040602050305030304" pitchFamily="18" charset="0"/>
              </a:rPr>
              <a:t>in the village.</a:t>
            </a:r>
          </a:p>
          <a:p>
            <a:endParaRPr lang="en-US" sz="2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Posi:  </a:t>
            </a:r>
            <a:r>
              <a:rPr lang="en-US" sz="2800" b="1" u="sng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No other animals </a:t>
            </a:r>
            <a:r>
              <a:rPr lang="en-US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in the jungle </a:t>
            </a:r>
            <a:r>
              <a:rPr lang="en-US" sz="2800" b="1" u="sng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are</a:t>
            </a:r>
            <a:r>
              <a:rPr lang="en-US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as ferocious as tiger.</a:t>
            </a:r>
          </a:p>
          <a:p>
            <a:r>
              <a:rPr lang="en-US" sz="2800" b="1" dirty="0" smtClean="0">
                <a:latin typeface="Book Antiqua" panose="02040602050305030304" pitchFamily="18" charset="0"/>
              </a:rPr>
              <a:t>Com: </a:t>
            </a:r>
            <a:r>
              <a:rPr lang="en-US" sz="2600" b="1" dirty="0" smtClean="0">
                <a:latin typeface="Book Antiqua" panose="02040602050305030304" pitchFamily="18" charset="0"/>
              </a:rPr>
              <a:t>Tiger is more ferocious than </a:t>
            </a:r>
            <a:r>
              <a:rPr lang="en-US" sz="2600" b="1" u="sng" dirty="0" smtClean="0">
                <a:latin typeface="Book Antiqua" panose="02040602050305030304" pitchFamily="18" charset="0"/>
              </a:rPr>
              <a:t>any other animals </a:t>
            </a:r>
            <a:r>
              <a:rPr lang="en-US" sz="2600" b="1" dirty="0" smtClean="0">
                <a:latin typeface="Book Antiqua" panose="02040602050305030304" pitchFamily="18" charset="0"/>
              </a:rPr>
              <a:t>in the jungle.</a:t>
            </a:r>
          </a:p>
          <a:p>
            <a:r>
              <a:rPr lang="en-US" sz="2800" b="1" dirty="0" smtClean="0">
                <a:latin typeface="Book Antiqua" panose="02040602050305030304" pitchFamily="18" charset="0"/>
              </a:rPr>
              <a:t>Sup:  Tiger is </a:t>
            </a:r>
            <a:r>
              <a:rPr lang="en-US" sz="2800" b="1" u="sng" dirty="0" smtClean="0">
                <a:latin typeface="Book Antiqua" panose="02040602050305030304" pitchFamily="18" charset="0"/>
              </a:rPr>
              <a:t>the most ferocious of all animals </a:t>
            </a:r>
            <a:r>
              <a:rPr lang="en-US" sz="2800" b="1" dirty="0" smtClean="0">
                <a:latin typeface="Book Antiqua" panose="02040602050305030304" pitchFamily="18" charset="0"/>
              </a:rPr>
              <a:t>in the jungle.</a:t>
            </a:r>
          </a:p>
        </p:txBody>
      </p:sp>
    </p:spTree>
    <p:extLst>
      <p:ext uri="{BB962C8B-B14F-4D97-AF65-F5344CB8AC3E}">
        <p14:creationId xmlns="" xmlns:p14="http://schemas.microsoft.com/office/powerpoint/2010/main" val="42714535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8474" y="98474"/>
            <a:ext cx="118658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u="sng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</a:t>
            </a:r>
            <a:r>
              <a:rPr lang="en-US" sz="5000" b="1" u="sng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he positive sentence to comparative &amp; superlative.</a:t>
            </a:r>
            <a:r>
              <a:rPr lang="en-US" sz="5000" b="1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5000" b="1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3</a:t>
            </a:r>
            <a:endParaRPr lang="en-US" sz="5000" b="1" dirty="0">
              <a:solidFill>
                <a:srgbClr val="00206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85846" y="2368062"/>
            <a:ext cx="7766437" cy="161590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Com: Rohim is better than </a:t>
            </a:r>
            <a:r>
              <a:rPr lang="en-US" sz="3500" b="1" u="sng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most other boys</a:t>
            </a:r>
            <a:r>
              <a:rPr lang="en-US" sz="35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in the class. </a:t>
            </a:r>
            <a:endParaRPr lang="en-US" sz="3500" b="1" dirty="0" smtClean="0">
              <a:solidFill>
                <a:srgbClr val="FF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38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Sup: Rohim is</a:t>
            </a:r>
            <a:r>
              <a:rPr lang="en-US" sz="3800" b="1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800" b="1" u="sng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one of the best boys</a:t>
            </a:r>
            <a:r>
              <a:rPr lang="en-US" sz="3800" b="1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8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 the class. </a:t>
            </a:r>
            <a:endParaRPr lang="en-US" sz="3800" b="1" dirty="0">
              <a:solidFill>
                <a:srgbClr val="FF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28331" y="4800668"/>
            <a:ext cx="8912088" cy="181588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700" b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Change the positive into comparative &amp; superlative</a:t>
            </a:r>
            <a:r>
              <a:rPr lang="en-US" sz="3700" b="1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  <a:p>
            <a:r>
              <a:rPr lang="en-US" sz="700" b="1" dirty="0">
                <a:solidFill>
                  <a:schemeClr val="bg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  <a:endParaRPr lang="en-US" sz="700" b="1" dirty="0" smtClean="0">
              <a:solidFill>
                <a:schemeClr val="bg1">
                  <a:lumMod val="75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3600" b="1" u="sng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Very few girls </a:t>
            </a:r>
            <a:r>
              <a:rPr lang="en-US" sz="3600" b="1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 the village </a:t>
            </a:r>
            <a:r>
              <a:rPr lang="en-US" sz="3600" b="1" u="sng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are</a:t>
            </a:r>
            <a:r>
              <a:rPr lang="en-US" sz="3600" b="1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as tall as Runa.</a:t>
            </a:r>
          </a:p>
          <a:p>
            <a:r>
              <a:rPr lang="en-US" sz="3200" b="1" u="sng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Very few persons </a:t>
            </a:r>
            <a:r>
              <a:rPr lang="en-US" sz="3200" b="1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 our school </a:t>
            </a:r>
            <a:r>
              <a:rPr lang="en-US" sz="3200" b="1" u="sng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are</a:t>
            </a:r>
            <a:r>
              <a:rPr lang="en-US" sz="3200" b="1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as honorable as Kasem sir.</a:t>
            </a:r>
          </a:p>
        </p:txBody>
      </p:sp>
      <p:sp>
        <p:nvSpPr>
          <p:cNvPr id="9" name="Down Arrow Callout 8"/>
          <p:cNvSpPr/>
          <p:nvPr/>
        </p:nvSpPr>
        <p:spPr>
          <a:xfrm>
            <a:off x="3228330" y="1167614"/>
            <a:ext cx="8736038" cy="1104891"/>
          </a:xfrm>
          <a:prstGeom prst="downArrow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b="1" dirty="0">
              <a:solidFill>
                <a:srgbClr val="FF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6410" y="1230831"/>
            <a:ext cx="873603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Posi: </a:t>
            </a:r>
            <a:r>
              <a:rPr lang="en-US" sz="2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few boys </a:t>
            </a: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class </a:t>
            </a:r>
            <a:r>
              <a:rPr lang="en-US" sz="2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good as Rohim.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29109238148_5f88486969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1968"/>
            <a:ext cx="2930769" cy="62718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0898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3" grpId="0" animBg="1"/>
      <p:bldP spid="9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2198" y="383604"/>
            <a:ext cx="10888392" cy="19851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Change the positive into comparative &amp; superlative</a:t>
            </a:r>
            <a:r>
              <a:rPr lang="en-US" sz="3600" b="1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  <a:p>
            <a:r>
              <a:rPr lang="en-US" sz="700" b="1" dirty="0">
                <a:solidFill>
                  <a:schemeClr val="bg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  <a:endParaRPr lang="en-US" sz="700" b="1" dirty="0" smtClean="0">
              <a:solidFill>
                <a:schemeClr val="bg1">
                  <a:lumMod val="75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3600" b="1" u="sng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Very few girls </a:t>
            </a:r>
            <a:r>
              <a:rPr lang="en-US" sz="3600" b="1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 the village </a:t>
            </a:r>
            <a:r>
              <a:rPr lang="en-US" sz="3600" b="1" u="sng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are</a:t>
            </a:r>
            <a:r>
              <a:rPr lang="en-US" sz="3600" b="1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as tall as Runa.</a:t>
            </a:r>
          </a:p>
          <a:p>
            <a:r>
              <a:rPr lang="en-US" sz="3600" b="1" u="sng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Very few animals </a:t>
            </a:r>
            <a:r>
              <a:rPr lang="en-US" sz="3600" b="1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 the jungle </a:t>
            </a:r>
            <a:r>
              <a:rPr lang="en-US" sz="3600" b="1" u="sng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are</a:t>
            </a:r>
            <a:r>
              <a:rPr lang="en-US" sz="3600" b="1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as ferocious as tiger.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2197" y="2372403"/>
            <a:ext cx="10888393" cy="40626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Solution</a:t>
            </a:r>
          </a:p>
          <a:p>
            <a:pPr algn="ctr"/>
            <a:r>
              <a:rPr lang="en-US" b="1" u="sng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  <a:endParaRPr lang="en-US" sz="4400" b="1" u="sng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Posi:  </a:t>
            </a:r>
            <a:r>
              <a:rPr lang="en-US" sz="2800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V</a:t>
            </a:r>
            <a:r>
              <a:rPr lang="en-US" sz="2800" b="1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ery few girls </a:t>
            </a:r>
            <a:r>
              <a:rPr lang="en-US" sz="28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in the village </a:t>
            </a:r>
            <a:r>
              <a:rPr lang="en-US" sz="2800" b="1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are</a:t>
            </a:r>
            <a:r>
              <a:rPr lang="en-US" sz="28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as tall as Runa.</a:t>
            </a:r>
          </a:p>
          <a:p>
            <a:r>
              <a:rPr lang="en-US" sz="2800" b="1" dirty="0" smtClean="0">
                <a:latin typeface="Book Antiqua" panose="02040602050305030304" pitchFamily="18" charset="0"/>
              </a:rPr>
              <a:t>Com: Runa is taller than </a:t>
            </a:r>
            <a:r>
              <a:rPr lang="en-US" sz="2800" b="1" u="sng" dirty="0" smtClean="0">
                <a:latin typeface="Book Antiqua" panose="02040602050305030304" pitchFamily="18" charset="0"/>
              </a:rPr>
              <a:t>most other girls </a:t>
            </a:r>
            <a:r>
              <a:rPr lang="en-US" sz="2800" b="1" dirty="0" smtClean="0">
                <a:latin typeface="Book Antiqua" panose="02040602050305030304" pitchFamily="18" charset="0"/>
              </a:rPr>
              <a:t>in the village.</a:t>
            </a:r>
          </a:p>
          <a:p>
            <a:r>
              <a:rPr lang="en-US" sz="2800" b="1" dirty="0" smtClean="0">
                <a:latin typeface="Book Antiqua" panose="02040602050305030304" pitchFamily="18" charset="0"/>
              </a:rPr>
              <a:t>Sup:  Runa is </a:t>
            </a:r>
            <a:r>
              <a:rPr lang="en-US" sz="2800" b="1" u="sng" dirty="0" smtClean="0">
                <a:latin typeface="Book Antiqua" panose="02040602050305030304" pitchFamily="18" charset="0"/>
              </a:rPr>
              <a:t>one of the tallest girls </a:t>
            </a:r>
            <a:r>
              <a:rPr lang="en-US" sz="2800" b="1" dirty="0" smtClean="0">
                <a:latin typeface="Book Antiqua" panose="02040602050305030304" pitchFamily="18" charset="0"/>
              </a:rPr>
              <a:t>in the village.</a:t>
            </a:r>
          </a:p>
          <a:p>
            <a:endParaRPr lang="en-US" sz="2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Posi:  </a:t>
            </a:r>
            <a:r>
              <a:rPr lang="en-US" sz="2800" b="1" u="sng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very few animals </a:t>
            </a:r>
            <a:r>
              <a:rPr lang="en-US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in the jungle </a:t>
            </a:r>
            <a:r>
              <a:rPr lang="en-US" sz="2800" b="1" u="sng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are</a:t>
            </a:r>
            <a:r>
              <a:rPr lang="en-US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as ferocious as tiger.</a:t>
            </a:r>
          </a:p>
          <a:p>
            <a:r>
              <a:rPr lang="en-US" sz="2800" b="1" dirty="0" smtClean="0">
                <a:latin typeface="Book Antiqua" panose="02040602050305030304" pitchFamily="18" charset="0"/>
              </a:rPr>
              <a:t>Com: </a:t>
            </a:r>
            <a:r>
              <a:rPr lang="en-US" sz="2600" b="1" dirty="0" smtClean="0">
                <a:latin typeface="Book Antiqua" panose="02040602050305030304" pitchFamily="18" charset="0"/>
              </a:rPr>
              <a:t>Tiger is more ferocious than </a:t>
            </a:r>
            <a:r>
              <a:rPr lang="en-US" sz="2600" b="1" u="sng" dirty="0" smtClean="0">
                <a:latin typeface="Book Antiqua" panose="02040602050305030304" pitchFamily="18" charset="0"/>
              </a:rPr>
              <a:t>most other animals </a:t>
            </a:r>
            <a:r>
              <a:rPr lang="en-US" sz="2600" b="1" dirty="0" smtClean="0">
                <a:latin typeface="Book Antiqua" panose="02040602050305030304" pitchFamily="18" charset="0"/>
              </a:rPr>
              <a:t>in the jungle.</a:t>
            </a:r>
          </a:p>
          <a:p>
            <a:r>
              <a:rPr lang="en-US" sz="2800" b="1" dirty="0" smtClean="0">
                <a:latin typeface="Book Antiqua" panose="02040602050305030304" pitchFamily="18" charset="0"/>
              </a:rPr>
              <a:t>Sup:  Tiger is </a:t>
            </a:r>
            <a:r>
              <a:rPr lang="en-US" sz="2800" b="1" u="sng" dirty="0" smtClean="0">
                <a:latin typeface="Book Antiqua" panose="02040602050305030304" pitchFamily="18" charset="0"/>
              </a:rPr>
              <a:t>one of the most ferocious animals </a:t>
            </a:r>
            <a:r>
              <a:rPr lang="en-US" sz="2800" b="1" dirty="0" smtClean="0">
                <a:latin typeface="Book Antiqua" panose="02040602050305030304" pitchFamily="18" charset="0"/>
              </a:rPr>
              <a:t>in the jungle.</a:t>
            </a:r>
          </a:p>
        </p:txBody>
      </p:sp>
    </p:spTree>
    <p:extLst>
      <p:ext uri="{BB962C8B-B14F-4D97-AF65-F5344CB8AC3E}">
        <p14:creationId xmlns="" xmlns:p14="http://schemas.microsoft.com/office/powerpoint/2010/main" val="4387838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" y="28757"/>
            <a:ext cx="12191999" cy="7386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we can see that </a:t>
            </a:r>
            <a:r>
              <a:rPr lang="en-US" sz="4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Rohim</a:t>
            </a:r>
            <a:r>
              <a:rPr lang="en-US" sz="4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tall &amp; </a:t>
            </a:r>
            <a:r>
              <a:rPr lang="en-US" sz="4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Korim</a:t>
            </a:r>
            <a:r>
              <a:rPr lang="en-US" sz="4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short.</a:t>
            </a:r>
            <a:endParaRPr lang="en-US" sz="4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2244" y="1845359"/>
            <a:ext cx="7629753" cy="6771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Com: Rohim is taller than </a:t>
            </a:r>
            <a:r>
              <a:rPr lang="en-US" sz="3800" b="1" dirty="0" smtClean="0">
                <a:latin typeface="Book Antiqua" panose="02040602050305030304" pitchFamily="18" charset="0"/>
              </a:rPr>
              <a:t>Korim.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62246" y="919568"/>
            <a:ext cx="7521902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b="1" u="sng" dirty="0">
                <a:latin typeface="Aparajita" panose="020B0604020202020204" pitchFamily="34" charset="0"/>
                <a:cs typeface="Aparajita" panose="020B0604020202020204" pitchFamily="34" charset="0"/>
              </a:rPr>
              <a:t>T</a:t>
            </a:r>
            <a:r>
              <a:rPr lang="en-US" sz="3600" b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>he comparative sentence to positive sentence</a:t>
            </a:r>
            <a:endParaRPr lang="en-US" sz="3600" b="1" u="sng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62244" y="3228295"/>
            <a:ext cx="7869811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Posi:  </a:t>
            </a:r>
            <a:r>
              <a:rPr lang="en-US" sz="3600" b="1" dirty="0" smtClean="0">
                <a:latin typeface="Book Antiqua" panose="02040602050305030304" pitchFamily="18" charset="0"/>
              </a:rPr>
              <a:t>Korim is not </a:t>
            </a:r>
            <a:r>
              <a:rPr lang="en-US" sz="36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as tall as Rohim.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000877" y="2425045"/>
            <a:ext cx="3971923" cy="952619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50808" y="1257552"/>
            <a:ext cx="1100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89531" y="1049717"/>
            <a:ext cx="110013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_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2244" y="4941752"/>
            <a:ext cx="7521904" cy="160043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00" b="1" u="sng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Change the comparative sentences into  positive 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Rana is better than Shimul.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Runa is more beautiful than Bithi.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343"/>
            <a:ext cx="4464572" cy="5436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7095" y="1012782"/>
            <a:ext cx="1317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Rohim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969593"/>
            <a:ext cx="136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Korim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0656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7" grpId="0"/>
      <p:bldP spid="18" grpId="0"/>
      <p:bldP spid="12" grpId="0" animBg="1"/>
      <p:bldP spid="5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68" y="932763"/>
            <a:ext cx="4114800" cy="57288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5107" y="986449"/>
            <a:ext cx="1650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Mimi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4853" y="1017226"/>
            <a:ext cx="1449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ok Antiqua" panose="02040602050305030304" pitchFamily="18" charset="0"/>
              </a:rPr>
              <a:t>Sima</a:t>
            </a:r>
            <a:endParaRPr lang="en-US" sz="4000" b="1" dirty="0"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" y="-19498"/>
            <a:ext cx="12191998" cy="7232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100" b="1" u="sng" dirty="0" smtClean="0">
                <a:latin typeface="Book Antiqua" panose="02040602050305030304" pitchFamily="18" charset="0"/>
              </a:rPr>
              <a:t>Here we can see that both </a:t>
            </a:r>
            <a:r>
              <a:rPr lang="en-US" sz="4100" b="1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Sima</a:t>
            </a:r>
            <a:r>
              <a:rPr lang="en-US" sz="4100" b="1" u="sng" dirty="0" smtClean="0">
                <a:latin typeface="Book Antiqua" panose="02040602050305030304" pitchFamily="18" charset="0"/>
              </a:rPr>
              <a:t> &amp; </a:t>
            </a:r>
            <a:r>
              <a:rPr lang="en-US" sz="4100" b="1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Mimi</a:t>
            </a:r>
            <a:r>
              <a:rPr lang="en-US" sz="4100" b="1" u="sng" dirty="0" smtClean="0">
                <a:latin typeface="Book Antiqua" panose="02040602050305030304" pitchFamily="18" charset="0"/>
              </a:rPr>
              <a:t> are same.</a:t>
            </a:r>
            <a:endParaRPr lang="en-US" sz="4100" b="1" u="sng" dirty="0"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2162" y="2038562"/>
            <a:ext cx="8106507" cy="6924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9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Com: Sima is not taller than </a:t>
            </a:r>
            <a:r>
              <a:rPr lang="en-US" sz="3900" b="1" dirty="0" smtClean="0">
                <a:latin typeface="Book Antiqua" panose="02040602050305030304" pitchFamily="18" charset="0"/>
              </a:rPr>
              <a:t>Mimi.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49237" y="850522"/>
            <a:ext cx="7887152" cy="6771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800" b="1" u="sng" dirty="0">
                <a:latin typeface="Aparajita" panose="020B0604020202020204" pitchFamily="34" charset="0"/>
                <a:cs typeface="Aparajita" panose="020B0604020202020204" pitchFamily="34" charset="0"/>
              </a:rPr>
              <a:t>T</a:t>
            </a:r>
            <a:r>
              <a:rPr lang="en-US" sz="3800" b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>he comparative sentence to positive sentence</a:t>
            </a:r>
            <a:endParaRPr lang="en-US" sz="3800" b="1" u="sng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02161" y="3526793"/>
            <a:ext cx="8106507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Sup: </a:t>
            </a:r>
            <a:r>
              <a:rPr lang="en-US" sz="4800" b="1" dirty="0" smtClean="0">
                <a:latin typeface="Book Antiqua" panose="02040602050305030304" pitchFamily="18" charset="0"/>
              </a:rPr>
              <a:t>Mimi is </a:t>
            </a:r>
            <a:r>
              <a:rPr lang="en-US" sz="48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as tall as Sima.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429376" y="2788237"/>
            <a:ext cx="4429124" cy="887727"/>
          </a:xfrm>
          <a:prstGeom prst="straightConnector1">
            <a:avLst/>
          </a:prstGeom>
          <a:ln w="76200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51340" y="1467040"/>
            <a:ext cx="1100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08530" y="1420732"/>
            <a:ext cx="1100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28856" y="5030395"/>
            <a:ext cx="7927915" cy="16312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Change the comparative sentences into  positive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Rohim is not better than Korim.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Runa is not more beautiful than Bithi.</a:t>
            </a:r>
          </a:p>
        </p:txBody>
      </p:sp>
    </p:spTree>
    <p:extLst>
      <p:ext uri="{BB962C8B-B14F-4D97-AF65-F5344CB8AC3E}">
        <p14:creationId xmlns="" xmlns:p14="http://schemas.microsoft.com/office/powerpoint/2010/main" val="15861254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6" grpId="0"/>
      <p:bldP spid="17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" y="0"/>
            <a:ext cx="1219200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we can see that </a:t>
            </a:r>
            <a:r>
              <a:rPr lang="en-US" sz="4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Korim</a:t>
            </a:r>
            <a:r>
              <a:rPr lang="en-US" sz="4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short &amp;</a:t>
            </a:r>
            <a:r>
              <a:rPr lang="en-US" sz="4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Rohim</a:t>
            </a:r>
            <a:r>
              <a:rPr lang="en-US" sz="4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tall.</a:t>
            </a:r>
            <a:endParaRPr lang="en-US" sz="4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08356" y="1756523"/>
            <a:ext cx="8083644" cy="6771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Com: </a:t>
            </a:r>
            <a:r>
              <a:rPr lang="en-US" sz="38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Korim is less </a:t>
            </a:r>
            <a:r>
              <a:rPr lang="en-US" sz="3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tall than Rohim.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56780" y="895953"/>
            <a:ext cx="8149871" cy="6771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800" b="1" u="sng" dirty="0">
                <a:latin typeface="Aparajita" panose="020B0604020202020204" pitchFamily="34" charset="0"/>
                <a:cs typeface="Aparajita" panose="020B0604020202020204" pitchFamily="34" charset="0"/>
              </a:rPr>
              <a:t>T</a:t>
            </a:r>
            <a:r>
              <a:rPr lang="en-US" sz="3800" b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>he comparative sentence to positive sentence</a:t>
            </a:r>
            <a:endParaRPr lang="en-US" sz="3800" b="1" u="sng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8443" y="3126172"/>
            <a:ext cx="7957843" cy="6771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Posi: </a:t>
            </a:r>
            <a:r>
              <a:rPr lang="en-US" sz="38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Korim is not </a:t>
            </a:r>
            <a:r>
              <a:rPr lang="en-US" sz="3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as tall as Rohim.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1" y="933071"/>
            <a:ext cx="1100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_</a:t>
            </a:r>
            <a:endParaRPr lang="en-US" sz="5400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330462" y="2480975"/>
            <a:ext cx="13191" cy="68833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48443" y="4887300"/>
            <a:ext cx="7793501" cy="160043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00" b="1" u="sng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Change the comparative sentences into  positive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Rana is less good than Minhaj.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Runa is less beautiful than Bithi.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343"/>
            <a:ext cx="4165528" cy="54363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09002" y="1003674"/>
            <a:ext cx="1256526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Rohim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200" y="1003674"/>
            <a:ext cx="1256526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Korim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1988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3" grpId="0"/>
      <p:bldP spid="14" grpId="0"/>
      <p:bldP spid="15" grpId="0" animBg="1"/>
      <p:bldP spid="17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" y="-19498"/>
            <a:ext cx="12191998" cy="707886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Here we can see that both </a:t>
            </a:r>
            <a:r>
              <a:rPr lang="en-US" sz="4000" b="1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Sima</a:t>
            </a:r>
            <a:r>
              <a:rPr lang="en-US" sz="4000" b="1" u="sng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&amp; </a:t>
            </a:r>
            <a:r>
              <a:rPr lang="en-US" sz="4000" b="1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Mimi</a:t>
            </a:r>
            <a:r>
              <a:rPr lang="en-US" sz="4000" b="1" u="sng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are same</a:t>
            </a:r>
            <a:r>
              <a:rPr lang="en-US" sz="4000" b="1" u="sng" dirty="0" smtClean="0">
                <a:latin typeface="Book Antiqua" panose="02040602050305030304" pitchFamily="18" charset="0"/>
              </a:rPr>
              <a:t>.</a:t>
            </a:r>
            <a:endParaRPr lang="en-US" sz="4000" b="1" u="sng" dirty="0"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2161" y="1942450"/>
            <a:ext cx="8106507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Com</a:t>
            </a:r>
            <a:r>
              <a:rPr lang="en-US" sz="28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: </a:t>
            </a:r>
            <a:r>
              <a:rPr lang="en-US" sz="36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Sima </a:t>
            </a:r>
            <a:r>
              <a:rPr lang="en-US" sz="3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is not less </a:t>
            </a:r>
            <a:r>
              <a:rPr lang="en-US" sz="36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tall than </a:t>
            </a:r>
            <a:r>
              <a:rPr lang="en-US" sz="3600" b="1" dirty="0" smtClean="0">
                <a:latin typeface="Book Antiqua" panose="02040602050305030304" pitchFamily="18" charset="0"/>
              </a:rPr>
              <a:t>Mimi.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02161" y="896987"/>
            <a:ext cx="7927915" cy="5693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comparative sentence to positive sentence</a:t>
            </a:r>
            <a:endParaRPr lang="en-US" sz="31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02161" y="3428322"/>
            <a:ext cx="8106507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Sup: </a:t>
            </a:r>
            <a:r>
              <a:rPr lang="en-US" sz="4800" b="1" dirty="0" smtClean="0">
                <a:latin typeface="Book Antiqua" panose="02040602050305030304" pitchFamily="18" charset="0"/>
              </a:rPr>
              <a:t>Mimi is </a:t>
            </a:r>
            <a:r>
              <a:rPr lang="en-US" sz="48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as tall as Sima.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429376" y="2689766"/>
            <a:ext cx="4429124" cy="887727"/>
          </a:xfrm>
          <a:prstGeom prst="straightConnector1">
            <a:avLst/>
          </a:prstGeom>
          <a:ln w="76200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56924" y="1375334"/>
            <a:ext cx="1100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929938" y="1432259"/>
            <a:ext cx="1100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2161" y="5037305"/>
            <a:ext cx="7927915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Change the comparative sentences into  positive</a:t>
            </a:r>
            <a:r>
              <a:rPr lang="en-US" sz="2800" b="1" u="sng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Rohim is not less good than Korim.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Runa is not less beautiful than Bithi.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68" y="932763"/>
            <a:ext cx="4114800" cy="57288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05107" y="986449"/>
            <a:ext cx="1650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Mimi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4853" y="1017226"/>
            <a:ext cx="1449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ok Antiqua" panose="02040602050305030304" pitchFamily="18" charset="0"/>
              </a:rPr>
              <a:t>Sima</a:t>
            </a:r>
            <a:endParaRPr lang="en-US" sz="40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6557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2" grpId="0"/>
      <p:bldP spid="13" grpId="0"/>
      <p:bldP spid="14" grpId="0" animBg="1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9602"/>
            <a:ext cx="12192000" cy="688384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2877" y="754241"/>
            <a:ext cx="11816863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most important story in this book.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(sup into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com)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is the shortest of all students in our school.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(sup into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com)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is one of the most beautiful girl in the class.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(sup into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com)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3736" y="-11466"/>
            <a:ext cx="3355146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2"/>
                </a:solidFill>
                <a:latin typeface="Book Antiqua" panose="02040602050305030304" pitchFamily="18" charset="0"/>
              </a:rPr>
              <a:t>HOME WORK</a:t>
            </a:r>
            <a:endParaRPr lang="en-US" sz="3600" b="1" u="sng" dirty="0">
              <a:solidFill>
                <a:schemeClr val="bg2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6" y="4190690"/>
            <a:ext cx="11816863" cy="31863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77" y="2415141"/>
            <a:ext cx="11816863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Shikha is taller than Beauty.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(com into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Ratul is not taller than Mintu.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(com into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less tall than that.         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(com into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is not less tall than he.  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(com into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76" y="-11152"/>
            <a:ext cx="3355146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HOME WORK</a:t>
            </a:r>
            <a:endParaRPr lang="en-US" sz="3600" b="1" u="sng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44593" y="-669"/>
            <a:ext cx="3355146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HOME WORK</a:t>
            </a:r>
            <a:endParaRPr lang="en-US" sz="3600" b="1" u="sng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4514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23682" y="927847"/>
            <a:ext cx="9547412" cy="531655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64" y="1274618"/>
            <a:ext cx="8783782" cy="45442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61877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/>
        </p:nvSpPr>
        <p:spPr>
          <a:xfrm>
            <a:off x="5725551" y="157809"/>
            <a:ext cx="6316394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identity</a:t>
            </a:r>
            <a:endParaRPr 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5725551" y="1338624"/>
            <a:ext cx="6316393" cy="261610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u="sng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Teacher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MD.Nasir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Uddin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 teacher (English)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Jamila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Khatun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Chowdhury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High school.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Monurhat,Chhagolnaiya,feni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nasiru141986@gmail.com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5725551" y="4119877"/>
            <a:ext cx="6302320" cy="258532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u="sng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Class &amp; Subject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2</a:t>
            </a:r>
            <a:r>
              <a:rPr lang="en-US" sz="3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Grammar item</a:t>
            </a:r>
          </a:p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Class,viii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IX &amp; X</a:t>
            </a:r>
          </a:p>
        </p:txBody>
      </p:sp>
      <p:pic>
        <p:nvPicPr>
          <p:cNvPr id="8" name="Picture 7" descr="IMG_20150827_16464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39856"/>
            <a:ext cx="4857750" cy="63133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61992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23358" y="98474"/>
            <a:ext cx="8084234" cy="15388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other boy in the class is as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Rohim.</a:t>
            </a:r>
          </a:p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Rohim is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any other boy in the class.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Rohim is the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boy in the class.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23358" y="2412611"/>
            <a:ext cx="8084234" cy="8925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What do the lines refer ?</a:t>
            </a:r>
            <a:endParaRPr lang="en-US" sz="5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23358" y="4111195"/>
            <a:ext cx="8084234" cy="2627231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degree</a:t>
            </a:r>
            <a:endParaRPr lang="en-US" sz="166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6" descr="29109238148_5f88486969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18654"/>
            <a:ext cx="3920835" cy="65393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6373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582" y="432514"/>
            <a:ext cx="11396535" cy="2215991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oday’s topic</a:t>
            </a:r>
            <a:r>
              <a:rPr lang="en-US" sz="9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9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3826" y="2890018"/>
            <a:ext cx="11402291" cy="36341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degree</a:t>
            </a:r>
            <a:endParaRPr lang="en-US" sz="23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073250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9" y="1247010"/>
            <a:ext cx="9415462" cy="42956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5123772"/>
            <a:ext cx="12192000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At the end of the lesson the students will be able to </a:t>
            </a:r>
          </a:p>
          <a:p>
            <a:pPr marL="1028700" indent="-1028700">
              <a:buFont typeface="+mj-lt"/>
              <a:buAutoNum type="romanLcPeriod"/>
            </a:pP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identify positive, comparative &amp; superlative form.</a:t>
            </a:r>
          </a:p>
          <a:p>
            <a:pPr marL="1028700" indent="-1028700">
              <a:buFont typeface="+mj-lt"/>
              <a:buAutoNum type="romanLcPeriod"/>
            </a:pP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change the positive into comparative &amp; superlative.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153373"/>
            <a:ext cx="12192000" cy="14465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8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329791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8000">
              <a:schemeClr val="accent1">
                <a:lumMod val="5000"/>
                <a:lumOff val="95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0458" y="0"/>
            <a:ext cx="8571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Degree means</a:t>
            </a:r>
            <a:endParaRPr lang="en-US" sz="96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143" y="2019667"/>
            <a:ext cx="11635740" cy="32162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r>
              <a:rPr lang="en-US" sz="88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 comparison of </a:t>
            </a:r>
            <a:r>
              <a:rPr lang="en-US" sz="115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adjective</a:t>
            </a:r>
            <a:r>
              <a:rPr lang="en-US" sz="4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6780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743207"/>
            <a:ext cx="12192000" cy="30064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Classification of degree is three</a:t>
            </a:r>
            <a:endParaRPr lang="en-US" sz="6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2743208"/>
            <a:ext cx="26462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Book Antiqua" panose="02040602050305030304" pitchFamily="18" charset="0"/>
              </a:rPr>
              <a:t>Positive</a:t>
            </a:r>
          </a:p>
          <a:p>
            <a:r>
              <a:rPr lang="en-US" sz="40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Good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Tall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Beautiful</a:t>
            </a:r>
            <a:endParaRPr lang="en-US" sz="40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6254" y="2743207"/>
            <a:ext cx="40178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Book Antiqua" panose="02040602050305030304" pitchFamily="18" charset="0"/>
              </a:rPr>
              <a:t>Comparative</a:t>
            </a:r>
          </a:p>
          <a:p>
            <a:r>
              <a:rPr lang="en-US" sz="40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Better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Taller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More beautiful</a:t>
            </a:r>
            <a:endParaRPr lang="en-US" sz="40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8145" y="2743207"/>
            <a:ext cx="38238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Book Antiqua" panose="02040602050305030304" pitchFamily="18" charset="0"/>
              </a:rPr>
              <a:t>Superlative</a:t>
            </a:r>
          </a:p>
          <a:p>
            <a:r>
              <a:rPr lang="en-US" sz="40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Best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Tallest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Most beautiful</a:t>
            </a:r>
            <a:endParaRPr lang="en-US" sz="40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958296" y="1214954"/>
            <a:ext cx="1191491" cy="1444309"/>
          </a:xfrm>
          <a:prstGeom prst="downArrow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727362" y="1188058"/>
            <a:ext cx="1191491" cy="1444309"/>
          </a:xfrm>
          <a:prstGeom prst="downArrow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9033161" y="1214955"/>
            <a:ext cx="1191491" cy="1444309"/>
          </a:xfrm>
          <a:prstGeom prst="downArrow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0973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/>
      <p:bldP spid="6" grpId="0"/>
      <p:bldP spid="7" grpId="0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279912" y="1069244"/>
            <a:ext cx="8753506" cy="1282222"/>
          </a:xfrm>
          <a:prstGeom prst="downArrow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9912" y="2493553"/>
            <a:ext cx="8804236" cy="12357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Com: </a:t>
            </a:r>
            <a:r>
              <a:rPr lang="en-US" sz="36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Rohim is better than </a:t>
            </a:r>
            <a:r>
              <a:rPr lang="en-US" sz="3600" b="1" u="sng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any other boy</a:t>
            </a:r>
            <a:r>
              <a:rPr lang="en-US" sz="36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in the class. </a:t>
            </a:r>
            <a:endParaRPr lang="en-US" sz="3600" b="1" dirty="0" smtClean="0">
              <a:solidFill>
                <a:srgbClr val="FF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4000" b="1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Sup: </a:t>
            </a:r>
            <a:r>
              <a:rPr lang="en-US" sz="40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Rohim is </a:t>
            </a:r>
            <a:r>
              <a:rPr lang="en-US" sz="4000" b="1" u="sng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best boy</a:t>
            </a:r>
            <a:r>
              <a:rPr lang="en-US" sz="4000" b="1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 the class.</a:t>
            </a:r>
            <a:endParaRPr lang="en-US" sz="4000" b="1" dirty="0">
              <a:solidFill>
                <a:srgbClr val="FF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9912" y="4719802"/>
            <a:ext cx="8804236" cy="17389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700" b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Change the positive into comparative &amp; superlative</a:t>
            </a:r>
            <a:r>
              <a:rPr lang="en-US" sz="2800" b="1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  <a:p>
            <a:r>
              <a:rPr lang="en-US" sz="700" b="1" dirty="0">
                <a:solidFill>
                  <a:schemeClr val="bg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  <a:endParaRPr lang="en-US" sz="700" b="1" dirty="0" smtClean="0">
              <a:solidFill>
                <a:schemeClr val="bg1">
                  <a:lumMod val="75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3200" b="1" u="sng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No other girl </a:t>
            </a:r>
            <a:r>
              <a:rPr lang="en-US" sz="3200" b="1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 the village </a:t>
            </a:r>
            <a:r>
              <a:rPr lang="en-US" sz="3200" b="1" u="sng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is</a:t>
            </a:r>
            <a:r>
              <a:rPr lang="en-US" sz="3200" b="1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as tall as Runa.</a:t>
            </a:r>
          </a:p>
          <a:p>
            <a:r>
              <a:rPr lang="en-US" sz="3200" b="1" u="sng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No other animal </a:t>
            </a:r>
            <a:r>
              <a:rPr lang="en-US" sz="3200" b="1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 the jungle </a:t>
            </a:r>
            <a:r>
              <a:rPr lang="en-US" sz="3200" b="1" u="sng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is</a:t>
            </a:r>
            <a:r>
              <a:rPr lang="en-US" sz="3200" b="1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as ferocious as tiger.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9912" y="1168280"/>
            <a:ext cx="875350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Posi: 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other boy 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class 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good as Rohim.</a:t>
            </a:r>
            <a:endParaRPr lang="en-US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-147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5000" b="1" u="sng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</a:t>
            </a:r>
            <a:r>
              <a:rPr lang="en-US" sz="5000" b="1" u="sng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he positive sentence to comparative &amp; superlative.1</a:t>
            </a:r>
            <a:endParaRPr lang="en-US" sz="5000" b="1" u="sng" dirty="0">
              <a:solidFill>
                <a:srgbClr val="00206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7169"/>
            <a:ext cx="3165231" cy="56270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0624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3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2198" y="383604"/>
            <a:ext cx="10888392" cy="19851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Change the positive into comparative &amp; superlative</a:t>
            </a:r>
            <a:r>
              <a:rPr lang="en-US" sz="3600" b="1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  <a:p>
            <a:r>
              <a:rPr lang="en-US" sz="700" b="1" dirty="0">
                <a:solidFill>
                  <a:schemeClr val="bg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  <a:endParaRPr lang="en-US" sz="700" b="1" u="sng" dirty="0" smtClean="0">
              <a:solidFill>
                <a:schemeClr val="bg1">
                  <a:lumMod val="75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3600" b="1" u="sng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No other girl </a:t>
            </a:r>
            <a:r>
              <a:rPr lang="en-US" sz="3600" b="1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 the village </a:t>
            </a:r>
            <a:r>
              <a:rPr lang="en-US" sz="3600" b="1" u="sng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is</a:t>
            </a:r>
            <a:r>
              <a:rPr lang="en-US" sz="3600" b="1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as tall as Runa.</a:t>
            </a:r>
          </a:p>
          <a:p>
            <a:r>
              <a:rPr lang="en-US" sz="3600" b="1" u="sng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No other animal </a:t>
            </a:r>
            <a:r>
              <a:rPr lang="en-US" sz="3600" b="1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 the jungle </a:t>
            </a:r>
            <a:r>
              <a:rPr lang="en-US" sz="3600" b="1" u="sng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is</a:t>
            </a:r>
            <a:r>
              <a:rPr lang="en-US" sz="3600" b="1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as ferocious as tiger.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2197" y="2375343"/>
            <a:ext cx="10888393" cy="40626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Solution</a:t>
            </a:r>
          </a:p>
          <a:p>
            <a:pPr algn="ctr"/>
            <a:r>
              <a:rPr lang="en-US" b="1" u="sng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  <a:endParaRPr lang="en-US" sz="4400" b="1" u="sng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Posi:  </a:t>
            </a:r>
            <a:r>
              <a:rPr lang="en-US" sz="2800" b="1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No other girl </a:t>
            </a:r>
            <a:r>
              <a:rPr lang="en-US" sz="28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in the village </a:t>
            </a:r>
            <a:r>
              <a:rPr lang="en-US" sz="2800" b="1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is</a:t>
            </a:r>
            <a:r>
              <a:rPr lang="en-US" sz="28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as tall as Runa.</a:t>
            </a:r>
          </a:p>
          <a:p>
            <a:r>
              <a:rPr lang="en-US" sz="2800" b="1" dirty="0" smtClean="0">
                <a:latin typeface="Book Antiqua" panose="02040602050305030304" pitchFamily="18" charset="0"/>
              </a:rPr>
              <a:t>Com: Runa is taller than</a:t>
            </a:r>
            <a:r>
              <a:rPr lang="en-US" sz="2800" b="1" u="sng" dirty="0" smtClean="0">
                <a:latin typeface="Book Antiqua" panose="02040602050305030304" pitchFamily="18" charset="0"/>
              </a:rPr>
              <a:t> any other girl </a:t>
            </a:r>
            <a:r>
              <a:rPr lang="en-US" sz="2800" b="1" dirty="0" smtClean="0">
                <a:latin typeface="Book Antiqua" panose="02040602050305030304" pitchFamily="18" charset="0"/>
              </a:rPr>
              <a:t>in the village.</a:t>
            </a:r>
          </a:p>
          <a:p>
            <a:r>
              <a:rPr lang="en-US" sz="2800" b="1" dirty="0" smtClean="0">
                <a:latin typeface="Book Antiqua" panose="02040602050305030304" pitchFamily="18" charset="0"/>
              </a:rPr>
              <a:t>Sup:  Runa is </a:t>
            </a:r>
            <a:r>
              <a:rPr lang="en-US" sz="2800" b="1" u="sng" dirty="0" smtClean="0">
                <a:latin typeface="Book Antiqua" panose="02040602050305030304" pitchFamily="18" charset="0"/>
              </a:rPr>
              <a:t>the tallest girl </a:t>
            </a:r>
            <a:r>
              <a:rPr lang="en-US" sz="2800" b="1" dirty="0" smtClean="0">
                <a:latin typeface="Book Antiqua" panose="02040602050305030304" pitchFamily="18" charset="0"/>
              </a:rPr>
              <a:t>in the village.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Posi:  </a:t>
            </a:r>
            <a:r>
              <a:rPr lang="en-US" sz="2800" b="1" u="sng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No other animal </a:t>
            </a:r>
            <a:r>
              <a:rPr lang="en-US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in the jungle </a:t>
            </a:r>
            <a:r>
              <a:rPr lang="en-US" sz="2800" b="1" u="sng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is</a:t>
            </a:r>
            <a:r>
              <a:rPr lang="en-US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as ferocious as tiger.</a:t>
            </a:r>
          </a:p>
          <a:p>
            <a:r>
              <a:rPr lang="en-US" sz="2800" b="1" dirty="0" smtClean="0">
                <a:latin typeface="Book Antiqua" panose="02040602050305030304" pitchFamily="18" charset="0"/>
              </a:rPr>
              <a:t>Com: Tiger is more ferocious than </a:t>
            </a:r>
            <a:r>
              <a:rPr lang="en-US" sz="2800" b="1" u="sng" dirty="0" smtClean="0">
                <a:latin typeface="Book Antiqua" panose="02040602050305030304" pitchFamily="18" charset="0"/>
              </a:rPr>
              <a:t>any other animal </a:t>
            </a:r>
            <a:r>
              <a:rPr lang="en-US" sz="2800" b="1" dirty="0" smtClean="0">
                <a:latin typeface="Book Antiqua" panose="02040602050305030304" pitchFamily="18" charset="0"/>
              </a:rPr>
              <a:t>in the jungle.</a:t>
            </a:r>
          </a:p>
          <a:p>
            <a:r>
              <a:rPr lang="en-US" sz="2800" b="1" dirty="0" smtClean="0">
                <a:latin typeface="Book Antiqua" panose="02040602050305030304" pitchFamily="18" charset="0"/>
              </a:rPr>
              <a:t>Sup:  Tiger is </a:t>
            </a:r>
            <a:r>
              <a:rPr lang="en-US" sz="2800" b="1" u="sng" dirty="0" smtClean="0">
                <a:latin typeface="Book Antiqua" panose="02040602050305030304" pitchFamily="18" charset="0"/>
              </a:rPr>
              <a:t>the most ferocious animal </a:t>
            </a:r>
            <a:r>
              <a:rPr lang="en-US" sz="2800" b="1" dirty="0" smtClean="0">
                <a:latin typeface="Book Antiqua" panose="02040602050305030304" pitchFamily="18" charset="0"/>
              </a:rPr>
              <a:t>in the jungle.</a:t>
            </a:r>
          </a:p>
        </p:txBody>
      </p:sp>
    </p:spTree>
    <p:extLst>
      <p:ext uri="{BB962C8B-B14F-4D97-AF65-F5344CB8AC3E}">
        <p14:creationId xmlns="" xmlns:p14="http://schemas.microsoft.com/office/powerpoint/2010/main" val="1674500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2144</TotalTime>
  <Words>1079</Words>
  <Application>Microsoft Office PowerPoint</Application>
  <PresentationFormat>Custom</PresentationFormat>
  <Paragraphs>155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Maa Computer Point</dc:creator>
  <cp:lastModifiedBy>BAHAR</cp:lastModifiedBy>
  <cp:revision>2153</cp:revision>
  <dcterms:created xsi:type="dcterms:W3CDTF">2016-08-29T06:29:48Z</dcterms:created>
  <dcterms:modified xsi:type="dcterms:W3CDTF">2020-07-19T04:49:00Z</dcterms:modified>
</cp:coreProperties>
</file>