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7" r:id="rId2"/>
    <p:sldId id="276" r:id="rId3"/>
    <p:sldId id="280" r:id="rId4"/>
    <p:sldId id="282" r:id="rId5"/>
    <p:sldId id="281" r:id="rId6"/>
    <p:sldId id="297" r:id="rId7"/>
    <p:sldId id="284" r:id="rId8"/>
    <p:sldId id="285" r:id="rId9"/>
    <p:sldId id="287" r:id="rId10"/>
    <p:sldId id="288" r:id="rId11"/>
    <p:sldId id="289" r:id="rId12"/>
    <p:sldId id="290" r:id="rId13"/>
    <p:sldId id="296" r:id="rId14"/>
    <p:sldId id="291" r:id="rId15"/>
    <p:sldId id="292" r:id="rId16"/>
    <p:sldId id="264" r:id="rId17"/>
    <p:sldId id="294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-5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84B-0520-4C21-BD4C-CC90D187984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0094-7995-4F92-8B5D-6D49B3F8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141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84B-0520-4C21-BD4C-CC90D187984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0094-7995-4F92-8B5D-6D49B3F8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38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84B-0520-4C21-BD4C-CC90D187984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0094-7995-4F92-8B5D-6D49B3F8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066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84B-0520-4C21-BD4C-CC90D187984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0094-7995-4F92-8B5D-6D49B3F8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45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84B-0520-4C21-BD4C-CC90D187984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0094-7995-4F92-8B5D-6D49B3F8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54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84B-0520-4C21-BD4C-CC90D187984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0094-7995-4F92-8B5D-6D49B3F8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8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84B-0520-4C21-BD4C-CC90D187984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0094-7995-4F92-8B5D-6D49B3F8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9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84B-0520-4C21-BD4C-CC90D187984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0094-7995-4F92-8B5D-6D49B3F8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5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84B-0520-4C21-BD4C-CC90D187984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0094-7995-4F92-8B5D-6D49B3F8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8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84B-0520-4C21-BD4C-CC90D187984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0094-7995-4F92-8B5D-6D49B3F8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3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1C84B-0520-4C21-BD4C-CC90D187984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90094-7995-4F92-8B5D-6D49B3F8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1C84B-0520-4C21-BD4C-CC90D187984C}" type="datetimeFigureOut">
              <a:rPr lang="en-US" smtClean="0"/>
              <a:t>7/19/2020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0094-7995-4F92-8B5D-6D49B3F86E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00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81" y="110836"/>
            <a:ext cx="1212734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356" y="3251200"/>
            <a:ext cx="1714498" cy="12898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1671260"/>
            <a:ext cx="12192000" cy="507831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4436" y="1671259"/>
            <a:ext cx="7490691" cy="49973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115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66668BA-A2B0-A646-B376-5FB21B101090}"/>
              </a:ext>
            </a:extLst>
          </p:cNvPr>
          <p:cNvSpPr txBox="1"/>
          <p:nvPr/>
        </p:nvSpPr>
        <p:spPr>
          <a:xfrm rot="10800000" flipV="1">
            <a:off x="1222375" y="5862017"/>
            <a:ext cx="3342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itchFamily="2" charset="0"/>
                <a:cs typeface="NikoshBAN" pitchFamily="2" charset="0"/>
              </a:rPr>
              <a:t>জন্ম হতে অন্ধ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জন্মান্ধ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4BF941A-4986-FD4E-B8C6-500CC426AA1C}"/>
              </a:ext>
            </a:extLst>
          </p:cNvPr>
          <p:cNvSpPr txBox="1"/>
          <p:nvPr/>
        </p:nvSpPr>
        <p:spPr>
          <a:xfrm>
            <a:off x="6871856" y="5849601"/>
            <a:ext cx="4387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itchFamily="2" charset="0"/>
                <a:cs typeface="NikoshBAN" pitchFamily="2" charset="0"/>
              </a:rPr>
              <a:t>খাঁচা থেকে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ছা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ড়া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=খাঁচাছাড়া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E1AC686-4CCC-AA48-9FAE-7B1A4CE792E5}"/>
              </a:ext>
            </a:extLst>
          </p:cNvPr>
          <p:cNvSpPr txBox="1"/>
          <p:nvPr/>
        </p:nvSpPr>
        <p:spPr>
          <a:xfrm rot="10800000" flipV="1">
            <a:off x="241597" y="1074737"/>
            <a:ext cx="11867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itchFamily="2" charset="0"/>
                <a:cs typeface="NikoshBAN" pitchFamily="2" charset="0"/>
              </a:rPr>
              <a:t>পূর্বপদে পঞ্চমী বিভক্তি (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ইত্যাদি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লোপ পেয়ে যে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সমাস হয়,তাকে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পঞ্চমী তৎপুরুষ সমাস বলে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যেমন-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মিলে গিয়েছে সুনামি থেকে 9/11! অন্ধ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636739"/>
            <a:ext cx="5617152" cy="287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6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8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20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2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AutoShape 24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AutoShape 26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AutoShape 28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utoShape 30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AutoShape 32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AutoShape 34" descr="বেরিয়ে এলো খাঁচার বাঘ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611" y="2672625"/>
            <a:ext cx="5196386" cy="2804539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3666834" y="302437"/>
            <a:ext cx="3680691" cy="6003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পঞ্চমী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endParaRPr lang="en-GB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2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A2A149A-AE89-4C4C-B95B-5D9EC7F46B29}"/>
              </a:ext>
            </a:extLst>
          </p:cNvPr>
          <p:cNvSpPr txBox="1"/>
          <p:nvPr/>
        </p:nvSpPr>
        <p:spPr>
          <a:xfrm rot="10800000" flipV="1">
            <a:off x="646974" y="5904691"/>
            <a:ext cx="3690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রাজার পুত্র =রাজপুত্র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359834C-952E-E14A-AD63-F7405FCE383A}"/>
              </a:ext>
            </a:extLst>
          </p:cNvPr>
          <p:cNvSpPr txBox="1"/>
          <p:nvPr/>
        </p:nvSpPr>
        <p:spPr>
          <a:xfrm rot="10800000" flipV="1">
            <a:off x="7034164" y="5904692"/>
            <a:ext cx="3230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itchFamily="2" charset="0"/>
                <a:cs typeface="NikoshBAN" pitchFamily="2" charset="0"/>
              </a:rPr>
              <a:t>হাঁসের রাজা=রাজহাঁস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7D46695-B1AD-D94D-8BD1-571164B90DC3}"/>
              </a:ext>
            </a:extLst>
          </p:cNvPr>
          <p:cNvSpPr txBox="1"/>
          <p:nvPr/>
        </p:nvSpPr>
        <p:spPr>
          <a:xfrm>
            <a:off x="229800" y="1211110"/>
            <a:ext cx="1172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itchFamily="2" charset="0"/>
                <a:cs typeface="NikoshBAN" pitchFamily="2" charset="0"/>
              </a:rPr>
              <a:t>পূর্বপদে ষষ্ঠী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) লোপ পেয়ে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সমাস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হয়,তাকে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ষষ্ঠী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তৎপুরুষ সমাস বলে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যেমন-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48" y="2530763"/>
            <a:ext cx="3991225" cy="3233718"/>
          </a:xfrm>
          <a:prstGeom prst="rect">
            <a:avLst/>
          </a:prstGeom>
        </p:spPr>
      </p:pic>
      <p:pic>
        <p:nvPicPr>
          <p:cNvPr id="5124" name="Picture 4" descr="আমি সেই রাজকুমার (@ehNuNYNJ7Tj91lA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47" y="2767682"/>
            <a:ext cx="3453971" cy="299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602181" y="272472"/>
            <a:ext cx="3680689" cy="6003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GB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ষষ্ঠী</a:t>
            </a:r>
            <a:r>
              <a:rPr lang="en-GB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</a:t>
            </a:r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endParaRPr lang="en-GB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867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72EDBDD-5A03-6F44-AF7E-9677EDE528E9}"/>
              </a:ext>
            </a:extLst>
          </p:cNvPr>
          <p:cNvSpPr txBox="1"/>
          <p:nvPr/>
        </p:nvSpPr>
        <p:spPr>
          <a:xfrm rot="10800000" flipV="1">
            <a:off x="595019" y="5903762"/>
            <a:ext cx="3478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itchFamily="2" charset="0"/>
                <a:cs typeface="NikoshBAN" pitchFamily="2" charset="0"/>
              </a:rPr>
              <a:t>গাছে পাকা =গাছপাকা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7CF92898-5A8E-2148-B640-A28779013C15}"/>
              </a:ext>
            </a:extLst>
          </p:cNvPr>
          <p:cNvSpPr txBox="1"/>
          <p:nvPr/>
        </p:nvSpPr>
        <p:spPr>
          <a:xfrm rot="10800000" flipV="1">
            <a:off x="7208981" y="5903761"/>
            <a:ext cx="3474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itchFamily="2" charset="0"/>
                <a:cs typeface="NikoshBAN" pitchFamily="2" charset="0"/>
              </a:rPr>
              <a:t>রাতে কানা =রাতকানা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5BF8D8F1-490B-B647-B8AC-1D8B54572280}"/>
              </a:ext>
            </a:extLst>
          </p:cNvPr>
          <p:cNvSpPr txBox="1"/>
          <p:nvPr/>
        </p:nvSpPr>
        <p:spPr>
          <a:xfrm>
            <a:off x="303345" y="1043711"/>
            <a:ext cx="11721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itchFamily="2" charset="0"/>
                <a:cs typeface="NikoshBAN" pitchFamily="2" charset="0"/>
              </a:rPr>
              <a:t>পূর্বপদে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সপ্ত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মী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বিভক্তি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(এ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) লোপ পেয়ে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সমাস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হয়,তাকে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সপ্ত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মী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তৎপুরুষ সমাস বলে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যেমন-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8" name="Picture 4" descr="রাতকানা কি? রাতকানা রোগের লক্ষণ ও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68" y="2721012"/>
            <a:ext cx="5025953" cy="286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এক আমের দাম দেড় হাজার রুপি! | ডিএমপি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85" y="2595658"/>
            <a:ext cx="4839562" cy="311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800763" y="240147"/>
            <a:ext cx="3408219" cy="6003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সপ্তমী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endParaRPr lang="en-GB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2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5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6143" y="1052946"/>
            <a:ext cx="11397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 বাচক নঞ্‌ অব্যয় (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না, নেই, নাই,নয়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) পূর্বে বসে যে তৎপুরুষ সমাস হয়, তাকে নঞ্‌ তৎপুরুষ সমাস বলে। যেমন-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TuBe BuZz - Home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8" y="2569825"/>
            <a:ext cx="3611417" cy="304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বিশ্ব বেতার দিবস আ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1" y="2683282"/>
            <a:ext cx="4951406" cy="281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4327" y="5726437"/>
            <a:ext cx="3334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নেই তার যার= বেতার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85886" y="5726436"/>
            <a:ext cx="2835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 আদর= অনাদর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63630" y="244763"/>
            <a:ext cx="3408219" cy="6003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নঞ</a:t>
            </a:r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্‌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54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FA7E58-29F5-9B4B-A0D6-FB5BA132C7AF}"/>
              </a:ext>
            </a:extLst>
          </p:cNvPr>
          <p:cNvSpPr txBox="1"/>
          <p:nvPr/>
        </p:nvSpPr>
        <p:spPr>
          <a:xfrm rot="10800000" flipV="1">
            <a:off x="842291" y="5967204"/>
            <a:ext cx="3452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itchFamily="2" charset="0"/>
                <a:cs typeface="NikoshBAN" pitchFamily="2" charset="0"/>
              </a:rPr>
              <a:t>জলে চরে যা 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জলচর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5587C3A-0018-254C-9688-8BA39D801D87}"/>
              </a:ext>
            </a:extLst>
          </p:cNvPr>
          <p:cNvSpPr txBox="1"/>
          <p:nvPr/>
        </p:nvSpPr>
        <p:spPr>
          <a:xfrm rot="10800000" flipV="1">
            <a:off x="206764" y="1155394"/>
            <a:ext cx="11589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যে পদের পরবর্তী ক্রিয়ামূলের সংগে কৃৎ-প্রত্যয় যুক্ত হয় সে পদকে উপপদ বলে।</a:t>
            </a:r>
          </a:p>
          <a:p>
            <a:pPr algn="l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কৃদন্ত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পদের সাথে উপপদের যে সমাস হয়, তাকে উপপদ তৎপুরুষ সমাস বলে।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A17E5AF-2702-C649-9367-5BCE3FBB6DD3}"/>
              </a:ext>
            </a:extLst>
          </p:cNvPr>
          <p:cNvSpPr txBox="1"/>
          <p:nvPr/>
        </p:nvSpPr>
        <p:spPr>
          <a:xfrm rot="10800000" flipV="1">
            <a:off x="7003366" y="5967611"/>
            <a:ext cx="4181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>
                <a:latin typeface="NikoshBAN" pitchFamily="2" charset="0"/>
                <a:cs typeface="NikoshBAN" pitchFamily="2" charset="0"/>
              </a:rPr>
              <a:t>বনে বাস করে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যা 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বনবাসী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কুমির কি কাঁদে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00" y="2824183"/>
            <a:ext cx="4828834" cy="289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45" y="2936327"/>
            <a:ext cx="4470399" cy="267301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805377" y="295564"/>
            <a:ext cx="3408219" cy="6003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৮।</a:t>
            </a:r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উপপদ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54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1979DBC-7C87-6146-A2BF-DA37C27105C8}"/>
              </a:ext>
            </a:extLst>
          </p:cNvPr>
          <p:cNvSpPr txBox="1"/>
          <p:nvPr/>
        </p:nvSpPr>
        <p:spPr>
          <a:xfrm rot="10800000" flipV="1">
            <a:off x="1005929" y="5963491"/>
            <a:ext cx="378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dirty="0">
                <a:latin typeface="NikoshBAN" pitchFamily="2" charset="0"/>
                <a:cs typeface="NikoshBAN" pitchFamily="2" charset="0"/>
              </a:rPr>
              <a:t>তেলে ভাজা = তেলেভাজা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89AED4D-3A9A-E346-AF11-F17D5315AA67}"/>
              </a:ext>
            </a:extLst>
          </p:cNvPr>
          <p:cNvSpPr txBox="1"/>
          <p:nvPr/>
        </p:nvSpPr>
        <p:spPr>
          <a:xfrm>
            <a:off x="83127" y="1467461"/>
            <a:ext cx="11970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যে তৎপুরুষ সমাসে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পূর্বপদে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বিভক্তি লোপ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হয় না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,তাকে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অলুক তৎপুরুষ সমাস বলে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যেমন-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পৃথিবীর সবচেয়ে সহজ ও মজাদার পিঠা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4" y="3383180"/>
            <a:ext cx="4932218" cy="2133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729819" y="360216"/>
            <a:ext cx="3408219" cy="6003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অলুক</a:t>
            </a:r>
            <a:r>
              <a:rPr lang="en-GB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050" name="Picture 2" descr="গরু মহিষের গাড়ি বিলুপ্তির পথ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21" y="3383180"/>
            <a:ext cx="4028497" cy="231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90121" y="6071260"/>
            <a:ext cx="4091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গরুর গাড়ি= গরুরগাড়ি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11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5730" y="118753"/>
            <a:ext cx="2897579" cy="10094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8718" y="2422566"/>
            <a:ext cx="5632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449" b="16128"/>
          <a:stretch/>
        </p:blipFill>
        <p:spPr>
          <a:xfrm flipH="1">
            <a:off x="230909" y="1962150"/>
            <a:ext cx="5498664" cy="34134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23709" y="2422566"/>
            <a:ext cx="57634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ব্যাসবাক্য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–</a:t>
            </a:r>
          </a:p>
          <a:p>
            <a:r>
              <a:rPr lang="en-GB" sz="3200" b="1" dirty="0">
                <a:latin typeface="NikoshBAN" pitchFamily="2" charset="0"/>
                <a:cs typeface="NikoshBAN" pitchFamily="2" charset="0"/>
              </a:rPr>
              <a:t>(ক)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চায়ের বাগান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মনগড়া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3200" b="1" dirty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দু:খপ্রাপ্ত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 (ঘ)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মধুমাখা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3200" b="1" dirty="0">
                <a:latin typeface="NikoshBAN" pitchFamily="2" charset="0"/>
                <a:cs typeface="NikoshBAN" pitchFamily="2" charset="0"/>
              </a:rPr>
              <a:t>(ঙ)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রাজপথ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(চ)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খেয়াঘাট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en-GB" sz="3200" b="1" dirty="0">
                <a:latin typeface="NikoshBAN" pitchFamily="2" charset="0"/>
                <a:cs typeface="NikoshBAN" pitchFamily="2" charset="0"/>
              </a:rPr>
              <a:t>(ছ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বিলাতফেরত</a:t>
            </a:r>
            <a:r>
              <a:rPr lang="en-GB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(জ)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দিবানিদ্রা</a:t>
            </a:r>
            <a:endParaRPr lang="en-GB" sz="3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0450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49818" y="2632364"/>
            <a:ext cx="5800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তৎপুরুষ সমাস কাকে বলে?</a:t>
            </a:r>
          </a:p>
          <a:p>
            <a:r>
              <a:rPr lang="bn-IN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 তৎপুরুষ সমাস কত প্রকার ও কী কী?</a:t>
            </a:r>
          </a:p>
          <a:p>
            <a:r>
              <a:rPr lang="bn-IN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উদাহরণ দিয়ে সবগুলো তৎপুরুষ </a:t>
            </a:r>
            <a:endParaRPr lang="bn-IN" sz="3600" b="1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সমাসের নাম </a:t>
            </a:r>
            <a:r>
              <a:rPr lang="bn-IN" sz="36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 আনবে।</a:t>
            </a:r>
            <a:endParaRPr lang="en-US" sz="3600" b="1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55" y="2493818"/>
            <a:ext cx="5422812" cy="32962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72879" y="480122"/>
            <a:ext cx="3359194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6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64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123" y="2939473"/>
            <a:ext cx="5375565" cy="275460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17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73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EC1130-E0EE-47C6-A9EC-81EED493ECBE}"/>
              </a:ext>
            </a:extLst>
          </p:cNvPr>
          <p:cNvSpPr txBox="1"/>
          <p:nvPr/>
        </p:nvSpPr>
        <p:spPr>
          <a:xfrm>
            <a:off x="4267200" y="533509"/>
            <a:ext cx="2841675" cy="123110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00EDCE-63C0-47E7-9200-96F0BC874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31" y="1383968"/>
            <a:ext cx="1665615" cy="15615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2B0E321-3150-4E30-AF19-A058E3A07F66}"/>
              </a:ext>
            </a:extLst>
          </p:cNvPr>
          <p:cNvSpPr txBox="1"/>
          <p:nvPr/>
        </p:nvSpPr>
        <p:spPr>
          <a:xfrm>
            <a:off x="0" y="3510416"/>
            <a:ext cx="3397877" cy="138499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শাহিনা খাতুন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  <a:endParaRPr lang="bn-IN" sz="19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BEF0C2F1-6F0A-4DC3-AA21-121D7DC6C1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041" y="1816687"/>
            <a:ext cx="5931927" cy="244893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EDF6065-E706-488E-A533-8F70C5AAAEBB}"/>
              </a:ext>
            </a:extLst>
          </p:cNvPr>
          <p:cNvSpPr txBox="1"/>
          <p:nvPr/>
        </p:nvSpPr>
        <p:spPr>
          <a:xfrm>
            <a:off x="711204" y="4995581"/>
            <a:ext cx="9534769" cy="1436291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algn="ctr"/>
            <a:r>
              <a:rPr lang="bn-IN" sz="4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হাজী হেলাল উদ্দিন বালিকা উচ্চ বিদ্যালয়</a:t>
            </a:r>
          </a:p>
          <a:p>
            <a:pPr algn="ctr"/>
            <a:r>
              <a:rPr lang="bn-IN" sz="43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তারাকান্দা, ময়মনসিংহ।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65CA0A9-83D3-42B6-B3D3-E92B850996AB}"/>
              </a:ext>
            </a:extLst>
          </p:cNvPr>
          <p:cNvSpPr txBox="1"/>
          <p:nvPr/>
        </p:nvSpPr>
        <p:spPr>
          <a:xfrm>
            <a:off x="9762983" y="1764616"/>
            <a:ext cx="1702191" cy="400109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48F153E-1960-4797-BA3C-9D8284306E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710" y="1942445"/>
            <a:ext cx="2142690" cy="252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D844964-841D-D342-B5CF-D6370E890961}"/>
              </a:ext>
            </a:extLst>
          </p:cNvPr>
          <p:cNvSpPr txBox="1"/>
          <p:nvPr/>
        </p:nvSpPr>
        <p:spPr>
          <a:xfrm rot="10800000" flipV="1">
            <a:off x="3567598" y="226503"/>
            <a:ext cx="43595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4400" b="1" dirty="0">
                <a:latin typeface="NikoshBAN" pitchFamily="2" charset="0"/>
                <a:cs typeface="NikoshBAN" pitchFamily="2" charset="0"/>
              </a:rPr>
              <a:t>নিচের বাক্যটি লক্ষ্য কর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58499A9-2318-704D-938A-CFA3DE9F516B}"/>
              </a:ext>
            </a:extLst>
          </p:cNvPr>
          <p:cNvSpPr txBox="1"/>
          <p:nvPr/>
        </p:nvSpPr>
        <p:spPr>
          <a:xfrm rot="10800000" flipV="1">
            <a:off x="3662324" y="1245446"/>
            <a:ext cx="4170112" cy="7078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মধু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মাখা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GB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মধুমাখা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E4FBC52-2244-3741-B7BD-BED9AE3F1358}"/>
              </a:ext>
            </a:extLst>
          </p:cNvPr>
          <p:cNvSpPr txBox="1"/>
          <p:nvPr/>
        </p:nvSpPr>
        <p:spPr>
          <a:xfrm>
            <a:off x="196453" y="2045700"/>
            <a:ext cx="11487548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মধু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মাখা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পদ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কয়টি যুক্ত হয়ে এক পদে পরিনত হয়েছে 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মধুমাখা</a:t>
            </a:r>
            <a:r>
              <a:rPr lang="en-GB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47A2F60-3AE4-0542-85D3-EA6E9EC01834}"/>
              </a:ext>
            </a:extLst>
          </p:cNvPr>
          <p:cNvSpPr txBox="1"/>
          <p:nvPr/>
        </p:nvSpPr>
        <p:spPr>
          <a:xfrm>
            <a:off x="8928" y="3414535"/>
            <a:ext cx="9744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দুই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বা ততোধিক পদের একপদে পরিনত হওয়াকে কি বলে?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44527AAC-2386-5C4B-83AE-CEBB100E2437}"/>
              </a:ext>
            </a:extLst>
          </p:cNvPr>
          <p:cNvSpPr txBox="1"/>
          <p:nvPr/>
        </p:nvSpPr>
        <p:spPr>
          <a:xfrm rot="10800000" flipV="1">
            <a:off x="9844484" y="3414534"/>
            <a:ext cx="18395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সমাস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E41ABD8-3FCC-FC4F-8995-ED6604EAAED9}"/>
              </a:ext>
            </a:extLst>
          </p:cNvPr>
          <p:cNvSpPr txBox="1"/>
          <p:nvPr/>
        </p:nvSpPr>
        <p:spPr>
          <a:xfrm>
            <a:off x="208179" y="4535330"/>
            <a:ext cx="87570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পদে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লোপ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সমা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 হয় এবং যে সমাসে পরপদের অর্থ প্রধানভাবে বোঝায় তাকে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CF91CF-FACC-3046-AAC3-38E203DA52DF}"/>
              </a:ext>
            </a:extLst>
          </p:cNvPr>
          <p:cNvSpPr txBox="1"/>
          <p:nvPr/>
        </p:nvSpPr>
        <p:spPr>
          <a:xfrm>
            <a:off x="9213924" y="5504826"/>
            <a:ext cx="26447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3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1" grpId="0" animBg="1"/>
      <p:bldP spid="13" grpId="0"/>
      <p:bldP spid="15" grpId="0" animBg="1"/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52808C-EE7B-C943-AC8E-A0009CE3C802}"/>
              </a:ext>
            </a:extLst>
          </p:cNvPr>
          <p:cNvSpPr txBox="1"/>
          <p:nvPr/>
        </p:nvSpPr>
        <p:spPr>
          <a:xfrm rot="10800000" flipV="1">
            <a:off x="2997198" y="933960"/>
            <a:ext cx="5952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আমাদের আলোচনার বিষয়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EE309C9-489D-9F4E-A196-DECA61808B98}"/>
              </a:ext>
            </a:extLst>
          </p:cNvPr>
          <p:cNvSpPr txBox="1"/>
          <p:nvPr/>
        </p:nvSpPr>
        <p:spPr>
          <a:xfrm>
            <a:off x="2315907" y="2607100"/>
            <a:ext cx="78372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31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2D3C566-41C7-2F44-A4A4-3AAD6D851EED}"/>
              </a:ext>
            </a:extLst>
          </p:cNvPr>
          <p:cNvSpPr txBox="1"/>
          <p:nvPr/>
        </p:nvSpPr>
        <p:spPr>
          <a:xfrm rot="10800000" flipV="1">
            <a:off x="4239492" y="654216"/>
            <a:ext cx="26970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60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F91030C-2EAF-B14A-A4F2-578DACC4248E}"/>
              </a:ext>
            </a:extLst>
          </p:cNvPr>
          <p:cNvSpPr txBox="1"/>
          <p:nvPr/>
        </p:nvSpPr>
        <p:spPr>
          <a:xfrm>
            <a:off x="2162768" y="2160988"/>
            <a:ext cx="7866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4000" b="1" dirty="0">
                <a:latin typeface="NikoshBAN" pitchFamily="2" charset="0"/>
                <a:cs typeface="NikoshBAN" pitchFamily="2" charset="0"/>
              </a:rPr>
              <a:t>এই পাঠ শেষে শিক্ষার্থীরা ---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9F9AA3B-1A70-7E4D-8385-C6C2EAEF46BA}"/>
              </a:ext>
            </a:extLst>
          </p:cNvPr>
          <p:cNvSpPr txBox="1"/>
          <p:nvPr/>
        </p:nvSpPr>
        <p:spPr>
          <a:xfrm>
            <a:off x="1377848" y="3184599"/>
            <a:ext cx="94363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itchFamily="2" charset="2"/>
              <a:buChar char="Ø"/>
            </a:pP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সমাস কী তা বলতে পারবে।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সমাসের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বিভাগ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571500" indent="-571500" algn="l">
              <a:buFont typeface="Wingdings" pitchFamily="2" charset="2"/>
              <a:buChar char="Ø"/>
            </a:pP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ব্যাসবাক্য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সহ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সমাস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নির্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য়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করতে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340417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96290" y="2498436"/>
            <a:ext cx="3680690" cy="6003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তৃতীয়া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endParaRPr lang="en-GB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96290" y="3398982"/>
            <a:ext cx="3680690" cy="6003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চতুর্থী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96289" y="1588656"/>
            <a:ext cx="3680690" cy="6003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দ্বিতীয়া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496289" y="4304144"/>
            <a:ext cx="3680691" cy="6003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</a:t>
            </a:r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পঞ্চমী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endParaRPr lang="en-GB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496291" y="5204690"/>
            <a:ext cx="3680689" cy="60036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ষষ্ঠী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</a:t>
            </a:r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</a:t>
            </a:r>
            <a:endParaRPr lang="en-GB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56399" y="1588656"/>
            <a:ext cx="3408219" cy="60036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৬।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সপ্তমী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endParaRPr lang="en-GB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51776" y="2498436"/>
            <a:ext cx="3408219" cy="6003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৭।</a:t>
            </a:r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নঞ</a:t>
            </a:r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্‌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51777" y="3408219"/>
            <a:ext cx="3408219" cy="6003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৮।</a:t>
            </a:r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উপপদ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56399" y="4304144"/>
            <a:ext cx="3408219" cy="6003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৯।</a:t>
            </a:r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অলুক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51200" y="316406"/>
            <a:ext cx="46828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সমাসের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ণি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564A6B8-98F9-5442-8880-D0D3D3969332}"/>
              </a:ext>
            </a:extLst>
          </p:cNvPr>
          <p:cNvSpPr txBox="1"/>
          <p:nvPr/>
        </p:nvSpPr>
        <p:spPr>
          <a:xfrm rot="10800000" flipV="1">
            <a:off x="1026401" y="5557382"/>
            <a:ext cx="3278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বইপড়া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DCF611E-4433-0049-87B7-D8E44AA06956}"/>
              </a:ext>
            </a:extLst>
          </p:cNvPr>
          <p:cNvSpPr txBox="1"/>
          <p:nvPr/>
        </p:nvSpPr>
        <p:spPr>
          <a:xfrm>
            <a:off x="6999676" y="5652897"/>
            <a:ext cx="3823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বিপদ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আপন্ন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=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বিপদাপন্ন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94143F0-9A0C-7649-87FD-1102FFF16F19}"/>
              </a:ext>
            </a:extLst>
          </p:cNvPr>
          <p:cNvSpPr txBox="1"/>
          <p:nvPr/>
        </p:nvSpPr>
        <p:spPr>
          <a:xfrm rot="10800000" flipV="1">
            <a:off x="147780" y="1171883"/>
            <a:ext cx="119300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পূর্বপদে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দ্বিতীয়া বিভক্তি (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লোপ পেয়ে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সমাস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দ্বিতীয়া তৎপুরুষ 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যেমন-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রাজবাড়ীতে গাছ থেকে পড়ে যুবকে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05" y="2712431"/>
            <a:ext cx="5315149" cy="27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525981" y="311364"/>
            <a:ext cx="3680690" cy="6003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দ্বিতীয়া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4" y="2610831"/>
            <a:ext cx="3843482" cy="2587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5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A47DE00-C813-004E-93B3-1CCFD5D6B4D5}"/>
              </a:ext>
            </a:extLst>
          </p:cNvPr>
          <p:cNvSpPr txBox="1"/>
          <p:nvPr/>
        </p:nvSpPr>
        <p:spPr>
          <a:xfrm rot="10800000" flipV="1">
            <a:off x="1200196" y="5550826"/>
            <a:ext cx="3384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itchFamily="2" charset="0"/>
                <a:cs typeface="NikoshBAN" pitchFamily="2" charset="0"/>
              </a:rPr>
              <a:t>শ্রম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দ্বারা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লব্ধ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=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শ্রমলব্ধ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253FEA5-8DAC-4B4B-BB75-3AE9A11320FE}"/>
              </a:ext>
            </a:extLst>
          </p:cNvPr>
          <p:cNvSpPr txBox="1"/>
          <p:nvPr/>
        </p:nvSpPr>
        <p:spPr>
          <a:xfrm rot="10800000" flipV="1">
            <a:off x="240145" y="1225554"/>
            <a:ext cx="11951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পূর্বপদে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তৃতীয়া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দিয়া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,কর্তৃ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ইত্যাদি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লোপ পেয়ে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সমাস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তৃতীয়া তৎপুরুষ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যেমন-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 descr="আজ মহান মে দিবস, রয়েছে নানা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57" y="2835620"/>
            <a:ext cx="4528678" cy="233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খাঁটি মধু চিনবেন কী ভাবে? এক ডজন সহজ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446" y="2828367"/>
            <a:ext cx="4229391" cy="233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9887" y="5550827"/>
            <a:ext cx="3888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মধু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 </a:t>
            </a: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মাখা= মধুমাখা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28290" y="263236"/>
            <a:ext cx="3680690" cy="60036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তৃতীয়া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endParaRPr lang="en-GB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4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D7644EB-D52F-A24A-BF98-F97F6E52D5E5}"/>
              </a:ext>
            </a:extLst>
          </p:cNvPr>
          <p:cNvSpPr txBox="1"/>
          <p:nvPr/>
        </p:nvSpPr>
        <p:spPr>
          <a:xfrm rot="10800000" flipV="1">
            <a:off x="115020" y="5805897"/>
            <a:ext cx="5438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itchFamily="2" charset="0"/>
                <a:cs typeface="NikoshBAN" pitchFamily="2" charset="0"/>
              </a:rPr>
              <a:t>আরামের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কেদারা</a:t>
            </a:r>
            <a:r>
              <a:rPr lang="en-GB" sz="3200" b="1" dirty="0">
                <a:latin typeface="NikoshBAN" pitchFamily="2" charset="0"/>
                <a:cs typeface="NikoshBAN" pitchFamily="2" charset="0"/>
              </a:rPr>
              <a:t>=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আরামকেদারা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FDBEE8-35BB-0C40-AFBF-2E284B9BC81E}"/>
              </a:ext>
            </a:extLst>
          </p:cNvPr>
          <p:cNvSpPr txBox="1"/>
          <p:nvPr/>
        </p:nvSpPr>
        <p:spPr>
          <a:xfrm>
            <a:off x="6682507" y="5789709"/>
            <a:ext cx="4388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200" b="1" dirty="0">
                <a:latin typeface="NikoshBAN" pitchFamily="2" charset="0"/>
                <a:cs typeface="NikoshBAN" pitchFamily="2" charset="0"/>
              </a:rPr>
              <a:t>বসতের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নিমিত্ত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বাড়ি=বসতবাড়ি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E21B0AD-5119-2641-9D52-D025F2ECEE68}"/>
              </a:ext>
            </a:extLst>
          </p:cNvPr>
          <p:cNvSpPr txBox="1"/>
          <p:nvPr/>
        </p:nvSpPr>
        <p:spPr>
          <a:xfrm rot="10800000" flipV="1">
            <a:off x="435262" y="1182255"/>
            <a:ext cx="11337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পূর্বপদে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চতুর্থী বিভক্তি  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কে,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নিমিত্ত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ইত্যাদি</a:t>
            </a: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লোপ পেয়ে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সমাস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হয়,তাকে চতুর্থী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তৎপুরুষ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সমাস বলে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যেমন-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How to décor your house with old easy chair, antique tips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74"/>
          <a:stretch/>
        </p:blipFill>
        <p:spPr bwMode="auto">
          <a:xfrm>
            <a:off x="453158" y="2881745"/>
            <a:ext cx="4322041" cy="275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মঠবাড়িয়ায় জোরপূর্বক বাড়ি দখলে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976" y="2881745"/>
            <a:ext cx="5403273" cy="281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796578" y="314036"/>
            <a:ext cx="3680690" cy="60036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GB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চতুর্থী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তৎপুরুষ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GB" sz="3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সমাস</a:t>
            </a:r>
            <a:r>
              <a:rPr lang="en-GB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1733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555</Words>
  <Application>Microsoft Office PowerPoint</Application>
  <PresentationFormat>Custom</PresentationFormat>
  <Paragraphs>95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ismail - [2010]</cp:lastModifiedBy>
  <cp:revision>275</cp:revision>
  <dcterms:created xsi:type="dcterms:W3CDTF">2020-06-12T14:18:43Z</dcterms:created>
  <dcterms:modified xsi:type="dcterms:W3CDTF">2020-07-19T17:14:12Z</dcterms:modified>
</cp:coreProperties>
</file>