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8" r:id="rId3"/>
    <p:sldId id="299" r:id="rId4"/>
    <p:sldId id="300" r:id="rId5"/>
    <p:sldId id="286" r:id="rId6"/>
    <p:sldId id="287" r:id="rId7"/>
    <p:sldId id="275" r:id="rId8"/>
    <p:sldId id="273" r:id="rId9"/>
    <p:sldId id="288" r:id="rId10"/>
    <p:sldId id="301" r:id="rId11"/>
    <p:sldId id="302" r:id="rId12"/>
    <p:sldId id="303" r:id="rId13"/>
    <p:sldId id="304" r:id="rId14"/>
    <p:sldId id="305" r:id="rId15"/>
    <p:sldId id="306" r:id="rId16"/>
    <p:sldId id="307" r:id="rId17"/>
    <p:sldId id="308" r:id="rId18"/>
    <p:sldId id="30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6" y="182"/>
      </p:cViewPr>
      <p:guideLst/>
    </p:cSldViewPr>
  </p:slideViewPr>
  <p:notesTextViewPr>
    <p:cViewPr>
      <p:scale>
        <a:sx n="1" d="1"/>
        <a:sy n="1" d="1"/>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E21BC-EE25-48FB-8018-FBC09BEEDE7F}"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4648-2B2B-4E52-94BE-9D4B913139C4}" type="slidenum">
              <a:rPr lang="en-US" smtClean="0"/>
              <a:t>‹#›</a:t>
            </a:fld>
            <a:endParaRPr lang="en-US"/>
          </a:p>
        </p:txBody>
      </p:sp>
    </p:spTree>
    <p:extLst>
      <p:ext uri="{BB962C8B-B14F-4D97-AF65-F5344CB8AC3E}">
        <p14:creationId xmlns:p14="http://schemas.microsoft.com/office/powerpoint/2010/main" val="42848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51479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372200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97732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16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929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711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814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59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392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4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9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F78F-EDFC-432A-99AC-8A9CAE00EC79}"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904126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2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114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04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AF78F-EDFC-432A-99AC-8A9CAE00EC79}"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32795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AF78F-EDFC-432A-99AC-8A9CAE00EC79}"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247496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AF78F-EDFC-432A-99AC-8A9CAE00EC79}"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568231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AF78F-EDFC-432A-99AC-8A9CAE00EC79}"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705252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AF78F-EDFC-432A-99AC-8A9CAE00EC79}"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971627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450249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324923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AF78F-EDFC-432A-99AC-8A9CAE00EC79}"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05E52-0C56-47CD-B1F0-1955B5E61CA7}" type="slidenum">
              <a:rPr lang="en-US" smtClean="0"/>
              <a:t>‹#›</a:t>
            </a:fld>
            <a:endParaRPr lang="en-US"/>
          </a:p>
        </p:txBody>
      </p:sp>
    </p:spTree>
    <p:extLst>
      <p:ext uri="{BB962C8B-B14F-4D97-AF65-F5344CB8AC3E}">
        <p14:creationId xmlns:p14="http://schemas.microsoft.com/office/powerpoint/2010/main" val="3810144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7/19/2020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6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bn.wikipedia.org/wiki/%E0%A6%AF%E0%A7%81%E0%A6%95%E0%A7%8D%E0%A6%A4%E0%A6%B0%E0%A6%BE%E0%A6%B7%E0%A7%8D%E0%A6%9F%E0%A7%8D%E0%A6%B0" TargetMode="External"/><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8" y="227764"/>
            <a:ext cx="9134856" cy="6513216"/>
          </a:xfrm>
          <a:prstGeom prst="rect">
            <a:avLst/>
          </a:prstGeom>
        </p:spPr>
      </p:pic>
      <p:sp>
        <p:nvSpPr>
          <p:cNvPr id="4" name="TextBox 3"/>
          <p:cNvSpPr txBox="1"/>
          <p:nvPr/>
        </p:nvSpPr>
        <p:spPr>
          <a:xfrm>
            <a:off x="5000610" y="2144847"/>
            <a:ext cx="4507605" cy="1862048"/>
          </a:xfrm>
          <a:prstGeom prst="rect">
            <a:avLst/>
          </a:prstGeom>
          <a:noFill/>
        </p:spPr>
        <p:txBody>
          <a:bodyPr wrap="square" rtlCol="0">
            <a:spAutoFit/>
          </a:bodyPr>
          <a:lstStyle/>
          <a:p>
            <a:r>
              <a:rPr lang="bn-BD" sz="11500" dirty="0" smtClean="0">
                <a:solidFill>
                  <a:srgbClr val="FF0000"/>
                </a:solidFill>
                <a:latin typeface="NikoshBAN" panose="02000000000000000000" pitchFamily="2" charset="0"/>
                <a:cs typeface="NikoshBAN" panose="02000000000000000000" pitchFamily="2" charset="0"/>
              </a:rPr>
              <a:t>স্বাগতম </a:t>
            </a:r>
            <a:endParaRPr lang="en-US" sz="11500" dirty="0">
              <a:solidFill>
                <a:srgbClr val="FF0000"/>
              </a:solidFill>
              <a:latin typeface="NikoshBAN" panose="02000000000000000000" pitchFamily="2" charset="0"/>
              <a:cs typeface="NikoshBAN" panose="02000000000000000000" pitchFamily="2" charset="0"/>
            </a:endParaRPr>
          </a:p>
        </p:txBody>
      </p:sp>
      <p:pic>
        <p:nvPicPr>
          <p:cNvPr id="5" name="Picture 4" descr="Open.jpg"/>
          <p:cNvPicPr>
            <a:picLocks noChangeAspect="1"/>
          </p:cNvPicPr>
          <p:nvPr/>
        </p:nvPicPr>
        <p:blipFill>
          <a:blip r:embed="rId3"/>
          <a:srcRect l="49585" b="4110"/>
          <a:stretch>
            <a:fillRect/>
          </a:stretch>
        </p:blipFill>
        <p:spPr>
          <a:xfrm>
            <a:off x="6021324" y="227764"/>
            <a:ext cx="4709160" cy="6575372"/>
          </a:xfrm>
          <a:prstGeom prst="rect">
            <a:avLst/>
          </a:prstGeom>
        </p:spPr>
      </p:pic>
      <p:pic>
        <p:nvPicPr>
          <p:cNvPr id="6" name="Picture 5" descr="Open.jpg"/>
          <p:cNvPicPr>
            <a:picLocks noChangeAspect="1"/>
          </p:cNvPicPr>
          <p:nvPr/>
        </p:nvPicPr>
        <p:blipFill>
          <a:blip r:embed="rId3"/>
          <a:srcRect r="50415" b="4110"/>
          <a:stretch>
            <a:fillRect/>
          </a:stretch>
        </p:blipFill>
        <p:spPr>
          <a:xfrm>
            <a:off x="1527048" y="224118"/>
            <a:ext cx="4494276" cy="6575372"/>
          </a:xfrm>
          <a:prstGeom prst="rect">
            <a:avLst/>
          </a:prstGeom>
        </p:spPr>
      </p:pic>
      <p:sp>
        <p:nvSpPr>
          <p:cNvPr id="2" name="TextBox 1"/>
          <p:cNvSpPr txBox="1"/>
          <p:nvPr/>
        </p:nvSpPr>
        <p:spPr>
          <a:xfrm>
            <a:off x="4832604" y="329184"/>
            <a:ext cx="5829300" cy="923330"/>
          </a:xfrm>
          <a:prstGeom prst="rect">
            <a:avLst/>
          </a:prstGeom>
          <a:noFill/>
        </p:spPr>
        <p:txBody>
          <a:bodyPr wrap="square" rtlCol="1">
            <a:spAutoFit/>
          </a:bodyPr>
          <a:lstStyle/>
          <a:p>
            <a:r>
              <a:rPr lang="ar-SA" sz="5400" b="1" dirty="0" smtClean="0">
                <a:solidFill>
                  <a:srgbClr val="C00000"/>
                </a:solidFill>
              </a:rPr>
              <a:t>السلام عليكم ورحمة الله</a:t>
            </a:r>
            <a:endParaRPr lang="ar-SA" sz="5400" b="1" dirty="0">
              <a:solidFill>
                <a:srgbClr val="C00000"/>
              </a:solidFill>
            </a:endParaRPr>
          </a:p>
        </p:txBody>
      </p:sp>
    </p:spTree>
    <p:extLst>
      <p:ext uri="{BB962C8B-B14F-4D97-AF65-F5344CB8AC3E}">
        <p14:creationId xmlns:p14="http://schemas.microsoft.com/office/powerpoint/2010/main" val="3223547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45000" fill="hold" nodeType="clickEffect">
                                  <p:stCondLst>
                                    <p:cond delay="0"/>
                                  </p:stCondLst>
                                  <p:childTnLst>
                                    <p:anim calcmode="lin" valueType="num">
                                      <p:cBhvr additive="base">
                                        <p:cTn id="6" dur="5000"/>
                                        <p:tgtEl>
                                          <p:spTgt spid="5"/>
                                        </p:tgtEl>
                                        <p:attrNameLst>
                                          <p:attrName>ppt_x</p:attrName>
                                        </p:attrNameLst>
                                      </p:cBhvr>
                                      <p:tavLst>
                                        <p:tav tm="0">
                                          <p:val>
                                            <p:strVal val="ppt_x"/>
                                          </p:val>
                                        </p:tav>
                                        <p:tav tm="100000">
                                          <p:val>
                                            <p:strVal val="1+ppt_w/2"/>
                                          </p:val>
                                        </p:tav>
                                      </p:tavLst>
                                    </p:anim>
                                    <p:anim calcmode="lin" valueType="num">
                                      <p:cBhvr additive="base">
                                        <p:cTn id="7" dur="5000"/>
                                        <p:tgtEl>
                                          <p:spTgt spid="5"/>
                                        </p:tgtEl>
                                        <p:attrNameLst>
                                          <p:attrName>ppt_y</p:attrName>
                                        </p:attrNameLst>
                                      </p:cBhvr>
                                      <p:tavLst>
                                        <p:tav tm="0">
                                          <p:val>
                                            <p:strVal val="ppt_y"/>
                                          </p:val>
                                        </p:tav>
                                        <p:tav tm="100000">
                                          <p:val>
                                            <p:strVal val="ppt_y"/>
                                          </p:val>
                                        </p:tav>
                                      </p:tavLst>
                                    </p:anim>
                                    <p:set>
                                      <p:cBhvr>
                                        <p:cTn id="8" dur="1" fill="hold">
                                          <p:stCondLst>
                                            <p:cond delay="4999"/>
                                          </p:stCondLst>
                                        </p:cTn>
                                        <p:tgtEl>
                                          <p:spTgt spid="5"/>
                                        </p:tgtEl>
                                        <p:attrNameLst>
                                          <p:attrName>style.visibility</p:attrName>
                                        </p:attrNameLst>
                                      </p:cBhvr>
                                      <p:to>
                                        <p:strVal val="hidden"/>
                                      </p:to>
                                    </p:set>
                                  </p:childTnLst>
                                </p:cTn>
                              </p:par>
                              <p:par>
                                <p:cTn id="9" presetID="2" presetClass="exit" presetSubtype="8" accel="50000" fill="hold" nodeType="withEffect">
                                  <p:stCondLst>
                                    <p:cond delay="0"/>
                                  </p:stCondLst>
                                  <p:childTnLst>
                                    <p:anim calcmode="lin" valueType="num">
                                      <p:cBhvr additive="base">
                                        <p:cTn id="10" dur="5000"/>
                                        <p:tgtEl>
                                          <p:spTgt spid="6"/>
                                        </p:tgtEl>
                                        <p:attrNameLst>
                                          <p:attrName>ppt_x</p:attrName>
                                        </p:attrNameLst>
                                      </p:cBhvr>
                                      <p:tavLst>
                                        <p:tav tm="0">
                                          <p:val>
                                            <p:strVal val="ppt_x"/>
                                          </p:val>
                                        </p:tav>
                                        <p:tav tm="100000">
                                          <p:val>
                                            <p:strVal val="0-ppt_w/2"/>
                                          </p:val>
                                        </p:tav>
                                      </p:tavLst>
                                    </p:anim>
                                    <p:anim calcmode="lin" valueType="num">
                                      <p:cBhvr additive="base">
                                        <p:cTn id="11" dur="5000"/>
                                        <p:tgtEl>
                                          <p:spTgt spid="6"/>
                                        </p:tgtEl>
                                        <p:attrNameLst>
                                          <p:attrName>ppt_y</p:attrName>
                                        </p:attrNameLst>
                                      </p:cBhvr>
                                      <p:tavLst>
                                        <p:tav tm="0">
                                          <p:val>
                                            <p:strVal val="ppt_y"/>
                                          </p:val>
                                        </p:tav>
                                        <p:tav tm="100000">
                                          <p:val>
                                            <p:strVal val="ppt_y"/>
                                          </p:val>
                                        </p:tav>
                                      </p:tavLst>
                                    </p:anim>
                                    <p:set>
                                      <p:cBhvr>
                                        <p:cTn id="12"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8290" y="909647"/>
            <a:ext cx="2999232" cy="634885"/>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400" b="1" dirty="0" smtClean="0">
                <a:solidFill>
                  <a:schemeClr val="tx1"/>
                </a:solidFill>
              </a:rPr>
              <a:t>জন্মস্থান</a:t>
            </a:r>
            <a:endParaRPr lang="ar-SA" sz="2400" b="1" dirty="0">
              <a:solidFill>
                <a:schemeClr val="tx1"/>
              </a:solidFill>
            </a:endParaRPr>
          </a:p>
        </p:txBody>
      </p:sp>
      <p:sp>
        <p:nvSpPr>
          <p:cNvPr id="6" name="Bevel 5"/>
          <p:cNvSpPr/>
          <p:nvPr/>
        </p:nvSpPr>
        <p:spPr>
          <a:xfrm>
            <a:off x="-9146" y="1561685"/>
            <a:ext cx="2999232" cy="56371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400" b="1" dirty="0" smtClean="0">
                <a:solidFill>
                  <a:schemeClr val="tx1"/>
                </a:solidFill>
              </a:rPr>
              <a:t>জীবনকাল</a:t>
            </a:r>
            <a:endParaRPr lang="ar-SA" sz="2400" b="1" dirty="0">
              <a:solidFill>
                <a:schemeClr val="tx1"/>
              </a:solidFill>
            </a:endParaRPr>
          </a:p>
        </p:txBody>
      </p:sp>
      <p:sp>
        <p:nvSpPr>
          <p:cNvPr id="8" name="Bevel 7"/>
          <p:cNvSpPr/>
          <p:nvPr/>
        </p:nvSpPr>
        <p:spPr>
          <a:xfrm>
            <a:off x="-18290" y="2140630"/>
            <a:ext cx="2999232" cy="571681"/>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000" b="1" dirty="0" smtClean="0">
                <a:solidFill>
                  <a:schemeClr val="tx1"/>
                </a:solidFill>
              </a:rPr>
              <a:t>আবিষ্কার</a:t>
            </a:r>
            <a:endParaRPr lang="ar-SA" sz="2000" b="1" dirty="0">
              <a:solidFill>
                <a:schemeClr val="tx1"/>
              </a:solidFill>
            </a:endParaRPr>
          </a:p>
        </p:txBody>
      </p:sp>
      <p:sp>
        <p:nvSpPr>
          <p:cNvPr id="10" name="Bevel 9"/>
          <p:cNvSpPr/>
          <p:nvPr/>
        </p:nvSpPr>
        <p:spPr>
          <a:xfrm>
            <a:off x="5776041" y="909647"/>
            <a:ext cx="6434250" cy="395120"/>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400" b="1" dirty="0" smtClean="0">
                <a:solidFill>
                  <a:schemeClr val="tx1"/>
                </a:solidFill>
              </a:rPr>
              <a:t>স্কটল্যান্ড</a:t>
            </a:r>
            <a:endParaRPr lang="ar-SA" sz="2400" b="1" dirty="0">
              <a:solidFill>
                <a:schemeClr val="tx1"/>
              </a:solidFill>
            </a:endParaRPr>
          </a:p>
        </p:txBody>
      </p:sp>
      <p:sp>
        <p:nvSpPr>
          <p:cNvPr id="11" name="Bevel 10"/>
          <p:cNvSpPr/>
          <p:nvPr/>
        </p:nvSpPr>
        <p:spPr>
          <a:xfrm>
            <a:off x="5776041" y="1353131"/>
            <a:ext cx="6434251" cy="395120"/>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400" b="1" dirty="0" smtClean="0">
                <a:solidFill>
                  <a:schemeClr val="tx1"/>
                </a:solidFill>
              </a:rPr>
              <a:t>1831-1879</a:t>
            </a:r>
            <a:endParaRPr lang="ar-SA" sz="2400" b="1" dirty="0">
              <a:solidFill>
                <a:schemeClr val="tx1"/>
              </a:solidFill>
            </a:endParaRPr>
          </a:p>
        </p:txBody>
      </p:sp>
      <p:sp>
        <p:nvSpPr>
          <p:cNvPr id="12" name="Bevel 11"/>
          <p:cNvSpPr/>
          <p:nvPr/>
        </p:nvSpPr>
        <p:spPr>
          <a:xfrm>
            <a:off x="5766897" y="1796614"/>
            <a:ext cx="6434250" cy="629857"/>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000" b="1" dirty="0" smtClean="0">
                <a:solidFill>
                  <a:schemeClr val="tx1"/>
                </a:solidFill>
              </a:rPr>
              <a:t>তড়িৎচম্বুকীয় বিকিরণের ধারণা</a:t>
            </a:r>
            <a:endParaRPr lang="ar-SA" sz="2000" b="1" dirty="0">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99" y="965242"/>
            <a:ext cx="2160953" cy="1747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ectangle 16"/>
          <p:cNvSpPr/>
          <p:nvPr/>
        </p:nvSpPr>
        <p:spPr>
          <a:xfrm>
            <a:off x="18287" y="2721495"/>
            <a:ext cx="12210290"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IN" sz="2800" dirty="0">
                <a:latin typeface="NikoshBAN" panose="02000000000000000000" pitchFamily="2" charset="0"/>
                <a:cs typeface="NikoshBAN" panose="02000000000000000000" pitchFamily="2" charset="0"/>
              </a:rPr>
              <a:t>জেমস ক্লার্ক ম্যাক</a:t>
            </a:r>
            <a:r>
              <a:rPr lang="bn-BD" sz="2800" dirty="0" smtClean="0">
                <a:latin typeface="NikoshBAN" panose="02000000000000000000" pitchFamily="2" charset="0"/>
                <a:cs typeface="NikoshBAN" panose="02000000000000000000" pitchFamily="2" charset="0"/>
              </a:rPr>
              <a:t>ওয়েল </a:t>
            </a:r>
            <a:r>
              <a:rPr lang="bn-BD" sz="2000" dirty="0">
                <a:latin typeface="NikoshBAN" panose="02000000000000000000" pitchFamily="2" charset="0"/>
                <a:cs typeface="NikoshBAN" panose="02000000000000000000" pitchFamily="2" charset="0"/>
              </a:rPr>
              <a:t>( James Clerk Maxwell )</a:t>
            </a:r>
            <a:r>
              <a:rPr lang="bn-BD" sz="20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স্কটিশ </a:t>
            </a:r>
            <a:r>
              <a:rPr lang="bn-IN" sz="2800" dirty="0">
                <a:latin typeface="NikoshBAN" panose="02000000000000000000" pitchFamily="2" charset="0"/>
                <a:cs typeface="NikoshBAN" panose="02000000000000000000" pitchFamily="2" charset="0"/>
              </a:rPr>
              <a:t>পদার্থবিজ্ঞানী যিনি </a:t>
            </a:r>
            <a:r>
              <a:rPr lang="bn-IN" sz="2800" dirty="0" smtClean="0">
                <a:latin typeface="NikoshBAN" panose="02000000000000000000" pitchFamily="2" charset="0"/>
                <a:cs typeface="NikoshBAN" panose="02000000000000000000" pitchFamily="2" charset="0"/>
              </a:rPr>
              <a:t>তড়ি</a:t>
            </a:r>
            <a:r>
              <a:rPr lang="en-US" sz="2800" dirty="0" smtClean="0">
                <a:latin typeface="NikoshBAN" panose="02000000000000000000" pitchFamily="2" charset="0"/>
                <a:cs typeface="NikoshBAN" panose="02000000000000000000" pitchFamily="2" charset="0"/>
              </a:rPr>
              <a:t>ৎ</a:t>
            </a:r>
            <a:r>
              <a:rPr lang="bn-IN" sz="2800" dirty="0" smtClean="0">
                <a:latin typeface="NikoshBAN" panose="02000000000000000000" pitchFamily="2" charset="0"/>
                <a:cs typeface="NikoshBAN" panose="02000000000000000000" pitchFamily="2" charset="0"/>
              </a:rPr>
              <a:t>চ্চুম্বকী</a:t>
            </a:r>
            <a:r>
              <a:rPr lang="en-US" sz="2800" dirty="0"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 তত্ত্ব </a:t>
            </a:r>
            <a:r>
              <a:rPr lang="bn-IN" sz="2800" dirty="0">
                <a:latin typeface="NikoshBAN" panose="02000000000000000000" pitchFamily="2" charset="0"/>
                <a:cs typeface="NikoshBAN" panose="02000000000000000000" pitchFamily="2" charset="0"/>
              </a:rPr>
              <a:t>আবিষ্কারের জন্য </a:t>
            </a:r>
            <a:r>
              <a:rPr lang="bn-IN" sz="2800" dirty="0" smtClean="0">
                <a:latin typeface="NikoshBAN" panose="02000000000000000000" pitchFamily="2" charset="0"/>
                <a:cs typeface="NikoshBAN" panose="02000000000000000000" pitchFamily="2" charset="0"/>
              </a:rPr>
              <a:t>স্মরণী</a:t>
            </a:r>
            <a:r>
              <a:rPr lang="en-US" sz="2800" dirty="0"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 হ</a:t>
            </a:r>
            <a:r>
              <a:rPr lang="en-US" sz="2800" dirty="0" err="1"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আছেন।</a:t>
            </a:r>
            <a:r>
              <a:rPr lang="en-US" sz="2800" dirty="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জন্ম </a:t>
            </a:r>
            <a:r>
              <a:rPr lang="bn-BD" sz="2800" u="sng" dirty="0">
                <a:latin typeface="NikoshBAN" pitchFamily="2" charset="0"/>
                <a:cs typeface="NikoshBAN" pitchFamily="2" charset="0"/>
              </a:rPr>
              <a:t>১৮৩১</a:t>
            </a:r>
            <a:r>
              <a:rPr lang="bn-BD" sz="2800" dirty="0">
                <a:latin typeface="NikoshBAN" pitchFamily="2" charset="0"/>
                <a:cs typeface="NikoshBAN" pitchFamily="2" charset="0"/>
              </a:rPr>
              <a:t> খ্রিঃ এবং মৃত্যু </a:t>
            </a:r>
            <a:r>
              <a:rPr lang="bn-BD" sz="2800" u="sng" dirty="0">
                <a:latin typeface="NikoshBAN" pitchFamily="2" charset="0"/>
                <a:cs typeface="NikoshBAN" pitchFamily="2" charset="0"/>
              </a:rPr>
              <a:t>১৮৭৯</a:t>
            </a:r>
            <a:r>
              <a:rPr lang="bn-BD" sz="2800" dirty="0">
                <a:latin typeface="NikoshBAN" pitchFamily="2" charset="0"/>
                <a:cs typeface="NikoshBAN" pitchFamily="2" charset="0"/>
              </a:rPr>
              <a:t> খ্রিঃ</a:t>
            </a:r>
            <a:r>
              <a:rPr lang="bn-BD" sz="2800" dirty="0" smtClean="0">
                <a:latin typeface="NikoshBAN" pitchFamily="2" charset="0"/>
                <a:cs typeface="NikoshBAN" pitchFamily="2" charset="0"/>
              </a:rPr>
              <a:t>। তড়িৎ চৌম্বকীয় বার্তা  প্রেরণের একটি সম্ভাবনাকে তুলে ধরেন । বলের ধারনা  প্রকাশ করেন, যা বিনা তারে </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উনবিংশ শতকের বিজ্ঞানী </a:t>
            </a:r>
            <a:r>
              <a:rPr lang="bn-IN" sz="2800" dirty="0" smtClean="0">
                <a:latin typeface="NikoshBAN" panose="02000000000000000000" pitchFamily="2" charset="0"/>
                <a:cs typeface="NikoshBAN" panose="02000000000000000000" pitchFamily="2" charset="0"/>
              </a:rPr>
              <a:t>হ</a:t>
            </a:r>
            <a:r>
              <a:rPr lang="bn-BD" sz="2800" dirty="0"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ও </a:t>
            </a:r>
            <a:r>
              <a:rPr lang="bn-IN" sz="2800" dirty="0">
                <a:latin typeface="NikoshBAN" panose="02000000000000000000" pitchFamily="2" charset="0"/>
                <a:cs typeface="NikoshBAN" panose="02000000000000000000" pitchFamily="2" charset="0"/>
              </a:rPr>
              <a:t>বিংশ শতকের বিজ্ঞানের উপর এতো প্রভাব </a:t>
            </a:r>
            <a:r>
              <a:rPr lang="bn-IN" sz="2800" dirty="0" smtClean="0">
                <a:latin typeface="NikoshBAN" panose="02000000000000000000" pitchFamily="2" charset="0"/>
                <a:cs typeface="NikoshBAN" panose="02000000000000000000" pitchFamily="2" charset="0"/>
              </a:rPr>
              <a:t>ম্যাক্সও</a:t>
            </a:r>
            <a:r>
              <a:rPr lang="bn-BD" sz="2800" dirty="0"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ল </a:t>
            </a:r>
            <a:r>
              <a:rPr lang="bn-IN" sz="2800" dirty="0">
                <a:latin typeface="NikoshBAN" panose="02000000000000000000" pitchFamily="2" charset="0"/>
                <a:cs typeface="NikoshBAN" panose="02000000000000000000" pitchFamily="2" charset="0"/>
              </a:rPr>
              <a:t>ছাড়া আর কারো ছিল না।  এজন্যই আবিষ্কারের মৌলিকত্বের বিচারে নিউটন ও আইনস্টাইনের সাথে তার নাম উচ্চারিত হয়। তড়ি</a:t>
            </a:r>
            <a:r>
              <a:rPr lang="en-US" sz="2800" dirty="0">
                <a:latin typeface="NikoshBAN" panose="02000000000000000000" pitchFamily="2" charset="0"/>
                <a:cs typeface="NikoshBAN" panose="02000000000000000000" pitchFamily="2" charset="0"/>
              </a:rPr>
              <a:t>ৎ</a:t>
            </a:r>
            <a:r>
              <a:rPr lang="bn-IN" sz="2800" dirty="0">
                <a:latin typeface="NikoshBAN" panose="02000000000000000000" pitchFamily="2" charset="0"/>
                <a:cs typeface="NikoshBAN" panose="02000000000000000000" pitchFamily="2" charset="0"/>
              </a:rPr>
              <a:t>চ্চুম্বকী</a:t>
            </a:r>
            <a:r>
              <a:rPr lang="en-US" sz="2800" dirty="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বিকিরণের ধারণা শুরু হয়েছে ম্যাক্সওয়েলের মাধ্যমে। মাইকেল ফ্যারাডে বৈদ্যুতিক ও চৌম্বক বলরেখা পর্যবেক্ষণের মাধ্যমে যে বৈশিষ্ট্যগুলো দাঁড়া করিয়েছিলেন সেগুলোর উপর ভিত্তি করে ম্যাক্সওয়েল তার ক্ষেত্র সমীকরণ প্রতিপাদন করেন। তড়ি</a:t>
            </a:r>
            <a:r>
              <a:rPr lang="en-US" sz="2800" dirty="0">
                <a:latin typeface="NikoshBAN" panose="02000000000000000000" pitchFamily="2" charset="0"/>
                <a:cs typeface="NikoshBAN" panose="02000000000000000000" pitchFamily="2" charset="0"/>
              </a:rPr>
              <a:t>ৎ</a:t>
            </a:r>
            <a:r>
              <a:rPr lang="bn-IN" sz="2800" dirty="0">
                <a:latin typeface="NikoshBAN" panose="02000000000000000000" pitchFamily="2" charset="0"/>
                <a:cs typeface="NikoshBAN" panose="02000000000000000000" pitchFamily="2" charset="0"/>
              </a:rPr>
              <a:t>চ্চুম্বকী</a:t>
            </a:r>
            <a:r>
              <a:rPr lang="en-US" sz="2800" dirty="0">
                <a:latin typeface="NikoshBAN" panose="02000000000000000000" pitchFamily="2" charset="0"/>
                <a:cs typeface="NikoshBAN" panose="02000000000000000000" pitchFamily="2" charset="0"/>
              </a:rPr>
              <a:t>য়</a:t>
            </a:r>
            <a:r>
              <a:rPr lang="bn-IN" sz="2800" dirty="0">
                <a:latin typeface="NikoshBAN" panose="02000000000000000000" pitchFamily="2" charset="0"/>
                <a:cs typeface="NikoshBAN" panose="02000000000000000000" pitchFamily="2" charset="0"/>
              </a:rPr>
              <a:t> বিকিরণ ও পদার্থের মধ্যে মিথস্ক্রিয়ার ধারণাটিই পরমাণু এবং অণুর গঠন আবিষ্কারকে সহজ করে দিয়েছিল।</a:t>
            </a:r>
            <a:endParaRPr lang="en-US" sz="2800" dirty="0">
              <a:latin typeface="NikoshBAN" panose="02000000000000000000" pitchFamily="2" charset="0"/>
              <a:cs typeface="NikoshBAN" panose="02000000000000000000" pitchFamily="2" charset="0"/>
            </a:endParaRPr>
          </a:p>
        </p:txBody>
      </p:sp>
      <p:sp>
        <p:nvSpPr>
          <p:cNvPr id="18" name="Rectangle 17"/>
          <p:cNvSpPr/>
          <p:nvPr/>
        </p:nvSpPr>
        <p:spPr>
          <a:xfrm>
            <a:off x="1536192" y="27321"/>
            <a:ext cx="8977138"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bn-IN" sz="4800" b="1" dirty="0">
                <a:latin typeface="NikoshBAN" panose="02000000000000000000" pitchFamily="2" charset="0"/>
                <a:cs typeface="NikoshBAN" panose="02000000000000000000" pitchFamily="2" charset="0"/>
              </a:rPr>
              <a:t>জেমস ক্লার্ক </a:t>
            </a:r>
            <a:r>
              <a:rPr lang="bn-IN" sz="4800" b="1" dirty="0" smtClean="0">
                <a:latin typeface="NikoshBAN" panose="02000000000000000000" pitchFamily="2" charset="0"/>
                <a:cs typeface="NikoshBAN" panose="02000000000000000000" pitchFamily="2" charset="0"/>
              </a:rPr>
              <a:t>ম্যা</a:t>
            </a:r>
            <a:r>
              <a:rPr lang="bn-BD" sz="4800" b="1" dirty="0" smtClean="0">
                <a:latin typeface="NikoshBAN" panose="02000000000000000000" pitchFamily="2" charset="0"/>
                <a:cs typeface="NikoshBAN" panose="02000000000000000000" pitchFamily="2" charset="0"/>
              </a:rPr>
              <a:t>ক্সওয়েল </a:t>
            </a:r>
            <a:r>
              <a:rPr lang="bn-BD" sz="2800" b="1" dirty="0" smtClean="0">
                <a:latin typeface="NikoshBAN" panose="02000000000000000000" pitchFamily="2" charset="0"/>
                <a:cs typeface="NikoshBAN" panose="02000000000000000000" pitchFamily="2" charset="0"/>
              </a:rPr>
              <a:t>( James Clerk Maxwell )</a:t>
            </a:r>
            <a:r>
              <a:rPr lang="bn-IN" sz="2800" b="1" dirty="0" smtClean="0">
                <a:latin typeface="NikoshBAN" panose="02000000000000000000" pitchFamily="2" charset="0"/>
                <a:cs typeface="NikoshBAN" panose="02000000000000000000" pitchFamily="2" charset="0"/>
              </a:rPr>
              <a:t> </a:t>
            </a:r>
            <a:endParaRPr lang="en-US" sz="2800" b="1" dirty="0"/>
          </a:p>
        </p:txBody>
      </p:sp>
    </p:spTree>
    <p:extLst>
      <p:ext uri="{BB962C8B-B14F-4D97-AF65-F5344CB8AC3E}">
        <p14:creationId xmlns:p14="http://schemas.microsoft.com/office/powerpoint/2010/main" val="3716886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by="(-#ppt_w*2)" calcmode="lin" valueType="num">
                                      <p:cBhvr rctx="PPT">
                                        <p:cTn id="40" dur="500" autoRev="1" fill="hold">
                                          <p:stCondLst>
                                            <p:cond delay="0"/>
                                          </p:stCondLst>
                                        </p:cTn>
                                        <p:tgtEl>
                                          <p:spTgt spid="8"/>
                                        </p:tgtEl>
                                        <p:attrNameLst>
                                          <p:attrName>ppt_w</p:attrName>
                                        </p:attrNameLst>
                                      </p:cBhvr>
                                    </p:anim>
                                    <p:anim by="(#ppt_w*0.50)" calcmode="lin" valueType="num">
                                      <p:cBhvr>
                                        <p:cTn id="41" dur="500" decel="50000" autoRev="1" fill="hold">
                                          <p:stCondLst>
                                            <p:cond delay="0"/>
                                          </p:stCondLst>
                                        </p:cTn>
                                        <p:tgtEl>
                                          <p:spTgt spid="8"/>
                                        </p:tgtEl>
                                        <p:attrNameLst>
                                          <p:attrName>ppt_x</p:attrName>
                                        </p:attrNameLst>
                                      </p:cBhvr>
                                    </p:anim>
                                    <p:anim from="(-#ppt_h/2)" to="(#ppt_y)" calcmode="lin" valueType="num">
                                      <p:cBhvr>
                                        <p:cTn id="42" dur="1000" fill="hold">
                                          <p:stCondLst>
                                            <p:cond delay="0"/>
                                          </p:stCondLst>
                                        </p:cTn>
                                        <p:tgtEl>
                                          <p:spTgt spid="8"/>
                                        </p:tgtEl>
                                        <p:attrNameLst>
                                          <p:attrName>ppt_y</p:attrName>
                                        </p:attrNameLst>
                                      </p:cBhvr>
                                    </p:anim>
                                    <p:animRot by="21600000">
                                      <p:cBhvr>
                                        <p:cTn id="43" dur="1000" fill="hold">
                                          <p:stCondLst>
                                            <p:cond delay="0"/>
                                          </p:stCondLst>
                                        </p:cTn>
                                        <p:tgtEl>
                                          <p:spTgt spid="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8" grpId="0" animBg="1"/>
      <p:bldP spid="10" grpId="0" animBg="1"/>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জীবনকাল</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কৃতিত্ব</a:t>
            </a:r>
            <a:endParaRPr lang="ar-SA" sz="4400" b="1" dirty="0">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754" y="1014984"/>
            <a:ext cx="2345662" cy="23926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ectangle 16"/>
          <p:cNvSpPr/>
          <p:nvPr/>
        </p:nvSpPr>
        <p:spPr>
          <a:xfrm>
            <a:off x="1334461" y="85566"/>
            <a:ext cx="9012404"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bn-IN" sz="4400" b="1" dirty="0">
                <a:latin typeface="NikoshBAN" panose="02000000000000000000" pitchFamily="2" charset="0"/>
                <a:cs typeface="NikoshBAN" panose="02000000000000000000" pitchFamily="2" charset="0"/>
              </a:rPr>
              <a:t>স্যার জগদীশ চন্দ্র বসু </a:t>
            </a:r>
            <a:r>
              <a:rPr lang="bn-BD" sz="3200" b="1" dirty="0" smtClean="0">
                <a:latin typeface="NikoshBAN" panose="02000000000000000000" pitchFamily="2" charset="0"/>
                <a:cs typeface="NikoshBAN" panose="02000000000000000000" pitchFamily="2" charset="0"/>
              </a:rPr>
              <a:t>( jagadish Chandra Bose )</a:t>
            </a:r>
            <a:endParaRPr lang="en-US" sz="3200" b="1" dirty="0"/>
          </a:p>
        </p:txBody>
      </p:sp>
      <p:sp>
        <p:nvSpPr>
          <p:cNvPr id="18" name="Rectangle 17"/>
          <p:cNvSpPr/>
          <p:nvPr/>
        </p:nvSpPr>
        <p:spPr>
          <a:xfrm>
            <a:off x="9146" y="3480141"/>
            <a:ext cx="12182854"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IN" sz="2400" dirty="0">
                <a:latin typeface="NikoshBAN" panose="02000000000000000000" pitchFamily="2" charset="0"/>
                <a:cs typeface="NikoshBAN" panose="02000000000000000000" pitchFamily="2" charset="0"/>
              </a:rPr>
              <a:t>স্যার জগদীশ চন্দ্র বসু একজন বাঙালি পদার্থবিদ, উদ্ভিদবিদ ও জীববিজ্ঞানী এবং প্রথম দিকের একজন কল্পবিজ্ঞান রচয়িতা। </a:t>
            </a:r>
            <a:r>
              <a:rPr lang="bn-BD" sz="2400" dirty="0">
                <a:latin typeface="NikoshBAN" pitchFamily="2" charset="0"/>
                <a:cs typeface="NikoshBAN" pitchFamily="2" charset="0"/>
              </a:rPr>
              <a:t>তাঁর জন্ম </a:t>
            </a:r>
            <a:r>
              <a:rPr lang="bn-BD" sz="2400" u="sng" dirty="0">
                <a:latin typeface="NikoshBAN" pitchFamily="2" charset="0"/>
                <a:cs typeface="NikoshBAN" pitchFamily="2" charset="0"/>
              </a:rPr>
              <a:t>১৮৫৮</a:t>
            </a:r>
            <a:r>
              <a:rPr lang="bn-BD" sz="2400" dirty="0">
                <a:latin typeface="NikoshBAN" pitchFamily="2" charset="0"/>
                <a:cs typeface="NikoshBAN" pitchFamily="2" charset="0"/>
              </a:rPr>
              <a:t> খ্রিঃ এবং মৃত্যু </a:t>
            </a:r>
            <a:r>
              <a:rPr lang="bn-BD" sz="2400" u="sng" dirty="0">
                <a:latin typeface="NikoshBAN" pitchFamily="2" charset="0"/>
                <a:cs typeface="NikoshBAN" pitchFamily="2" charset="0"/>
              </a:rPr>
              <a:t>১৯৩৭</a:t>
            </a:r>
            <a:r>
              <a:rPr lang="bn-BD" sz="2400" dirty="0">
                <a:latin typeface="NikoshBAN" pitchFamily="2" charset="0"/>
                <a:cs typeface="NikoshBAN" pitchFamily="2" charset="0"/>
              </a:rPr>
              <a:t> খ্রিঃ। </a:t>
            </a:r>
            <a:r>
              <a:rPr lang="bn-IN" sz="2400" dirty="0">
                <a:latin typeface="NikoshBAN" panose="02000000000000000000" pitchFamily="2" charset="0"/>
                <a:cs typeface="NikoshBAN" panose="02000000000000000000" pitchFamily="2" charset="0"/>
              </a:rPr>
              <a:t>তার গবেষণার ফলে উদ্ভিদবিজ্ঞান শাখা সমৃদ্ধ হয়ে ওঠে এবং ভারতীয় উপমহাদেশে ব্যবহারিক ও গবেষণাধর্মী বিজ্ঞানের সূচনা হয় তার হাত ধরে। ইনস্টিটিউট অব ইলেকট্রিক্যাল অ্যান্ড ইলেকট্রনিক্স ইঞ্জিনিয়ার্স তাকে রেডিও বিজ্ঞানের জনক বলে অভিহিত করে</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জগদীশের </a:t>
            </a:r>
            <a:r>
              <a:rPr lang="bn-IN" sz="2400" dirty="0">
                <a:latin typeface="NikoshBAN" panose="02000000000000000000" pitchFamily="2" charset="0"/>
                <a:cs typeface="NikoshBAN" panose="02000000000000000000" pitchFamily="2" charset="0"/>
              </a:rPr>
              <a:t>আঠারো মাসের সেই গবেষণার মধ্যে মুখ্য ছিল অতিক্ষুদ্র তরঙ্গ নিয়ে গবেষণা। ১৮৯৫ সালে তিনি অতিক্ষুদ্র তরঙ্গ সৃষ্টি এবং কোন তার ছাড়া এক স্থান থেকে অন্য স্থানে তা প্রেরণে সফলতা পান। ১৮৮৭ সালে বিজ্ঞনী হের্‌ৎস প্রতক্ষভাবে বৈদ্যুতিক তরঙ্গের অস্তিত্ব প্রমাণ করেন। এ নিয়ে আরও গবেষণা করার জন্য তিনি চেষ্টা করছিলেন যদিও শেষ করার আগেই তিনি মারা যান। জগদীশচন্দ্র তার অসমাপ্ত কাজ সমাপ্ত করে সর্বপ্রথম প্রায় ৫ </a:t>
            </a:r>
            <a:r>
              <a:rPr lang="bn-IN" sz="2400" dirty="0" smtClean="0">
                <a:latin typeface="NikoshBAN" panose="02000000000000000000" pitchFamily="2" charset="0"/>
                <a:cs typeface="NikoshBAN" panose="02000000000000000000" pitchFamily="2" charset="0"/>
              </a:rPr>
              <a:t>মিলিমিটার </a:t>
            </a:r>
            <a:r>
              <a:rPr lang="bn-IN" sz="2400" dirty="0">
                <a:latin typeface="NikoshBAN" panose="02000000000000000000" pitchFamily="2" charset="0"/>
                <a:cs typeface="NikoshBAN" panose="02000000000000000000" pitchFamily="2" charset="0"/>
              </a:rPr>
              <a:t>দৈর্ঘ্যবিশিষ্ট তরঙ্গ তৈরি করেন। এ ধরনের তরঙ্গকেই বলা </a:t>
            </a:r>
            <a:r>
              <a:rPr lang="bn-IN" sz="2400" dirty="0" smtClean="0">
                <a:latin typeface="NikoshBAN" panose="02000000000000000000" pitchFamily="2" charset="0"/>
                <a:cs typeface="NikoshBAN" panose="02000000000000000000" pitchFamily="2" charset="0"/>
              </a:rPr>
              <a:t>হয় </a:t>
            </a:r>
            <a:r>
              <a:rPr lang="bn-IN" sz="2400" dirty="0">
                <a:latin typeface="NikoshBAN" panose="02000000000000000000" pitchFamily="2" charset="0"/>
                <a:cs typeface="NikoshBAN" panose="02000000000000000000" pitchFamily="2" charset="0"/>
              </a:rPr>
              <a:t>অতি ক্ষুদ্র তরঙ্গ বা মাইক্রোওয়েভ। আধুনিক রাডার, টেলিভিশন এবং মহাকাশ যোগাযোগের ক্ষেত্রে এই তরঙ্গের ভূমিকা অনস্বীকার্য। মূলত এর মাধ্যমেই বর্তমান বিশ্বের অধিকাংশ তথ্যের আদান প্রদান ঘটে থাকে।</a:t>
            </a:r>
            <a:endParaRPr lang="en-US" sz="2400" dirty="0">
              <a:latin typeface="NikoshBAN" panose="02000000000000000000" pitchFamily="2" charset="0"/>
              <a:cs typeface="NikoshBAN" panose="02000000000000000000" pitchFamily="2" charset="0"/>
            </a:endParaRPr>
          </a:p>
        </p:txBody>
      </p:sp>
      <p:sp>
        <p:nvSpPr>
          <p:cNvPr id="2" name="Rectangle 1"/>
          <p:cNvSpPr/>
          <p:nvPr/>
        </p:nvSpPr>
        <p:spPr>
          <a:xfrm>
            <a:off x="6734330" y="914125"/>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বাংলাদেশ</a:t>
            </a:r>
            <a:endParaRPr lang="ar-SA" b="1" dirty="0">
              <a:solidFill>
                <a:schemeClr val="tx1"/>
              </a:solidFill>
            </a:endParaRPr>
          </a:p>
        </p:txBody>
      </p:sp>
      <p:sp>
        <p:nvSpPr>
          <p:cNvPr id="19" name="Rectangle 18"/>
          <p:cNvSpPr/>
          <p:nvPr/>
        </p:nvSpPr>
        <p:spPr>
          <a:xfrm>
            <a:off x="6126480" y="2035717"/>
            <a:ext cx="3176211" cy="9915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1858-1937</a:t>
            </a:r>
            <a:endParaRPr lang="ar-SA" b="1" dirty="0">
              <a:solidFill>
                <a:schemeClr val="tx1"/>
              </a:solidFill>
            </a:endParaRPr>
          </a:p>
        </p:txBody>
      </p:sp>
      <p:sp>
        <p:nvSpPr>
          <p:cNvPr id="20" name="Rectangle 19"/>
          <p:cNvSpPr/>
          <p:nvPr/>
        </p:nvSpPr>
        <p:spPr>
          <a:xfrm>
            <a:off x="9440954" y="948758"/>
            <a:ext cx="2501110" cy="207853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1895 এক স্থান হতে অন্য স্থানে বার্তা প্রেরণ</a:t>
            </a:r>
            <a:endParaRPr lang="ar-SA" sz="1600" b="1" dirty="0">
              <a:solidFill>
                <a:schemeClr val="tx1"/>
              </a:solidFill>
            </a:endParaRPr>
          </a:p>
        </p:txBody>
      </p:sp>
    </p:spTree>
    <p:extLst>
      <p:ext uri="{BB962C8B-B14F-4D97-AF65-F5344CB8AC3E}">
        <p14:creationId xmlns:p14="http://schemas.microsoft.com/office/powerpoint/2010/main" val="2199176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17" grpId="0" animBg="1"/>
      <p:bldP spid="18" grpId="0" animBg="1"/>
      <p:bldP spid="2"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জীবনকাল</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কৃতিত্ব</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ইতালি</a:t>
            </a:r>
            <a:endParaRPr lang="ar-SA" b="1" dirty="0">
              <a:solidFill>
                <a:schemeClr val="tx1"/>
              </a:solidFill>
            </a:endParaRPr>
          </a:p>
        </p:txBody>
      </p:sp>
      <p:sp>
        <p:nvSpPr>
          <p:cNvPr id="19" name="Rectangle 18"/>
          <p:cNvSpPr/>
          <p:nvPr/>
        </p:nvSpPr>
        <p:spPr>
          <a:xfrm>
            <a:off x="3188327" y="3735423"/>
            <a:ext cx="3102745"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1874-1937</a:t>
            </a:r>
            <a:endParaRPr lang="ar-SA" b="1" dirty="0">
              <a:solidFill>
                <a:schemeClr val="tx1"/>
              </a:solidFill>
            </a:endParaRPr>
          </a:p>
        </p:txBody>
      </p:sp>
      <p:sp>
        <p:nvSpPr>
          <p:cNvPr id="20" name="Rectangle 19"/>
          <p:cNvSpPr/>
          <p:nvPr/>
        </p:nvSpPr>
        <p:spPr>
          <a:xfrm>
            <a:off x="6542306" y="2047141"/>
            <a:ext cx="5207734"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1909 সালে নোবেল পুরস্কার লাভ করেন</a:t>
            </a:r>
            <a:endParaRPr lang="ar-SA" sz="1600"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746" y="920881"/>
            <a:ext cx="2427176" cy="27081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angle 11"/>
          <p:cNvSpPr/>
          <p:nvPr/>
        </p:nvSpPr>
        <p:spPr>
          <a:xfrm>
            <a:off x="9145" y="4543416"/>
            <a:ext cx="12182855"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400" dirty="0" smtClean="0">
                <a:latin typeface="NikoshBAN" panose="02000000000000000000" pitchFamily="2" charset="0"/>
                <a:cs typeface="NikoshBAN" panose="02000000000000000000" pitchFamily="2" charset="0"/>
              </a:rPr>
              <a:t>গু</a:t>
            </a:r>
            <a:r>
              <a:rPr lang="bn-BD" sz="2400" dirty="0" smtClean="0">
                <a:latin typeface="NikoshBAN" panose="02000000000000000000" pitchFamily="2" charset="0"/>
                <a:cs typeface="NikoshBAN" panose="02000000000000000000" pitchFamily="2" charset="0"/>
              </a:rPr>
              <a:t>গ</a:t>
            </a:r>
            <a:r>
              <a:rPr lang="as-IN" sz="2400" dirty="0" smtClean="0">
                <a:latin typeface="NikoshBAN" panose="02000000000000000000" pitchFamily="2" charset="0"/>
                <a:cs typeface="NikoshBAN" panose="02000000000000000000" pitchFamily="2" charset="0"/>
              </a:rPr>
              <a:t>লি</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লমো মার্কনি </a:t>
            </a:r>
            <a:r>
              <a:rPr lang="as-IN" sz="2400" dirty="0">
                <a:latin typeface="NikoshBAN" panose="02000000000000000000" pitchFamily="2" charset="0"/>
                <a:cs typeface="NikoshBAN" panose="02000000000000000000" pitchFamily="2" charset="0"/>
              </a:rPr>
              <a:t>ছিলেন ইতালীয় উদ্ভাবক এবং প্রকৌশলী যিনি বেতার যন্ত্রের সম্প্রচার পদ্ধতি উদ্ভাবনের জন্য বিখ্যাত হয়ে আছেন</a:t>
            </a:r>
            <a:r>
              <a:rPr lang="as-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BD" sz="2400" dirty="0">
                <a:latin typeface="NikoshBAN" pitchFamily="2" charset="0"/>
                <a:cs typeface="NikoshBAN" pitchFamily="2" charset="0"/>
              </a:rPr>
              <a:t>তাঁর জন্ম </a:t>
            </a:r>
            <a:r>
              <a:rPr lang="bn-BD" sz="2400" u="sng" dirty="0">
                <a:latin typeface="NikoshBAN" pitchFamily="2" charset="0"/>
                <a:cs typeface="NikoshBAN" pitchFamily="2" charset="0"/>
              </a:rPr>
              <a:t>১৮৭৪</a:t>
            </a:r>
            <a:r>
              <a:rPr lang="bn-BD" sz="2400" dirty="0">
                <a:latin typeface="NikoshBAN" pitchFamily="2" charset="0"/>
                <a:cs typeface="NikoshBAN" pitchFamily="2" charset="0"/>
              </a:rPr>
              <a:t> খ্রিঃ এবং মৃত্যু </a:t>
            </a:r>
            <a:r>
              <a:rPr lang="bn-BD" sz="2400" u="sng" dirty="0">
                <a:latin typeface="NikoshBAN" pitchFamily="2" charset="0"/>
                <a:cs typeface="NikoshBAN" pitchFamily="2" charset="0"/>
              </a:rPr>
              <a:t>১৯৩৭</a:t>
            </a:r>
            <a:r>
              <a:rPr lang="bn-BD" sz="2400" dirty="0">
                <a:latin typeface="NikoshBAN" pitchFamily="2" charset="0"/>
                <a:cs typeface="NikoshBAN" pitchFamily="2" charset="0"/>
              </a:rPr>
              <a:t> খ্রিঃ।</a:t>
            </a:r>
            <a:r>
              <a:rPr lang="as-IN" sz="2400" dirty="0">
                <a:latin typeface="NikoshBAN" panose="02000000000000000000" pitchFamily="2" charset="0"/>
                <a:cs typeface="NikoshBAN" panose="02000000000000000000" pitchFamily="2" charset="0"/>
              </a:rPr>
              <a:t> তিনি একটি ব্যবহারিক রেডিওগ্রাফ পদ্ধতি তৈরি করেছিলেন। এই উদ্ভাবনকে কেন্দ্র করেই বিশ্বের অসংখ্য ব্যবসায়িক ও প্রাযুক্তিক প্রতিষ্ঠান গড়ে উঠে</a:t>
            </a:r>
            <a:r>
              <a:rPr lang="as-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বিশ শতকে ইলেকট্রনিক্সের বিকাশের পর প্রথমে আইবিএম কোম্পানি মেইনফ্রেম কম্পিউটার তৈরি </a:t>
            </a:r>
            <a:r>
              <a:rPr lang="bn-BD" sz="2400" dirty="0">
                <a:latin typeface="NikoshBAN" panose="02000000000000000000" pitchFamily="2" charset="0"/>
                <a:cs typeface="NikoshBAN" panose="02000000000000000000" pitchFamily="2" charset="0"/>
              </a:rPr>
              <a:t>। পর্যায়ক্রমে ১৯৭১ </a:t>
            </a:r>
            <a:r>
              <a:rPr lang="bn-BD" sz="2400" dirty="0" smtClean="0">
                <a:latin typeface="NikoshBAN" panose="02000000000000000000" pitchFamily="2" charset="0"/>
                <a:cs typeface="NikoshBAN" panose="02000000000000000000" pitchFamily="2" charset="0"/>
              </a:rPr>
              <a:t>সালে মাইক্রোপ্রসেসর আবিস্কৃত হলে সাশ্রয়ী </a:t>
            </a:r>
            <a:r>
              <a:rPr lang="bn-BD" sz="2400" dirty="0">
                <a:latin typeface="NikoshBAN" panose="02000000000000000000" pitchFamily="2" charset="0"/>
                <a:cs typeface="NikoshBAN" panose="02000000000000000000" pitchFamily="2" charset="0"/>
              </a:rPr>
              <a:t>কম্পিউটার </a:t>
            </a:r>
            <a:r>
              <a:rPr lang="bn-BD" sz="2400" dirty="0" smtClean="0">
                <a:latin typeface="NikoshBAN" panose="02000000000000000000" pitchFamily="2" charset="0"/>
                <a:cs typeface="NikoshBAN" panose="02000000000000000000" pitchFamily="2" charset="0"/>
              </a:rPr>
              <a:t>তৈরির পথ সুগম হয় ।</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১৯০৯ সালে কার্ল ফের্ডিনান্ড </a:t>
            </a:r>
            <a:r>
              <a:rPr lang="as-IN" sz="2400" dirty="0" smtClean="0">
                <a:latin typeface="NikoshBAN" panose="02000000000000000000" pitchFamily="2" charset="0"/>
                <a:cs typeface="NikoshBAN" panose="02000000000000000000" pitchFamily="2" charset="0"/>
              </a:rPr>
              <a:t>ব্রাউনের </a:t>
            </a:r>
            <a:r>
              <a:rPr lang="as-IN" sz="2400" dirty="0">
                <a:latin typeface="NikoshBAN" panose="02000000000000000000" pitchFamily="2" charset="0"/>
                <a:cs typeface="NikoshBAN" panose="02000000000000000000" pitchFamily="2" charset="0"/>
              </a:rPr>
              <a:t>সাথে যৌথভাবে পদার্থবিজ্ঞানে নোবেল পুরস্কার লাভ করেন। বেতার সম্প্রচার পদ্ধতির ভিত্তি স্থাপনের জন্যই তাদেরকে এই পুরস্কার দেয়া হয়।</a:t>
            </a:r>
            <a:endParaRPr lang="en-US" sz="2400" dirty="0">
              <a:latin typeface="NikoshBAN" panose="02000000000000000000" pitchFamily="2" charset="0"/>
              <a:cs typeface="NikoshBAN" panose="02000000000000000000" pitchFamily="2" charset="0"/>
            </a:endParaRPr>
          </a:p>
        </p:txBody>
      </p:sp>
      <p:sp>
        <p:nvSpPr>
          <p:cNvPr id="13" name="Bevel 12"/>
          <p:cNvSpPr/>
          <p:nvPr/>
        </p:nvSpPr>
        <p:spPr>
          <a:xfrm>
            <a:off x="9145" y="3629032"/>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err="1" smtClean="0">
                <a:solidFill>
                  <a:schemeClr val="tx1"/>
                </a:solidFill>
              </a:rPr>
              <a:t>আবিষ্কার</a:t>
            </a:r>
            <a:endParaRPr lang="ar-SA" sz="4400" b="1" dirty="0">
              <a:solidFill>
                <a:schemeClr val="tx1"/>
              </a:solidFill>
            </a:endParaRPr>
          </a:p>
        </p:txBody>
      </p:sp>
      <p:sp>
        <p:nvSpPr>
          <p:cNvPr id="15" name="Rectangle 14"/>
          <p:cNvSpPr/>
          <p:nvPr/>
        </p:nvSpPr>
        <p:spPr>
          <a:xfrm>
            <a:off x="7180746" y="3145524"/>
            <a:ext cx="4020653" cy="9601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তিনি রেডিও আষ্কিার করেন</a:t>
            </a:r>
            <a:endParaRPr lang="ar-SA" sz="1600" b="1" dirty="0">
              <a:solidFill>
                <a:schemeClr val="tx1"/>
              </a:solidFill>
            </a:endParaRPr>
          </a:p>
        </p:txBody>
      </p:sp>
      <p:sp>
        <p:nvSpPr>
          <p:cNvPr id="16" name="Rectangle 15"/>
          <p:cNvSpPr/>
          <p:nvPr/>
        </p:nvSpPr>
        <p:spPr>
          <a:xfrm>
            <a:off x="1508761" y="38764"/>
            <a:ext cx="8409674"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400" b="1" dirty="0">
                <a:latin typeface="NikoshBAN" panose="02000000000000000000" pitchFamily="2" charset="0"/>
                <a:cs typeface="NikoshBAN" panose="02000000000000000000" pitchFamily="2" charset="0"/>
              </a:rPr>
              <a:t>গু</a:t>
            </a:r>
            <a:r>
              <a:rPr lang="bn-BD" sz="4400" b="1" dirty="0">
                <a:latin typeface="NikoshBAN" panose="02000000000000000000" pitchFamily="2" charset="0"/>
                <a:cs typeface="NikoshBAN" panose="02000000000000000000" pitchFamily="2" charset="0"/>
              </a:rPr>
              <a:t>গ</a:t>
            </a:r>
            <a:r>
              <a:rPr lang="as-IN" sz="4400" b="1" dirty="0">
                <a:latin typeface="NikoshBAN" panose="02000000000000000000" pitchFamily="2" charset="0"/>
                <a:cs typeface="NikoshBAN" panose="02000000000000000000" pitchFamily="2" charset="0"/>
              </a:rPr>
              <a:t>লি</a:t>
            </a:r>
            <a:r>
              <a:rPr lang="bn-BD" sz="4400" b="1" dirty="0">
                <a:latin typeface="NikoshBAN" panose="02000000000000000000" pitchFamily="2" charset="0"/>
                <a:cs typeface="NikoshBAN" panose="02000000000000000000" pitchFamily="2" charset="0"/>
              </a:rPr>
              <a:t>য়ে</a:t>
            </a:r>
            <a:r>
              <a:rPr lang="as-IN" sz="4400" b="1" dirty="0">
                <a:latin typeface="NikoshBAN" panose="02000000000000000000" pitchFamily="2" charset="0"/>
                <a:cs typeface="NikoshBAN" panose="02000000000000000000" pitchFamily="2" charset="0"/>
              </a:rPr>
              <a:t>লমো </a:t>
            </a:r>
            <a:r>
              <a:rPr lang="as-IN" sz="4400" b="1" dirty="0" smtClean="0">
                <a:latin typeface="NikoshBAN" panose="02000000000000000000" pitchFamily="2" charset="0"/>
                <a:cs typeface="NikoshBAN" panose="02000000000000000000" pitchFamily="2" charset="0"/>
              </a:rPr>
              <a:t>মার্কনি</a:t>
            </a:r>
            <a:r>
              <a:rPr lang="bn-BD" sz="44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Guglielmo Marconi ) </a:t>
            </a:r>
            <a:r>
              <a:rPr lang="as-IN" sz="3200" b="1" dirty="0" smtClean="0">
                <a:latin typeface="NikoshBAN" panose="02000000000000000000" pitchFamily="2" charset="0"/>
                <a:cs typeface="NikoshBAN" panose="02000000000000000000" pitchFamily="2" charset="0"/>
              </a:rPr>
              <a:t> </a:t>
            </a:r>
            <a:endParaRPr lang="en-US" sz="3200" b="1" dirty="0"/>
          </a:p>
        </p:txBody>
      </p:sp>
    </p:spTree>
    <p:extLst>
      <p:ext uri="{BB962C8B-B14F-4D97-AF65-F5344CB8AC3E}">
        <p14:creationId xmlns:p14="http://schemas.microsoft.com/office/powerpoint/2010/main" val="3570577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by="(-#ppt_w*2)" calcmode="lin" valueType="num">
                                      <p:cBhvr rctx="PPT">
                                        <p:cTn id="46" dur="500" autoRev="1" fill="hold">
                                          <p:stCondLst>
                                            <p:cond delay="0"/>
                                          </p:stCondLst>
                                        </p:cTn>
                                        <p:tgtEl>
                                          <p:spTgt spid="13"/>
                                        </p:tgtEl>
                                        <p:attrNameLst>
                                          <p:attrName>ppt_w</p:attrName>
                                        </p:attrNameLst>
                                      </p:cBhvr>
                                    </p:anim>
                                    <p:anim by="(#ppt_w*0.50)" calcmode="lin" valueType="num">
                                      <p:cBhvr>
                                        <p:cTn id="47" dur="500" decel="50000" autoRev="1" fill="hold">
                                          <p:stCondLst>
                                            <p:cond delay="0"/>
                                          </p:stCondLst>
                                        </p:cTn>
                                        <p:tgtEl>
                                          <p:spTgt spid="13"/>
                                        </p:tgtEl>
                                        <p:attrNameLst>
                                          <p:attrName>ppt_x</p:attrName>
                                        </p:attrNameLst>
                                      </p:cBhvr>
                                    </p:anim>
                                    <p:anim from="(-#ppt_h/2)" to="(#ppt_y)" calcmode="lin" valueType="num">
                                      <p:cBhvr>
                                        <p:cTn id="48" dur="1000" fill="hold">
                                          <p:stCondLst>
                                            <p:cond delay="0"/>
                                          </p:stCondLst>
                                        </p:cTn>
                                        <p:tgtEl>
                                          <p:spTgt spid="13"/>
                                        </p:tgtEl>
                                        <p:attrNameLst>
                                          <p:attrName>ppt_y</p:attrName>
                                        </p:attrNameLst>
                                      </p:cBhvr>
                                    </p:anim>
                                    <p:animRot by="21600000">
                                      <p:cBhvr>
                                        <p:cTn id="49" dur="1000" fill="hold">
                                          <p:stCondLst>
                                            <p:cond delay="0"/>
                                          </p:stCondLst>
                                        </p:cTn>
                                        <p:tgtEl>
                                          <p:spTgt spid="1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73" restart="whenNotActive" fill="hold" evtFilter="cancelBubble" nodeType="interactiveSeq">
                <p:stCondLst>
                  <p:cond evt="onClick" delay="0">
                    <p:tgtEl>
                      <p:spTgt spid="6"/>
                    </p:tgtEl>
                  </p:cond>
                </p:stCondLst>
                <p:endSync evt="end" delay="0">
                  <p:rtn val="all"/>
                </p:endSync>
                <p:childTnLst>
                  <p:par>
                    <p:cTn id="74" fill="hold">
                      <p:stCondLst>
                        <p:cond delay="0"/>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জীবনকাল</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উপাধি</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যুক্তরাষ্ট্র</a:t>
            </a:r>
            <a:endParaRPr lang="ar-SA" b="1" dirty="0">
              <a:solidFill>
                <a:schemeClr val="tx1"/>
              </a:solidFill>
            </a:endParaRPr>
          </a:p>
        </p:txBody>
      </p:sp>
      <p:sp>
        <p:nvSpPr>
          <p:cNvPr id="19" name="Rectangle 18"/>
          <p:cNvSpPr/>
          <p:nvPr/>
        </p:nvSpPr>
        <p:spPr>
          <a:xfrm>
            <a:off x="3188327" y="3735423"/>
            <a:ext cx="3102745"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1831-1879</a:t>
            </a:r>
            <a:endParaRPr lang="ar-SA" b="1" dirty="0">
              <a:solidFill>
                <a:schemeClr val="tx1"/>
              </a:solidFill>
            </a:endParaRPr>
          </a:p>
        </p:txBody>
      </p:sp>
      <p:sp>
        <p:nvSpPr>
          <p:cNvPr id="20" name="Rectangle 19"/>
          <p:cNvSpPr/>
          <p:nvPr/>
        </p:nvSpPr>
        <p:spPr>
          <a:xfrm>
            <a:off x="6542306" y="2047141"/>
            <a:ext cx="5207734"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ই-মেইলের জনক</a:t>
            </a:r>
            <a:endParaRPr lang="ar-SA" sz="3200" b="1" dirty="0">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303" y="854503"/>
            <a:ext cx="2353621" cy="27992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ectangle 16"/>
          <p:cNvSpPr/>
          <p:nvPr/>
        </p:nvSpPr>
        <p:spPr>
          <a:xfrm>
            <a:off x="30264" y="4561583"/>
            <a:ext cx="12161736" cy="16312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000" dirty="0">
                <a:latin typeface="NikoshBAN" panose="02000000000000000000" pitchFamily="2" charset="0"/>
                <a:cs typeface="NikoshBAN" panose="02000000000000000000" pitchFamily="2" charset="0"/>
              </a:rPr>
              <a:t>রেমন্ড </a:t>
            </a:r>
            <a:r>
              <a:rPr lang="as-IN" sz="2000" dirty="0" smtClean="0">
                <a:latin typeface="NikoshBAN" panose="02000000000000000000" pitchFamily="2" charset="0"/>
                <a:cs typeface="NikoshBAN" panose="02000000000000000000" pitchFamily="2" charset="0"/>
              </a:rPr>
              <a:t>স্যামু</a:t>
            </a:r>
            <a:r>
              <a:rPr lang="bn-BD" sz="2000" dirty="0" smtClean="0">
                <a:latin typeface="NikoshBAN" panose="02000000000000000000" pitchFamily="2" charset="0"/>
                <a:cs typeface="NikoshBAN" panose="02000000000000000000" pitchFamily="2" charset="0"/>
              </a:rPr>
              <a:t>য়েল</a:t>
            </a:r>
            <a:r>
              <a:rPr lang="as-IN"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টমলিনসন বিখ্যাত মার্কিন কম্পিউটার বিজ্ঞানী ও বিশ্বের প্রথম ই-মেইল প্রবর্তনকারী। </a:t>
            </a:r>
            <a:r>
              <a:rPr lang="bn-BD" sz="2000" dirty="0">
                <a:latin typeface="NikoshBAN" pitchFamily="2" charset="0"/>
                <a:cs typeface="NikoshBAN" pitchFamily="2" charset="0"/>
              </a:rPr>
              <a:t>তাঁর জন্ম </a:t>
            </a:r>
            <a:r>
              <a:rPr lang="bn-BD" sz="2000" u="sng" dirty="0">
                <a:latin typeface="NikoshBAN" pitchFamily="2" charset="0"/>
                <a:cs typeface="NikoshBAN" pitchFamily="2" charset="0"/>
              </a:rPr>
              <a:t>১৮৩১</a:t>
            </a:r>
            <a:r>
              <a:rPr lang="bn-BD" sz="2000" dirty="0">
                <a:latin typeface="NikoshBAN" pitchFamily="2" charset="0"/>
                <a:cs typeface="NikoshBAN" pitchFamily="2" charset="0"/>
              </a:rPr>
              <a:t> খ্রিঃ এবং মৃত্যু </a:t>
            </a:r>
            <a:r>
              <a:rPr lang="bn-BD" sz="2000" u="sng" dirty="0">
                <a:latin typeface="NikoshBAN" pitchFamily="2" charset="0"/>
                <a:cs typeface="NikoshBAN" pitchFamily="2" charset="0"/>
              </a:rPr>
              <a:t>১৮৭৯</a:t>
            </a:r>
            <a:r>
              <a:rPr lang="bn-BD" sz="2000" dirty="0">
                <a:latin typeface="NikoshBAN" pitchFamily="2" charset="0"/>
                <a:cs typeface="NikoshBAN" pitchFamily="2" charset="0"/>
              </a:rPr>
              <a:t> খ্রিঃ।</a:t>
            </a:r>
            <a:r>
              <a:rPr lang="bn-IN" sz="2000" dirty="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১৯৭১ সালে </a:t>
            </a:r>
            <a:r>
              <a:rPr lang="bn-BD" sz="2000" dirty="0" smtClean="0">
                <a:latin typeface="NikoshBAN" panose="02000000000000000000" pitchFamily="2" charset="0"/>
                <a:cs typeface="NikoshBAN" panose="02000000000000000000" pitchFamily="2" charset="0"/>
              </a:rPr>
              <a:t>অরপানেটে ইলেকট্রনিক মাধ্যমে </a:t>
            </a:r>
            <a:r>
              <a:rPr lang="as-IN" sz="2000" dirty="0" smtClean="0">
                <a:latin typeface="NikoshBAN" panose="02000000000000000000" pitchFamily="2" charset="0"/>
                <a:cs typeface="NikoshBAN" panose="02000000000000000000" pitchFamily="2" charset="0"/>
              </a:rPr>
              <a:t>ই-মেইল </a:t>
            </a:r>
            <a:r>
              <a:rPr lang="bn-BD" sz="2000" dirty="0" smtClean="0">
                <a:latin typeface="NikoshBAN" panose="02000000000000000000" pitchFamily="2" charset="0"/>
                <a:cs typeface="NikoshBAN" panose="02000000000000000000" pitchFamily="2" charset="0"/>
              </a:rPr>
              <a:t>সূচনা করেন।</a:t>
            </a:r>
            <a:r>
              <a:rPr lang="bn-IN"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এর আগে একই কম্পিউটারের বিভিন্ন ব্যবহারকারীদের মধ্যে মেইল আদান-প্রদান করা যেত। কিন্তু টমলিনসনের পদ্ধতিতে প্রথমবারের মতো আরপানেটে যুক্ত বিভিন্ন হোস্টের মধ্যে বার্তা আদান-প্রদান সম্ভব হয়। </a:t>
            </a:r>
            <a:r>
              <a:rPr lang="bn-IN" sz="2000" dirty="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তিনিই প্রথম কম্পিউটার এবং এর ব্যবহারকারীদের মধ্যে পার্থক্য বোঝানোর জন্য ব্যবহারকারীর নামের সামনে @ চিহ্নটি ব্যবহার শুরু করেন।তারপর থেকে ই-মেইলে এই চিহ্নটি ব্যবহার হয়ে আসছে। </a:t>
            </a:r>
            <a:r>
              <a:rPr lang="as-IN" sz="2000" dirty="0" smtClean="0">
                <a:latin typeface="NikoshBAN" panose="02000000000000000000" pitchFamily="2" charset="0"/>
                <a:cs typeface="NikoshBAN" panose="02000000000000000000" pitchFamily="2" charset="0"/>
              </a:rPr>
              <a:t>টমলিনসনের </a:t>
            </a:r>
            <a:r>
              <a:rPr lang="as-IN" sz="2000" dirty="0">
                <a:latin typeface="NikoshBAN" panose="02000000000000000000" pitchFamily="2" charset="0"/>
                <a:cs typeface="NikoshBAN" panose="02000000000000000000" pitchFamily="2" charset="0"/>
              </a:rPr>
              <a:t>ই-মেইল প্রোগ্রাম মানুষের পারস্পরিক যোগাযোগ ব্যবস্থাকে বদলে দিয়ে একটি নতুন বিপ্লবের সূচনা </a:t>
            </a:r>
            <a:r>
              <a:rPr lang="as-IN" sz="2000" dirty="0" smtClean="0">
                <a:latin typeface="NikoshBAN" panose="02000000000000000000" pitchFamily="2" charset="0"/>
                <a:cs typeface="NikoshBAN" panose="02000000000000000000" pitchFamily="2" charset="0"/>
              </a:rPr>
              <a:t>করে</a:t>
            </a:r>
            <a:r>
              <a:rPr lang="bn-BD" sz="2000" dirty="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18" name="Rectangle 17"/>
          <p:cNvSpPr/>
          <p:nvPr/>
        </p:nvSpPr>
        <p:spPr>
          <a:xfrm>
            <a:off x="1811799" y="0"/>
            <a:ext cx="7604967"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b="1" dirty="0">
                <a:latin typeface="NikoshBAN" panose="02000000000000000000" pitchFamily="2" charset="0"/>
                <a:cs typeface="NikoshBAN" panose="02000000000000000000" pitchFamily="2" charset="0"/>
              </a:rPr>
              <a:t>রেমন্ড স্যামু</a:t>
            </a:r>
            <a:r>
              <a:rPr lang="bn-BD" sz="4000" b="1" dirty="0">
                <a:latin typeface="NikoshBAN" panose="02000000000000000000" pitchFamily="2" charset="0"/>
                <a:cs typeface="NikoshBAN" panose="02000000000000000000" pitchFamily="2" charset="0"/>
              </a:rPr>
              <a:t>য়েল</a:t>
            </a:r>
            <a:r>
              <a:rPr lang="as-IN" sz="4000" b="1" dirty="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টমলিনসন</a:t>
            </a:r>
            <a:r>
              <a:rPr lang="bn-BD" sz="40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(Samuel Tomlinson )</a:t>
            </a:r>
            <a:r>
              <a:rPr lang="as-IN" sz="2400" b="1" dirty="0" smtClean="0">
                <a:latin typeface="NikoshBAN" panose="02000000000000000000" pitchFamily="2" charset="0"/>
                <a:cs typeface="NikoshBAN" panose="02000000000000000000" pitchFamily="2" charset="0"/>
              </a:rPr>
              <a:t> </a:t>
            </a:r>
            <a:endParaRPr lang="en-US" sz="2400" b="1" dirty="0"/>
          </a:p>
        </p:txBody>
      </p:sp>
    </p:spTree>
    <p:extLst>
      <p:ext uri="{BB962C8B-B14F-4D97-AF65-F5344CB8AC3E}">
        <p14:creationId xmlns:p14="http://schemas.microsoft.com/office/powerpoint/2010/main" val="2400551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80">
                                          <p:stCondLst>
                                            <p:cond delay="0"/>
                                          </p:stCondLst>
                                        </p:cTn>
                                        <p:tgtEl>
                                          <p:spTgt spid="18"/>
                                        </p:tgtEl>
                                      </p:cBhvr>
                                    </p:animEffect>
                                    <p:anim calcmode="lin" valueType="num">
                                      <p:cBhvr>
                                        <p:cTn id="1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0" dur="26">
                                          <p:stCondLst>
                                            <p:cond delay="650"/>
                                          </p:stCondLst>
                                        </p:cTn>
                                        <p:tgtEl>
                                          <p:spTgt spid="18"/>
                                        </p:tgtEl>
                                      </p:cBhvr>
                                      <p:to x="100000" y="60000"/>
                                    </p:animScale>
                                    <p:animScale>
                                      <p:cBhvr>
                                        <p:cTn id="21" dur="166" decel="50000">
                                          <p:stCondLst>
                                            <p:cond delay="676"/>
                                          </p:stCondLst>
                                        </p:cTn>
                                        <p:tgtEl>
                                          <p:spTgt spid="18"/>
                                        </p:tgtEl>
                                      </p:cBhvr>
                                      <p:to x="100000" y="100000"/>
                                    </p:animScale>
                                    <p:animScale>
                                      <p:cBhvr>
                                        <p:cTn id="22" dur="26">
                                          <p:stCondLst>
                                            <p:cond delay="1312"/>
                                          </p:stCondLst>
                                        </p:cTn>
                                        <p:tgtEl>
                                          <p:spTgt spid="18"/>
                                        </p:tgtEl>
                                      </p:cBhvr>
                                      <p:to x="100000" y="80000"/>
                                    </p:animScale>
                                    <p:animScale>
                                      <p:cBhvr>
                                        <p:cTn id="23" dur="166" decel="50000">
                                          <p:stCondLst>
                                            <p:cond delay="1338"/>
                                          </p:stCondLst>
                                        </p:cTn>
                                        <p:tgtEl>
                                          <p:spTgt spid="18"/>
                                        </p:tgtEl>
                                      </p:cBhvr>
                                      <p:to x="100000" y="100000"/>
                                    </p:animScale>
                                    <p:animScale>
                                      <p:cBhvr>
                                        <p:cTn id="24" dur="26">
                                          <p:stCondLst>
                                            <p:cond delay="1642"/>
                                          </p:stCondLst>
                                        </p:cTn>
                                        <p:tgtEl>
                                          <p:spTgt spid="18"/>
                                        </p:tgtEl>
                                      </p:cBhvr>
                                      <p:to x="100000" y="90000"/>
                                    </p:animScale>
                                    <p:animScale>
                                      <p:cBhvr>
                                        <p:cTn id="25" dur="166" decel="50000">
                                          <p:stCondLst>
                                            <p:cond delay="1668"/>
                                          </p:stCondLst>
                                        </p:cTn>
                                        <p:tgtEl>
                                          <p:spTgt spid="18"/>
                                        </p:tgtEl>
                                      </p:cBhvr>
                                      <p:to x="100000" y="100000"/>
                                    </p:animScale>
                                    <p:animScale>
                                      <p:cBhvr>
                                        <p:cTn id="26" dur="26">
                                          <p:stCondLst>
                                            <p:cond delay="1808"/>
                                          </p:stCondLst>
                                        </p:cTn>
                                        <p:tgtEl>
                                          <p:spTgt spid="18"/>
                                        </p:tgtEl>
                                      </p:cBhvr>
                                      <p:to x="100000" y="95000"/>
                                    </p:animScale>
                                    <p:animScale>
                                      <p:cBhvr>
                                        <p:cTn id="27" dur="166" decel="50000">
                                          <p:stCondLst>
                                            <p:cond delay="1834"/>
                                          </p:stCondLst>
                                        </p:cTn>
                                        <p:tgtEl>
                                          <p:spTgt spid="1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by="(-#ppt_w*2)" calcmode="lin" valueType="num">
                                      <p:cBhvr rctx="PPT">
                                        <p:cTn id="39" dur="500" autoRev="1" fill="hold">
                                          <p:stCondLst>
                                            <p:cond delay="0"/>
                                          </p:stCondLst>
                                        </p:cTn>
                                        <p:tgtEl>
                                          <p:spTgt spid="5"/>
                                        </p:tgtEl>
                                        <p:attrNameLst>
                                          <p:attrName>ppt_w</p:attrName>
                                        </p:attrNameLst>
                                      </p:cBhvr>
                                    </p:anim>
                                    <p:anim by="(#ppt_w*0.50)" calcmode="lin" valueType="num">
                                      <p:cBhvr>
                                        <p:cTn id="40" dur="500" decel="50000" autoRev="1" fill="hold">
                                          <p:stCondLst>
                                            <p:cond delay="0"/>
                                          </p:stCondLst>
                                        </p:cTn>
                                        <p:tgtEl>
                                          <p:spTgt spid="5"/>
                                        </p:tgtEl>
                                        <p:attrNameLst>
                                          <p:attrName>ppt_x</p:attrName>
                                        </p:attrNameLst>
                                      </p:cBhvr>
                                    </p:anim>
                                    <p:anim from="(-#ppt_h/2)" to="(#ppt_y)" calcmode="lin" valueType="num">
                                      <p:cBhvr>
                                        <p:cTn id="41" dur="1000" fill="hold">
                                          <p:stCondLst>
                                            <p:cond delay="0"/>
                                          </p:stCondLst>
                                        </p:cTn>
                                        <p:tgtEl>
                                          <p:spTgt spid="5"/>
                                        </p:tgtEl>
                                        <p:attrNameLst>
                                          <p:attrName>ppt_y</p:attrName>
                                        </p:attrNameLst>
                                      </p:cBhvr>
                                    </p:anim>
                                    <p:animRot by="21600000">
                                      <p:cBhvr>
                                        <p:cTn id="42" dur="1000" fill="hold">
                                          <p:stCondLst>
                                            <p:cond delay="0"/>
                                          </p:stCondLst>
                                        </p:cTn>
                                        <p:tgtEl>
                                          <p:spTgt spid="5"/>
                                        </p:tgtEl>
                                        <p:attrNameLst>
                                          <p:attrName>r</p:attrName>
                                        </p:attrNameLst>
                                      </p:cBhvr>
                                    </p:animRo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 by="(-#ppt_w*2)" calcmode="lin" valueType="num">
                                      <p:cBhvr rctx="PPT">
                                        <p:cTn id="45" dur="500" autoRev="1" fill="hold">
                                          <p:stCondLst>
                                            <p:cond delay="0"/>
                                          </p:stCondLst>
                                        </p:cTn>
                                        <p:tgtEl>
                                          <p:spTgt spid="6"/>
                                        </p:tgtEl>
                                        <p:attrNameLst>
                                          <p:attrName>ppt_w</p:attrName>
                                        </p:attrNameLst>
                                      </p:cBhvr>
                                    </p:anim>
                                    <p:anim by="(#ppt_w*0.50)" calcmode="lin" valueType="num">
                                      <p:cBhvr>
                                        <p:cTn id="46" dur="500" decel="50000" autoRev="1" fill="hold">
                                          <p:stCondLst>
                                            <p:cond delay="0"/>
                                          </p:stCondLst>
                                        </p:cTn>
                                        <p:tgtEl>
                                          <p:spTgt spid="6"/>
                                        </p:tgtEl>
                                        <p:attrNameLst>
                                          <p:attrName>ppt_x</p:attrName>
                                        </p:attrNameLst>
                                      </p:cBhvr>
                                    </p:anim>
                                    <p:anim from="(-#ppt_h/2)" to="(#ppt_y)" calcmode="lin" valueType="num">
                                      <p:cBhvr>
                                        <p:cTn id="47" dur="1000" fill="hold">
                                          <p:stCondLst>
                                            <p:cond delay="0"/>
                                          </p:stCondLst>
                                        </p:cTn>
                                        <p:tgtEl>
                                          <p:spTgt spid="6"/>
                                        </p:tgtEl>
                                        <p:attrNameLst>
                                          <p:attrName>ppt_y</p:attrName>
                                        </p:attrNameLst>
                                      </p:cBhvr>
                                    </p:anim>
                                    <p:animRot by="21600000">
                                      <p:cBhvr>
                                        <p:cTn id="48" dur="1000" fill="hold">
                                          <p:stCondLst>
                                            <p:cond delay="0"/>
                                          </p:stCondLst>
                                        </p:cTn>
                                        <p:tgtEl>
                                          <p:spTgt spid="6"/>
                                        </p:tgtEl>
                                        <p:attrNameLst>
                                          <p:attrName>r</p:attrName>
                                        </p:attrNameLst>
                                      </p:cBhvr>
                                    </p:animRot>
                                  </p:childTnLst>
                                </p:cTn>
                              </p:par>
                              <p:par>
                                <p:cTn id="49" presetID="56" presetClass="entr" presetSubtype="0" fill="hold" grpId="0" nodeType="withEffect">
                                  <p:stCondLst>
                                    <p:cond delay="0"/>
                                  </p:stCondLst>
                                  <p:iterate type="lt">
                                    <p:tmPct val="10000"/>
                                  </p:iterate>
                                  <p:childTnLst>
                                    <p:set>
                                      <p:cBhvr>
                                        <p:cTn id="50" dur="1" fill="hold">
                                          <p:stCondLst>
                                            <p:cond delay="0"/>
                                          </p:stCondLst>
                                        </p:cTn>
                                        <p:tgtEl>
                                          <p:spTgt spid="7"/>
                                        </p:tgtEl>
                                        <p:attrNameLst>
                                          <p:attrName>style.visibility</p:attrName>
                                        </p:attrNameLst>
                                      </p:cBhvr>
                                      <p:to>
                                        <p:strVal val="visible"/>
                                      </p:to>
                                    </p:set>
                                    <p:anim by="(-#ppt_w*2)" calcmode="lin" valueType="num">
                                      <p:cBhvr rctx="PPT">
                                        <p:cTn id="51" dur="500" autoRev="1" fill="hold">
                                          <p:stCondLst>
                                            <p:cond delay="0"/>
                                          </p:stCondLst>
                                        </p:cTn>
                                        <p:tgtEl>
                                          <p:spTgt spid="7"/>
                                        </p:tgtEl>
                                        <p:attrNameLst>
                                          <p:attrName>ppt_w</p:attrName>
                                        </p:attrNameLst>
                                      </p:cBhvr>
                                    </p:anim>
                                    <p:anim by="(#ppt_w*0.50)" calcmode="lin" valueType="num">
                                      <p:cBhvr>
                                        <p:cTn id="52" dur="500" decel="50000" autoRev="1" fill="hold">
                                          <p:stCondLst>
                                            <p:cond delay="0"/>
                                          </p:stCondLst>
                                        </p:cTn>
                                        <p:tgtEl>
                                          <p:spTgt spid="7"/>
                                        </p:tgtEl>
                                        <p:attrNameLst>
                                          <p:attrName>ppt_x</p:attrName>
                                        </p:attrNameLst>
                                      </p:cBhvr>
                                    </p:anim>
                                    <p:anim from="(-#ppt_h/2)" to="(#ppt_y)" calcmode="lin" valueType="num">
                                      <p:cBhvr>
                                        <p:cTn id="53" dur="1000" fill="hold">
                                          <p:stCondLst>
                                            <p:cond delay="0"/>
                                          </p:stCondLst>
                                        </p:cTn>
                                        <p:tgtEl>
                                          <p:spTgt spid="7"/>
                                        </p:tgtEl>
                                        <p:attrNameLst>
                                          <p:attrName>ppt_y</p:attrName>
                                        </p:attrNameLst>
                                      </p:cBhvr>
                                    </p:anim>
                                    <p:animRot by="21600000">
                                      <p:cBhvr>
                                        <p:cTn id="5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63" restart="whenNotActive" fill="hold" evtFilter="cancelBubble" nodeType="interactiveSeq">
                <p:stCondLst>
                  <p:cond evt="onClick" delay="0">
                    <p:tgtEl>
                      <p:spTgt spid="7"/>
                    </p:tgtEl>
                  </p:cond>
                </p:stCondLst>
                <p:endSync evt="end" delay="0">
                  <p:rtn val="all"/>
                </p:endSync>
                <p:childTnLst>
                  <p:par>
                    <p:cTn id="64" fill="hold">
                      <p:stCondLst>
                        <p:cond delay="0"/>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জীবনকাল</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উদ্ভাবন</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যুক্তরাষ্ট্র</a:t>
            </a:r>
            <a:endParaRPr lang="ar-SA" b="1" dirty="0">
              <a:solidFill>
                <a:schemeClr val="tx1"/>
              </a:solidFill>
            </a:endParaRPr>
          </a:p>
        </p:txBody>
      </p:sp>
      <p:sp>
        <p:nvSpPr>
          <p:cNvPr id="19" name="Rectangle 18"/>
          <p:cNvSpPr/>
          <p:nvPr/>
        </p:nvSpPr>
        <p:spPr>
          <a:xfrm>
            <a:off x="3188327" y="3735423"/>
            <a:ext cx="3102745"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1955-2011</a:t>
            </a:r>
            <a:endParaRPr lang="ar-SA" b="1" dirty="0">
              <a:solidFill>
                <a:schemeClr val="tx1"/>
              </a:solidFill>
            </a:endParaRPr>
          </a:p>
        </p:txBody>
      </p:sp>
      <p:sp>
        <p:nvSpPr>
          <p:cNvPr id="20" name="Rectangle 19"/>
          <p:cNvSpPr/>
          <p:nvPr/>
        </p:nvSpPr>
        <p:spPr>
          <a:xfrm>
            <a:off x="6291072" y="2047141"/>
            <a:ext cx="5458968"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অ্যাপল কম্পিউটার</a:t>
            </a:r>
            <a:endParaRPr lang="ar-SA" sz="3200" b="1" dirty="0">
              <a:solidFill>
                <a:schemeClr val="tx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327" y="768250"/>
            <a:ext cx="2379403" cy="29068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Rectangle 20"/>
          <p:cNvSpPr/>
          <p:nvPr/>
        </p:nvSpPr>
        <p:spPr>
          <a:xfrm>
            <a:off x="4018527" y="-5057"/>
            <a:ext cx="4467106"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as-IN" sz="4000" b="1" dirty="0">
                <a:latin typeface="NikoshBAN" panose="02000000000000000000" pitchFamily="2" charset="0"/>
                <a:cs typeface="NikoshBAN" panose="02000000000000000000" pitchFamily="2" charset="0"/>
              </a:rPr>
              <a:t>স্টিভ </a:t>
            </a:r>
            <a:r>
              <a:rPr lang="as-IN" sz="4000" b="1" dirty="0" smtClean="0">
                <a:latin typeface="NikoshBAN" panose="02000000000000000000" pitchFamily="2" charset="0"/>
                <a:cs typeface="NikoshBAN" panose="02000000000000000000" pitchFamily="2" charset="0"/>
              </a:rPr>
              <a:t>জবস</a:t>
            </a:r>
            <a:r>
              <a:rPr lang="bn-BD" sz="4000" b="1" dirty="0" smtClean="0">
                <a:latin typeface="NikoshBAN" panose="02000000000000000000" pitchFamily="2" charset="0"/>
                <a:cs typeface="NikoshBAN" panose="02000000000000000000" pitchFamily="2" charset="0"/>
              </a:rPr>
              <a:t> </a:t>
            </a:r>
            <a:r>
              <a:rPr lang="as-IN" sz="2000" b="1" dirty="0" smtClean="0">
                <a:latin typeface="NikoshBAN" panose="02000000000000000000" pitchFamily="2" charset="0"/>
                <a:cs typeface="NikoshBAN" panose="02000000000000000000" pitchFamily="2" charset="0"/>
              </a:rPr>
              <a:t>(</a:t>
            </a:r>
            <a:r>
              <a:rPr lang="en-US" sz="2000" b="1" dirty="0" smtClean="0">
                <a:latin typeface="NikoshBAN" panose="02000000000000000000" pitchFamily="2" charset="0"/>
                <a:cs typeface="NikoshBAN" panose="02000000000000000000" pitchFamily="2" charset="0"/>
              </a:rPr>
              <a:t>Steve</a:t>
            </a:r>
            <a:r>
              <a:rPr lang="bn-BD" sz="2000" b="1" dirty="0" smtClean="0">
                <a:latin typeface="NikoshBAN" panose="02000000000000000000" pitchFamily="2" charset="0"/>
                <a:cs typeface="NikoshBAN" panose="02000000000000000000" pitchFamily="2" charset="0"/>
              </a:rPr>
              <a:t> </a:t>
            </a:r>
            <a:r>
              <a:rPr lang="en-US" sz="2000" b="1" dirty="0" smtClean="0">
                <a:latin typeface="NikoshBAN" panose="02000000000000000000" pitchFamily="2" charset="0"/>
                <a:cs typeface="NikoshBAN" panose="02000000000000000000" pitchFamily="2" charset="0"/>
              </a:rPr>
              <a:t> Jobs)</a:t>
            </a:r>
            <a:r>
              <a:rPr lang="as-IN" sz="2000" b="1" dirty="0" smtClean="0">
                <a:latin typeface="NikoshBAN" panose="02000000000000000000" pitchFamily="2" charset="0"/>
                <a:cs typeface="NikoshBAN" panose="02000000000000000000" pitchFamily="2" charset="0"/>
              </a:rPr>
              <a:t> </a:t>
            </a:r>
            <a:endParaRPr lang="en-US" sz="2000" b="1" dirty="0"/>
          </a:p>
        </p:txBody>
      </p:sp>
      <p:sp>
        <p:nvSpPr>
          <p:cNvPr id="22" name="Rectangle 21"/>
          <p:cNvSpPr/>
          <p:nvPr/>
        </p:nvSpPr>
        <p:spPr>
          <a:xfrm>
            <a:off x="9145" y="4491105"/>
            <a:ext cx="12182855"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000" dirty="0">
                <a:latin typeface="NikoshBAN" panose="02000000000000000000" pitchFamily="2" charset="0"/>
                <a:cs typeface="NikoshBAN" panose="02000000000000000000" pitchFamily="2" charset="0"/>
              </a:rPr>
              <a:t>স্টিভ </a:t>
            </a:r>
            <a:r>
              <a:rPr lang="as-IN" sz="2000" dirty="0" smtClean="0">
                <a:latin typeface="NikoshBAN" panose="02000000000000000000" pitchFamily="2" charset="0"/>
                <a:cs typeface="NikoshBAN" panose="02000000000000000000" pitchFamily="2" charset="0"/>
              </a:rPr>
              <a:t>জব</a:t>
            </a:r>
            <a:r>
              <a:rPr lang="bn-BD" sz="2000" dirty="0" smtClean="0">
                <a:latin typeface="NikoshBAN" panose="02000000000000000000" pitchFamily="2" charset="0"/>
                <a:cs typeface="NikoshBAN" panose="02000000000000000000" pitchFamily="2" charset="0"/>
              </a:rPr>
              <a:t>স </a:t>
            </a:r>
            <a:r>
              <a:rPr lang="as-IN" sz="1400" dirty="0">
                <a:latin typeface="NikoshBAN" panose="02000000000000000000" pitchFamily="2" charset="0"/>
                <a:cs typeface="NikoshBAN" panose="02000000000000000000" pitchFamily="2" charset="0"/>
              </a:rPr>
              <a:t>(</a:t>
            </a:r>
            <a:r>
              <a:rPr lang="en-US" sz="1400" dirty="0">
                <a:latin typeface="NikoshBAN" panose="02000000000000000000" pitchFamily="2" charset="0"/>
                <a:cs typeface="NikoshBAN" panose="02000000000000000000" pitchFamily="2" charset="0"/>
              </a:rPr>
              <a:t>Steve</a:t>
            </a:r>
            <a:r>
              <a:rPr lang="bn-BD" sz="1400" dirty="0">
                <a:latin typeface="NikoshBAN" panose="02000000000000000000" pitchFamily="2" charset="0"/>
                <a:cs typeface="NikoshBAN" panose="02000000000000000000" pitchFamily="2" charset="0"/>
              </a:rPr>
              <a:t> </a:t>
            </a:r>
            <a:r>
              <a:rPr lang="en-US" sz="1400" dirty="0">
                <a:latin typeface="NikoshBAN" panose="02000000000000000000" pitchFamily="2" charset="0"/>
                <a:cs typeface="NikoshBAN" panose="02000000000000000000" pitchFamily="2" charset="0"/>
              </a:rPr>
              <a:t> Jobs)</a:t>
            </a:r>
            <a:r>
              <a:rPr lang="as-IN" sz="14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a:t>
            </a:r>
            <a:r>
              <a:rPr lang="as-IN" sz="2000" dirty="0">
                <a:latin typeface="NikoshBAN" panose="02000000000000000000" pitchFamily="2" charset="0"/>
                <a:cs typeface="NikoshBAN" panose="02000000000000000000" pitchFamily="2" charset="0"/>
              </a:rPr>
              <a:t>জন্ম ফেব্রুয়ারি ২৪, ১৯৫৫, মৃত্যু ৫ অক্টোবর ২০১১) যুক্তরাষ্ট্রের </a:t>
            </a:r>
            <a:r>
              <a:rPr lang="as-IN" sz="2000" dirty="0" smtClean="0">
                <a:latin typeface="NikoshBAN" panose="02000000000000000000" pitchFamily="2" charset="0"/>
                <a:cs typeface="NikoshBAN" panose="02000000000000000000" pitchFamily="2" charset="0"/>
              </a:rPr>
              <a:t>একজন </a:t>
            </a:r>
            <a:r>
              <a:rPr lang="as-IN" sz="2000" dirty="0">
                <a:latin typeface="NikoshBAN" panose="02000000000000000000" pitchFamily="2" charset="0"/>
                <a:cs typeface="NikoshBAN" panose="02000000000000000000" pitchFamily="2" charset="0"/>
              </a:rPr>
              <a:t>উদ্যোক্তা ও প্রযুক্তি উদ্ভাবক। তাকে পার্সোনাল কম্পিউটার বিপ্লবের পথিকৃৎ বলা হয়। তিনি স্টিভ </a:t>
            </a:r>
            <a:r>
              <a:rPr lang="bn-BD" sz="2000" dirty="0" smtClean="0">
                <a:latin typeface="NikoshBAN" panose="02000000000000000000" pitchFamily="2" charset="0"/>
                <a:cs typeface="NikoshBAN" panose="02000000000000000000" pitchFamily="2" charset="0"/>
              </a:rPr>
              <a:t>জ</a:t>
            </a:r>
            <a:r>
              <a:rPr lang="as-IN" sz="2000" dirty="0" smtClean="0">
                <a:latin typeface="NikoshBAN" panose="02000000000000000000" pitchFamily="2" charset="0"/>
                <a:cs typeface="NikoshBAN" panose="02000000000000000000" pitchFamily="2" charset="0"/>
              </a:rPr>
              <a:t>জনিয়াক</a:t>
            </a:r>
            <a:r>
              <a:rPr lang="bn-BD" sz="2000" dirty="0" smtClean="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Steve Wozaniak )</a:t>
            </a:r>
            <a:r>
              <a:rPr lang="as-IN" sz="16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এবং রোনাল্ড </a:t>
            </a:r>
            <a:r>
              <a:rPr lang="as-IN" sz="2000" dirty="0" smtClean="0">
                <a:latin typeface="NikoshBAN" panose="02000000000000000000" pitchFamily="2" charset="0"/>
                <a:cs typeface="NikoshBAN" panose="02000000000000000000" pitchFamily="2" charset="0"/>
              </a:rPr>
              <a:t>ও</a:t>
            </a:r>
            <a:r>
              <a:rPr lang="bn-BD" sz="2000" dirty="0" smtClean="0">
                <a:latin typeface="NikoshBAN" panose="02000000000000000000" pitchFamily="2" charset="0"/>
                <a:cs typeface="NikoshBAN" panose="02000000000000000000" pitchFamily="2" charset="0"/>
              </a:rPr>
              <a:t>য়েনে</a:t>
            </a:r>
            <a:r>
              <a:rPr lang="as-IN" sz="2000" dirty="0" smtClean="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(Ronald Wayne )</a:t>
            </a:r>
            <a:r>
              <a:rPr lang="as-IN" sz="2000" dirty="0" smtClean="0">
                <a:latin typeface="NikoshBAN" panose="02000000000000000000" pitchFamily="2" charset="0"/>
                <a:cs typeface="NikoshBAN" panose="02000000000000000000" pitchFamily="2" charset="0"/>
              </a:rPr>
              <a:t>এর </a:t>
            </a:r>
            <a:r>
              <a:rPr lang="as-IN" sz="2000" dirty="0">
                <a:latin typeface="NikoshBAN" panose="02000000000000000000" pitchFamily="2" charset="0"/>
                <a:cs typeface="NikoshBAN" panose="02000000000000000000" pitchFamily="2" charset="0"/>
              </a:rPr>
              <a:t>সাথে ১৯৭৬ খ্রিষ্টাব্দে "অ্যাপল কম্পিউটার" প্রতিষ্ঠা করেন। তিনি অ্যাপল ইনকর্পোরেশনের প্রতিষ্ঠাতাদের অন্যতম ও সাবেক প্রধান নির্বাহী কর্মকর্তা। তিনি "পিক্সার এ্যানিমেশন স্টুডিওস"-এরও প্রতিষ্ঠাতাদের অন্যতম ও সাবেক প্রধান নির্বাহী কর্মকর্তা। ১৯৮৫ সালে অ্যাপল ইনকর্পোরেশনের "বোর্ড অব ডিরেক্টর্সের" সদস্যদের সাথে বিরোধে জড়িয়ে তিনি অ্যাপল ইনকর্পোরেশনের থেকে পদত্যাগ করেন এবং নেক্সট কম্পিউটার প্রতিষ্ঠা করেন। ১৯৯৬ সালে অ্যাপল কম্পিউটার নেক্সট কম্পিউটারকে কিনে নিলে তিনি অ্যাপলে ফিরে আসেন। তিনি ১৯৯৫ সালে টয় স্টোরি নামের অ্যানিমেটেড চলচ্চিত্র প্রযোজনা করেন</a:t>
            </a:r>
            <a:r>
              <a:rPr lang="as-IN"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7882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প্রতিষ্ঠান</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যুক্তরাষ্ট্র</a:t>
            </a:r>
            <a:endParaRPr lang="ar-SA" b="1" dirty="0">
              <a:solidFill>
                <a:schemeClr val="tx1"/>
              </a:solidFill>
            </a:endParaRPr>
          </a:p>
        </p:txBody>
      </p:sp>
      <p:sp>
        <p:nvSpPr>
          <p:cNvPr id="19" name="Rectangle 18"/>
          <p:cNvSpPr/>
          <p:nvPr/>
        </p:nvSpPr>
        <p:spPr>
          <a:xfrm>
            <a:off x="3325487" y="3307252"/>
            <a:ext cx="3505081"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28 অক্টোবর,1955</a:t>
            </a:r>
            <a:endParaRPr lang="ar-SA" b="1" dirty="0">
              <a:solidFill>
                <a:schemeClr val="tx1"/>
              </a:solidFill>
            </a:endParaRPr>
          </a:p>
        </p:txBody>
      </p:sp>
      <p:sp>
        <p:nvSpPr>
          <p:cNvPr id="20" name="Rectangle 19"/>
          <p:cNvSpPr/>
          <p:nvPr/>
        </p:nvSpPr>
        <p:spPr>
          <a:xfrm>
            <a:off x="6291072" y="2047141"/>
            <a:ext cx="5458968"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মাইক্রোসফট কোম্পানি</a:t>
            </a:r>
            <a:endParaRPr lang="ar-SA" sz="3200"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327" y="941987"/>
            <a:ext cx="2647950" cy="21981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angle 11"/>
          <p:cNvSpPr/>
          <p:nvPr/>
        </p:nvSpPr>
        <p:spPr>
          <a:xfrm>
            <a:off x="9145" y="4200604"/>
            <a:ext cx="12162162"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000" dirty="0" smtClean="0">
                <a:latin typeface="NikoshBAN" panose="02000000000000000000" pitchFamily="2" charset="0"/>
                <a:cs typeface="NikoshBAN" panose="02000000000000000000" pitchFamily="2" charset="0"/>
              </a:rPr>
              <a:t>1981 সালে আইবিএম কোম্পানি তাদের বানানো পার্সোনাল কম্পিউটারের অপারেটিং সিস্টেম তৈরি করার জন্য </a:t>
            </a:r>
            <a:r>
              <a:rPr lang="bn-BD" sz="2000" u="sng" dirty="0" smtClean="0">
                <a:latin typeface="NikoshBAN" panose="02000000000000000000" pitchFamily="2" charset="0"/>
                <a:cs typeface="NikoshBAN" panose="02000000000000000000" pitchFamily="2" charset="0"/>
              </a:rPr>
              <a:t>উইলিয়াম হেনরি “</a:t>
            </a:r>
            <a:r>
              <a:rPr lang="bn-BD" sz="2000" dirty="0" smtClean="0">
                <a:latin typeface="NikoshBAN" panose="02000000000000000000" pitchFamily="2" charset="0"/>
                <a:cs typeface="NikoshBAN" panose="02000000000000000000" pitchFamily="2" charset="0"/>
              </a:rPr>
              <a:t>বিল” </a:t>
            </a:r>
            <a:r>
              <a:rPr lang="bn-BD" sz="2000" dirty="0">
                <a:latin typeface="NikoshBAN" panose="02000000000000000000" pitchFamily="2" charset="0"/>
                <a:cs typeface="NikoshBAN" panose="02000000000000000000" pitchFamily="2" charset="0"/>
              </a:rPr>
              <a:t>গেটস (William Henry Gates </a:t>
            </a:r>
            <a:r>
              <a:rPr lang="bn-BD"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(জন্ম অক্টোবর ২৮, ১৯৫৫) </a:t>
            </a:r>
            <a:r>
              <a:rPr lang="bn-BD" sz="2000" dirty="0" smtClean="0">
                <a:latin typeface="NikoshBAN" panose="02000000000000000000" pitchFamily="2" charset="0"/>
                <a:cs typeface="NikoshBAN" panose="02000000000000000000" pitchFamily="2" charset="0"/>
              </a:rPr>
              <a:t> তাঁর বন্ধুদের প্রতিষ্ঠান মাইক্রসফকে দায়িত্ব দেয় । বিকশিত হয় এমএস ডস এবং উইন্ডোজ অপারেটিং সিস্টেম । বর্তমানে পৃথিবীর অধিকাংশ কম্পিউটার পরিচালিত  হয় </a:t>
            </a:r>
            <a:r>
              <a:rPr lang="as-IN" sz="2000" dirty="0">
                <a:latin typeface="NikoshBAN" panose="02000000000000000000" pitchFamily="2" charset="0"/>
                <a:cs typeface="NikoshBAN" panose="02000000000000000000" pitchFamily="2" charset="0"/>
              </a:rPr>
              <a:t>বিল গেটস </a:t>
            </a:r>
            <a:r>
              <a:rPr lang="bn-BD" sz="2000" dirty="0" smtClean="0">
                <a:latin typeface="NikoshBAN" panose="02000000000000000000" pitchFamily="2" charset="0"/>
                <a:cs typeface="NikoshBAN" panose="02000000000000000000" pitchFamily="2" charset="0"/>
              </a:rPr>
              <a:t>প্রতিষ্ঠিত </a:t>
            </a:r>
            <a:r>
              <a:rPr lang="as-IN" sz="2000" dirty="0">
                <a:latin typeface="NikoshBAN" panose="02000000000000000000" pitchFamily="2" charset="0"/>
                <a:cs typeface="NikoshBAN" panose="02000000000000000000" pitchFamily="2" charset="0"/>
              </a:rPr>
              <a:t>মাইক্রোসফট" কোম্পানির </a:t>
            </a:r>
            <a:r>
              <a:rPr lang="bn-BD" sz="2000" dirty="0">
                <a:latin typeface="NikoshBAN" panose="02000000000000000000" pitchFamily="2" charset="0"/>
                <a:cs typeface="NikoshBAN" panose="02000000000000000000" pitchFamily="2" charset="0"/>
              </a:rPr>
              <a:t>অপারেটিং সিস্টেম </a:t>
            </a:r>
            <a:r>
              <a:rPr lang="bn-BD" sz="2000" dirty="0" smtClean="0">
                <a:latin typeface="NikoshBAN" panose="02000000000000000000" pitchFamily="2" charset="0"/>
                <a:cs typeface="NikoshBAN" panose="02000000000000000000" pitchFamily="2" charset="0"/>
              </a:rPr>
              <a:t>সফটওয়্যার দিয়ে । </a:t>
            </a:r>
          </a:p>
          <a:p>
            <a:pPr algn="just"/>
            <a:r>
              <a:rPr lang="as-IN" sz="2000" dirty="0" smtClean="0">
                <a:latin typeface="NikoshBAN" panose="02000000000000000000" pitchFamily="2" charset="0"/>
                <a:cs typeface="NikoshBAN" panose="02000000000000000000" pitchFamily="2" charset="0"/>
              </a:rPr>
              <a:t>উইলি</a:t>
            </a:r>
            <a:r>
              <a:rPr lang="bn-BD" sz="2000" dirty="0" smtClean="0">
                <a:latin typeface="NikoshBAN" panose="02000000000000000000" pitchFamily="2" charset="0"/>
                <a:cs typeface="NikoshBAN" panose="02000000000000000000" pitchFamily="2" charset="0"/>
              </a:rPr>
              <a:t>য়া</a:t>
            </a:r>
            <a:r>
              <a:rPr lang="as-IN" sz="2000" dirty="0" smtClean="0">
                <a:latin typeface="NikoshBAN" panose="02000000000000000000" pitchFamily="2" charset="0"/>
                <a:cs typeface="NikoshBAN" panose="02000000000000000000" pitchFamily="2" charset="0"/>
              </a:rPr>
              <a:t>ম </a:t>
            </a:r>
            <a:r>
              <a:rPr lang="as-IN" sz="2000" dirty="0">
                <a:latin typeface="NikoshBAN" panose="02000000000000000000" pitchFamily="2" charset="0"/>
                <a:cs typeface="NikoshBAN" panose="02000000000000000000" pitchFamily="2" charset="0"/>
              </a:rPr>
              <a:t>হেনরী বিল </a:t>
            </a:r>
            <a:r>
              <a:rPr lang="as-IN" sz="2000" dirty="0" smtClean="0">
                <a:latin typeface="NikoshBAN" panose="02000000000000000000" pitchFamily="2" charset="0"/>
                <a:cs typeface="NikoshBAN" panose="02000000000000000000" pitchFamily="2" charset="0"/>
              </a:rPr>
              <a:t>গেটস মাইক্রোসফটের </a:t>
            </a:r>
            <a:r>
              <a:rPr lang="as-IN" sz="2000" dirty="0">
                <a:latin typeface="NikoshBAN" panose="02000000000000000000" pitchFamily="2" charset="0"/>
                <a:cs typeface="NikoshBAN" panose="02000000000000000000" pitchFamily="2" charset="0"/>
              </a:rPr>
              <a:t>প্রতিষ্ঠাতা, চেয়ারম্যান, সাবেক প্রধান সফটওয়্যার নির্মাতা এবং সাবেক সিইও। </a:t>
            </a:r>
            <a:r>
              <a:rPr lang="bn-IN" sz="2000" dirty="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একাধারে ১৩ বছর যাবৎ তিনি পৃথিবীর সর্বোচ্চ ধনী ব্যক্তি ছিলেন। </a:t>
            </a:r>
            <a:r>
              <a:rPr lang="bn-IN" sz="2000" dirty="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তিনি ১৯৯৪ সালের ১লা জানুয়ারী তারিখে মেলিন্ডা ফ্রেঞ্চ- কে বিয়ে করেন।</a:t>
            </a:r>
          </a:p>
          <a:p>
            <a:pPr algn="just"/>
            <a:r>
              <a:rPr lang="as-IN" sz="2000" dirty="0">
                <a:latin typeface="NikoshBAN" panose="02000000000000000000" pitchFamily="2" charset="0"/>
                <a:cs typeface="NikoshBAN" panose="02000000000000000000" pitchFamily="2" charset="0"/>
              </a:rPr>
              <a:t>১৯৭৫ সালে বিল গেটস এবং পল এলেন একসাথে "মাইক্রোসফট" কোম্পানির প্রতিষ্ঠা করেন, যেটা পরবর্তীতে পৃথিবীর </a:t>
            </a:r>
            <a:r>
              <a:rPr lang="as-IN" sz="2000" dirty="0" smtClean="0">
                <a:latin typeface="NikoshBAN" panose="02000000000000000000" pitchFamily="2" charset="0"/>
                <a:cs typeface="NikoshBAN" panose="02000000000000000000" pitchFamily="2" charset="0"/>
              </a:rPr>
              <a:t>সবচে</a:t>
            </a:r>
            <a:r>
              <a:rPr lang="bn-BD" sz="2000" dirty="0" smtClean="0">
                <a:latin typeface="NikoshBAN" panose="02000000000000000000" pitchFamily="2" charset="0"/>
                <a:cs typeface="NikoshBAN" panose="02000000000000000000" pitchFamily="2" charset="0"/>
              </a:rPr>
              <a:t>য়ে </a:t>
            </a:r>
            <a:r>
              <a:rPr lang="as-IN"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বড় পিসি কোম্পানির মর্যাদা </a:t>
            </a:r>
            <a:r>
              <a:rPr lang="as-IN" sz="2000" dirty="0" smtClean="0">
                <a:latin typeface="NikoshBAN" panose="02000000000000000000" pitchFamily="2" charset="0"/>
                <a:cs typeface="NikoshBAN" panose="02000000000000000000" pitchFamily="2" charset="0"/>
              </a:rPr>
              <a:t>পা</a:t>
            </a:r>
            <a:r>
              <a:rPr lang="bn-BD" sz="2000" dirty="0" smtClean="0">
                <a:latin typeface="NikoshBAN" panose="02000000000000000000" pitchFamily="2" charset="0"/>
                <a:cs typeface="NikoshBAN" panose="02000000000000000000" pitchFamily="2" charset="0"/>
              </a:rPr>
              <a:t>য় । </a:t>
            </a:r>
            <a:endParaRPr lang="en-US" sz="2000" dirty="0">
              <a:latin typeface="NikoshBAN" panose="02000000000000000000" pitchFamily="2" charset="0"/>
              <a:cs typeface="NikoshBAN" panose="02000000000000000000" pitchFamily="2" charset="0"/>
            </a:endParaRPr>
          </a:p>
        </p:txBody>
      </p:sp>
      <p:sp>
        <p:nvSpPr>
          <p:cNvPr id="13" name="Rectangle 12"/>
          <p:cNvSpPr/>
          <p:nvPr/>
        </p:nvSpPr>
        <p:spPr>
          <a:xfrm>
            <a:off x="2666439" y="0"/>
            <a:ext cx="682109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3600" dirty="0">
                <a:latin typeface="NikoshBAN" panose="02000000000000000000" pitchFamily="2" charset="0"/>
                <a:cs typeface="NikoshBAN" panose="02000000000000000000" pitchFamily="2" charset="0"/>
              </a:rPr>
              <a:t>উইলি</a:t>
            </a:r>
            <a:r>
              <a:rPr lang="bn-BD"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ম হেনরী বিল গেটস </a:t>
            </a:r>
            <a:r>
              <a:rPr lang="bn-BD" sz="280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William Henry Gates </a:t>
            </a:r>
            <a:r>
              <a:rPr lang="bn-BD" sz="2800" dirty="0" smtClean="0">
                <a:latin typeface="NikoshBAN" panose="02000000000000000000" pitchFamily="2" charset="0"/>
                <a:cs typeface="NikoshBAN" panose="02000000000000000000" pitchFamily="2" charset="0"/>
              </a:rPr>
              <a:t>)</a:t>
            </a:r>
            <a:endParaRPr lang="en-US" sz="2800" dirty="0"/>
          </a:p>
        </p:txBody>
      </p:sp>
    </p:spTree>
    <p:extLst>
      <p:ext uri="{BB962C8B-B14F-4D97-AF65-F5344CB8AC3E}">
        <p14:creationId xmlns:p14="http://schemas.microsoft.com/office/powerpoint/2010/main" val="3266312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উপাধি</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ইংল্যান্ড</a:t>
            </a:r>
            <a:endParaRPr lang="ar-SA" b="1" dirty="0">
              <a:solidFill>
                <a:schemeClr val="tx1"/>
              </a:solidFill>
            </a:endParaRPr>
          </a:p>
        </p:txBody>
      </p:sp>
      <p:sp>
        <p:nvSpPr>
          <p:cNvPr id="19" name="Rectangle 18"/>
          <p:cNvSpPr/>
          <p:nvPr/>
        </p:nvSpPr>
        <p:spPr>
          <a:xfrm>
            <a:off x="3325487" y="3307252"/>
            <a:ext cx="3505081"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8 জুন,1955</a:t>
            </a:r>
            <a:endParaRPr lang="ar-SA" b="1" dirty="0">
              <a:solidFill>
                <a:schemeClr val="tx1"/>
              </a:solidFill>
            </a:endParaRPr>
          </a:p>
        </p:txBody>
      </p:sp>
      <p:sp>
        <p:nvSpPr>
          <p:cNvPr id="20" name="Rectangle 19"/>
          <p:cNvSpPr/>
          <p:nvPr/>
        </p:nvSpPr>
        <p:spPr>
          <a:xfrm>
            <a:off x="6291072" y="2047141"/>
            <a:ext cx="5458968"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chemeClr val="tx1"/>
                </a:solidFill>
              </a:rPr>
              <a:t>www </a:t>
            </a:r>
            <a:r>
              <a:rPr lang="en-US" sz="4800" b="1" dirty="0" err="1" smtClean="0">
                <a:solidFill>
                  <a:schemeClr val="tx1"/>
                </a:solidFill>
              </a:rPr>
              <a:t>এর</a:t>
            </a:r>
            <a:r>
              <a:rPr lang="en-US" sz="4800" b="1" dirty="0" smtClean="0">
                <a:solidFill>
                  <a:schemeClr val="tx1"/>
                </a:solidFill>
              </a:rPr>
              <a:t> </a:t>
            </a:r>
            <a:r>
              <a:rPr lang="en-US" sz="4800" b="1" dirty="0" err="1" smtClean="0">
                <a:solidFill>
                  <a:schemeClr val="tx1"/>
                </a:solidFill>
              </a:rPr>
              <a:t>জনক</a:t>
            </a:r>
            <a:endParaRPr lang="ar-SA" sz="4800" b="1" dirty="0">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487" y="756124"/>
            <a:ext cx="2105897" cy="24962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Rectangle 14"/>
          <p:cNvSpPr/>
          <p:nvPr/>
        </p:nvSpPr>
        <p:spPr>
          <a:xfrm>
            <a:off x="9145" y="4088414"/>
            <a:ext cx="11681138"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000" dirty="0" smtClean="0">
                <a:latin typeface="NikoshBAN" panose="02000000000000000000" pitchFamily="2" charset="0"/>
                <a:cs typeface="NikoshBAN" panose="02000000000000000000" pitchFamily="2" charset="0"/>
              </a:rPr>
              <a:t>ইন্টারনেটের বিকাশকালে ১৯৮৯ সালে একজন ব্রিটিশ </a:t>
            </a:r>
            <a:r>
              <a:rPr lang="as-IN" sz="2000" dirty="0">
                <a:latin typeface="NikoshBAN" panose="02000000000000000000" pitchFamily="2" charset="0"/>
                <a:cs typeface="NikoshBAN" panose="02000000000000000000" pitchFamily="2" charset="0"/>
              </a:rPr>
              <a:t>কম্পিউটার </a:t>
            </a:r>
            <a:r>
              <a:rPr lang="as-IN" sz="2000" dirty="0" smtClean="0">
                <a:latin typeface="NikoshBAN" panose="02000000000000000000" pitchFamily="2" charset="0"/>
                <a:cs typeface="NikoshBAN" panose="02000000000000000000" pitchFamily="2" charset="0"/>
              </a:rPr>
              <a:t>বিজ্ঞানী</a:t>
            </a:r>
            <a:r>
              <a:rPr lang="bn-BD" sz="2000" dirty="0" smtClean="0">
                <a:latin typeface="NikoshBAN" panose="02000000000000000000" pitchFamily="2" charset="0"/>
                <a:cs typeface="NikoshBAN" panose="02000000000000000000" pitchFamily="2" charset="0"/>
              </a:rPr>
              <a:t> হাইপারটেক্সট </a:t>
            </a:r>
            <a:r>
              <a:rPr lang="bn-BD" sz="2000" dirty="0">
                <a:latin typeface="NikoshBAN" panose="02000000000000000000" pitchFamily="2" charset="0"/>
                <a:cs typeface="NikoshBAN" panose="02000000000000000000" pitchFamily="2" charset="0"/>
              </a:rPr>
              <a:t>ট্রান্সফার </a:t>
            </a:r>
            <a:r>
              <a:rPr lang="bn-BD" sz="2000" dirty="0" smtClean="0">
                <a:latin typeface="NikoshBAN" panose="02000000000000000000" pitchFamily="2" charset="0"/>
                <a:cs typeface="NikoshBAN" panose="02000000000000000000" pitchFamily="2" charset="0"/>
              </a:rPr>
              <a:t>প্রটোকল </a:t>
            </a:r>
          </a:p>
          <a:p>
            <a:pPr algn="just"/>
            <a:r>
              <a:rPr lang="bn-BD" sz="2000" dirty="0" smtClean="0">
                <a:latin typeface="NikoshBAN" panose="02000000000000000000" pitchFamily="2" charset="0"/>
                <a:cs typeface="NikoshBAN" panose="02000000000000000000" pitchFamily="2" charset="0"/>
              </a:rPr>
              <a:t>( http ) ব্যবহার করে তথ্য ব্যবস্থাপনার প্রস্তাব করেন এবং তা বাস্তবায়ন করেন । </a:t>
            </a:r>
          </a:p>
          <a:p>
            <a:pPr algn="just"/>
            <a:r>
              <a:rPr lang="as-IN"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টিম বার্নার্স-লি বা স্যার টিমোথি জন "টিম</a:t>
            </a:r>
            <a:r>
              <a:rPr lang="as-IN" sz="2000" dirty="0" smtClean="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বার্নার্স-লি(</a:t>
            </a:r>
            <a:r>
              <a:rPr lang="en-US" sz="2000" dirty="0">
                <a:latin typeface="NikoshBAN" panose="02000000000000000000" pitchFamily="2" charset="0"/>
                <a:cs typeface="NikoshBAN" panose="02000000000000000000" pitchFamily="2" charset="0"/>
              </a:rPr>
              <a:t>Tim Berners-Lee)(</a:t>
            </a:r>
            <a:r>
              <a:rPr lang="as-IN" sz="2000" dirty="0">
                <a:latin typeface="NikoshBAN" panose="02000000000000000000" pitchFamily="2" charset="0"/>
                <a:cs typeface="NikoshBAN" panose="02000000000000000000" pitchFamily="2" charset="0"/>
              </a:rPr>
              <a:t>জন্ম জুন ৮,১৯৫৫), এবং </a:t>
            </a:r>
            <a:r>
              <a:rPr lang="en-US" sz="2000" dirty="0" err="1">
                <a:latin typeface="NikoshBAN" panose="02000000000000000000" pitchFamily="2" charset="0"/>
                <a:cs typeface="NikoshBAN" panose="02000000000000000000" pitchFamily="2" charset="0"/>
              </a:rPr>
              <a:t>TimBL</a:t>
            </a:r>
            <a:r>
              <a:rPr lang="en-US" sz="2000" dirty="0">
                <a:latin typeface="NikoshBAN" panose="02000000000000000000" pitchFamily="2" charset="0"/>
                <a:cs typeface="NikoshBAN" panose="02000000000000000000" pitchFamily="2" charset="0"/>
              </a:rPr>
              <a:t> </a:t>
            </a:r>
            <a:r>
              <a:rPr lang="as-IN" sz="2000" dirty="0">
                <a:latin typeface="NikoshBAN" panose="02000000000000000000" pitchFamily="2" charset="0"/>
                <a:cs typeface="NikoshBAN" panose="02000000000000000000" pitchFamily="2" charset="0"/>
              </a:rPr>
              <a:t>নামেও যিনি পরিচিত, যিনি পেশায় একজন ব্রিটিশ পদার্থবিদ, কম্পিউটার বিজ্ঞানী, </a:t>
            </a:r>
            <a:r>
              <a:rPr lang="en-US" sz="2000" dirty="0">
                <a:latin typeface="NikoshBAN" panose="02000000000000000000" pitchFamily="2" charset="0"/>
                <a:cs typeface="NikoshBAN" panose="02000000000000000000" pitchFamily="2" charset="0"/>
              </a:rPr>
              <a:t>MIT </a:t>
            </a:r>
            <a:r>
              <a:rPr lang="as-IN" sz="2000" dirty="0">
                <a:latin typeface="NikoshBAN" panose="02000000000000000000" pitchFamily="2" charset="0"/>
                <a:cs typeface="NikoshBAN" panose="02000000000000000000" pitchFamily="2" charset="0"/>
              </a:rPr>
              <a:t>অধ্যাপক, এবং (</a:t>
            </a:r>
            <a:r>
              <a:rPr lang="en-US" sz="2000" dirty="0">
                <a:latin typeface="NikoshBAN" panose="02000000000000000000" pitchFamily="2" charset="0"/>
                <a:cs typeface="NikoshBAN" panose="02000000000000000000" pitchFamily="2" charset="0"/>
              </a:rPr>
              <a:t>www </a:t>
            </a:r>
            <a:r>
              <a:rPr lang="as-IN" sz="2000" dirty="0">
                <a:latin typeface="NikoshBAN" panose="02000000000000000000" pitchFamily="2" charset="0"/>
                <a:cs typeface="NikoshBAN" panose="02000000000000000000" pitchFamily="2" charset="0"/>
              </a:rPr>
              <a:t>ওয়ার্ল্ড ওয়াইড ওয়েব) ওয়ার্ল্ড ওয়াইড ওয়েবের জনক এবং ওয়ার্ল্ড ওয়াইড ওয়েব কনসোর্টিয়ামের পরিচালক। তিনি ওয়ার্ল্ড ওয়াইড ওয়েব ফাউন্ডেশনের প্রতিষ্ঠাতা</a:t>
            </a:r>
            <a:r>
              <a:rPr lang="as-IN" sz="2000" dirty="0" smtClean="0">
                <a:latin typeface="NikoshBAN" panose="02000000000000000000" pitchFamily="2" charset="0"/>
                <a:cs typeface="NikoshBAN" panose="02000000000000000000" pitchFamily="2" charset="0"/>
              </a:rPr>
              <a:t>।</a:t>
            </a:r>
            <a:r>
              <a:rPr lang="bn-BD" sz="2000" dirty="0" smtClean="0">
                <a:latin typeface="NikoshBAN" panose="02000000000000000000" pitchFamily="2" charset="0"/>
                <a:cs typeface="NikoshBAN" panose="02000000000000000000" pitchFamily="2" charset="0"/>
              </a:rPr>
              <a:t> নেটওয়ার্ক প্রযুক্তির বিকাশের ফলে বিশ্বের নানান দেশের </a:t>
            </a:r>
            <a:r>
              <a:rPr lang="bn-BD" sz="2000" dirty="0">
                <a:latin typeface="NikoshBAN" panose="02000000000000000000" pitchFamily="2" charset="0"/>
                <a:cs typeface="NikoshBAN" panose="02000000000000000000" pitchFamily="2" charset="0"/>
              </a:rPr>
              <a:t>মধ্যে </a:t>
            </a:r>
            <a:r>
              <a:rPr lang="bn-BD" sz="2000" dirty="0" smtClean="0">
                <a:latin typeface="NikoshBAN" panose="02000000000000000000" pitchFamily="2" charset="0"/>
                <a:cs typeface="NikoshBAN" panose="02000000000000000000" pitchFamily="2" charset="0"/>
              </a:rPr>
              <a:t>ইন্টারনেট বিস্তৃত হয় । </a:t>
            </a:r>
          </a:p>
          <a:p>
            <a:pPr algn="just"/>
            <a:r>
              <a:rPr lang="bn-BD" sz="2000" dirty="0" smtClean="0">
                <a:latin typeface="NikoshBAN" panose="02000000000000000000" pitchFamily="2" charset="0"/>
                <a:cs typeface="NikoshBAN" panose="02000000000000000000" pitchFamily="2" charset="0"/>
              </a:rPr>
              <a:t>ইন্টারনেটকে কেন্দ্র করে একটি শক্তিশালী অর্থনৈতিক ব্যবস্থা গড়ে ওঠে এবং বিকশত হয় বিভিন্ন ধরনের অ্যাপ্লিকেশন সফটওয়্যার ।  </a:t>
            </a:r>
            <a:endParaRPr lang="en-US" sz="2000" dirty="0">
              <a:latin typeface="NikoshBAN" panose="02000000000000000000" pitchFamily="2" charset="0"/>
              <a:cs typeface="NikoshBAN" panose="02000000000000000000" pitchFamily="2" charset="0"/>
            </a:endParaRPr>
          </a:p>
        </p:txBody>
      </p:sp>
      <p:sp>
        <p:nvSpPr>
          <p:cNvPr id="16" name="Rectangle 15"/>
          <p:cNvSpPr/>
          <p:nvPr/>
        </p:nvSpPr>
        <p:spPr>
          <a:xfrm>
            <a:off x="1508761" y="20799"/>
            <a:ext cx="8081058"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স্যার টিমোথি জন "</a:t>
            </a:r>
            <a:r>
              <a:rPr lang="as-IN" sz="4000" dirty="0" smtClean="0">
                <a:latin typeface="NikoshBAN" panose="02000000000000000000" pitchFamily="2" charset="0"/>
                <a:cs typeface="NikoshBAN" panose="02000000000000000000" pitchFamily="2" charset="0"/>
              </a:rPr>
              <a:t>টিম“</a:t>
            </a:r>
            <a:r>
              <a:rPr lang="bn-BD"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 বার্নার্স-লি</a:t>
            </a:r>
            <a:r>
              <a:rPr lang="bn-BD" sz="4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a:t>
            </a:r>
            <a:r>
              <a:rPr lang="en-US" sz="2000" dirty="0">
                <a:latin typeface="NikoshBAN" panose="02000000000000000000" pitchFamily="2" charset="0"/>
                <a:cs typeface="NikoshBAN" panose="02000000000000000000" pitchFamily="2" charset="0"/>
              </a:rPr>
              <a:t>Tim Berners-Lee</a:t>
            </a:r>
            <a:r>
              <a:rPr lang="en-US" sz="2000" dirty="0" smtClean="0">
                <a:latin typeface="NikoshBAN" panose="02000000000000000000" pitchFamily="2" charset="0"/>
                <a:cs typeface="NikoshBAN" panose="02000000000000000000" pitchFamily="2" charset="0"/>
              </a:rPr>
              <a:t>)</a:t>
            </a:r>
            <a:endParaRPr lang="en-US" sz="2000" dirty="0"/>
          </a:p>
        </p:txBody>
      </p:sp>
    </p:spTree>
    <p:extLst>
      <p:ext uri="{BB962C8B-B14F-4D97-AF65-F5344CB8AC3E}">
        <p14:creationId xmlns:p14="http://schemas.microsoft.com/office/powerpoint/2010/main" val="4190664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500" autoRev="1" fill="hold">
                                          <p:stCondLst>
                                            <p:cond delay="0"/>
                                          </p:stCondLst>
                                        </p:cTn>
                                        <p:tgtEl>
                                          <p:spTgt spid="5"/>
                                        </p:tgtEl>
                                        <p:attrNameLst>
                                          <p:attrName>ppt_w</p:attrName>
                                        </p:attrNameLst>
                                      </p:cBhvr>
                                    </p:anim>
                                    <p:anim by="(#ppt_w*0.50)" calcmode="lin" valueType="num">
                                      <p:cBhvr>
                                        <p:cTn id="27" dur="500" decel="50000" autoRev="1" fill="hold">
                                          <p:stCondLst>
                                            <p:cond delay="0"/>
                                          </p:stCondLst>
                                        </p:cTn>
                                        <p:tgtEl>
                                          <p:spTgt spid="5"/>
                                        </p:tgtEl>
                                        <p:attrNameLst>
                                          <p:attrName>ppt_x</p:attrName>
                                        </p:attrNameLst>
                                      </p:cBhvr>
                                    </p:anim>
                                    <p:anim from="(-#ppt_h/2)" to="(#ppt_y)" calcmode="lin" valueType="num">
                                      <p:cBhvr>
                                        <p:cTn id="28" dur="1000" fill="hold">
                                          <p:stCondLst>
                                            <p:cond delay="0"/>
                                          </p:stCondLst>
                                        </p:cTn>
                                        <p:tgtEl>
                                          <p:spTgt spid="5"/>
                                        </p:tgtEl>
                                        <p:attrNameLst>
                                          <p:attrName>ppt_y</p:attrName>
                                        </p:attrNameLst>
                                      </p:cBhvr>
                                    </p:anim>
                                    <p:animRot by="21600000">
                                      <p:cBhvr>
                                        <p:cTn id="29" dur="1000" fill="hold">
                                          <p:stCondLst>
                                            <p:cond delay="0"/>
                                          </p:stCondLst>
                                        </p:cTn>
                                        <p:tgtEl>
                                          <p:spTgt spid="5"/>
                                        </p:tgtEl>
                                        <p:attrNameLst>
                                          <p:attrName>r</p:attrName>
                                        </p:attrNameLst>
                                      </p:cBhvr>
                                    </p:animRo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by="(-#ppt_w*2)" calcmode="lin" valueType="num">
                                      <p:cBhvr rctx="PPT">
                                        <p:cTn id="32" dur="500" autoRev="1" fill="hold">
                                          <p:stCondLst>
                                            <p:cond delay="0"/>
                                          </p:stCondLst>
                                        </p:cTn>
                                        <p:tgtEl>
                                          <p:spTgt spid="6"/>
                                        </p:tgtEl>
                                        <p:attrNameLst>
                                          <p:attrName>ppt_w</p:attrName>
                                        </p:attrNameLst>
                                      </p:cBhvr>
                                    </p:anim>
                                    <p:anim by="(#ppt_w*0.50)" calcmode="lin" valueType="num">
                                      <p:cBhvr>
                                        <p:cTn id="33" dur="500" decel="50000" autoRev="1" fill="hold">
                                          <p:stCondLst>
                                            <p:cond delay="0"/>
                                          </p:stCondLst>
                                        </p:cTn>
                                        <p:tgtEl>
                                          <p:spTgt spid="6"/>
                                        </p:tgtEl>
                                        <p:attrNameLst>
                                          <p:attrName>ppt_x</p:attrName>
                                        </p:attrNameLst>
                                      </p:cBhvr>
                                    </p:anim>
                                    <p:anim from="(-#ppt_h/2)" to="(#ppt_y)" calcmode="lin" valueType="num">
                                      <p:cBhvr>
                                        <p:cTn id="34" dur="1000" fill="hold">
                                          <p:stCondLst>
                                            <p:cond delay="0"/>
                                          </p:stCondLst>
                                        </p:cTn>
                                        <p:tgtEl>
                                          <p:spTgt spid="6"/>
                                        </p:tgtEl>
                                        <p:attrNameLst>
                                          <p:attrName>ppt_y</p:attrName>
                                        </p:attrNameLst>
                                      </p:cBhvr>
                                    </p:anim>
                                    <p:animRot by="21600000">
                                      <p:cBhvr>
                                        <p:cTn id="35" dur="1000" fill="hold">
                                          <p:stCondLst>
                                            <p:cond delay="0"/>
                                          </p:stCondLst>
                                        </p:cTn>
                                        <p:tgtEl>
                                          <p:spTgt spid="6"/>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by="(-#ppt_w*2)" calcmode="lin" valueType="num">
                                      <p:cBhvr rctx="PPT">
                                        <p:cTn id="38" dur="500" autoRev="1" fill="hold">
                                          <p:stCondLst>
                                            <p:cond delay="0"/>
                                          </p:stCondLst>
                                        </p:cTn>
                                        <p:tgtEl>
                                          <p:spTgt spid="7"/>
                                        </p:tgtEl>
                                        <p:attrNameLst>
                                          <p:attrName>ppt_w</p:attrName>
                                        </p:attrNameLst>
                                      </p:cBhvr>
                                    </p:anim>
                                    <p:anim by="(#ppt_w*0.50)" calcmode="lin" valueType="num">
                                      <p:cBhvr>
                                        <p:cTn id="39" dur="500" decel="50000" autoRev="1" fill="hold">
                                          <p:stCondLst>
                                            <p:cond delay="0"/>
                                          </p:stCondLst>
                                        </p:cTn>
                                        <p:tgtEl>
                                          <p:spTgt spid="7"/>
                                        </p:tgtEl>
                                        <p:attrNameLst>
                                          <p:attrName>ppt_x</p:attrName>
                                        </p:attrNameLst>
                                      </p:cBhvr>
                                    </p:anim>
                                    <p:anim from="(-#ppt_h/2)" to="(#ppt_y)" calcmode="lin" valueType="num">
                                      <p:cBhvr>
                                        <p:cTn id="40" dur="1000" fill="hold">
                                          <p:stCondLst>
                                            <p:cond delay="0"/>
                                          </p:stCondLst>
                                        </p:cTn>
                                        <p:tgtEl>
                                          <p:spTgt spid="7"/>
                                        </p:tgtEl>
                                        <p:attrNameLst>
                                          <p:attrName>ppt_y</p:attrName>
                                        </p:attrNameLst>
                                      </p:cBhvr>
                                    </p:anim>
                                    <p:animRot by="21600000">
                                      <p:cBhvr>
                                        <p:cTn id="4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9145" y="855007"/>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0" y="1823255"/>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a:t>
            </a:r>
            <a:endParaRPr lang="ar-SA" sz="4400" b="1" dirty="0">
              <a:solidFill>
                <a:schemeClr val="tx1"/>
              </a:solidFill>
            </a:endParaRPr>
          </a:p>
        </p:txBody>
      </p:sp>
      <p:sp>
        <p:nvSpPr>
          <p:cNvPr id="7" name="Bevel 6"/>
          <p:cNvSpPr/>
          <p:nvPr/>
        </p:nvSpPr>
        <p:spPr>
          <a:xfrm>
            <a:off x="0" y="2686771"/>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উপাধি</a:t>
            </a:r>
            <a:endParaRPr lang="ar-SA" sz="4400" b="1" dirty="0">
              <a:solidFill>
                <a:schemeClr val="tx1"/>
              </a:solidFill>
            </a:endParaRPr>
          </a:p>
        </p:txBody>
      </p:sp>
      <p:sp>
        <p:nvSpPr>
          <p:cNvPr id="2" name="Rectangle 1"/>
          <p:cNvSpPr/>
          <p:nvPr/>
        </p:nvSpPr>
        <p:spPr>
          <a:xfrm>
            <a:off x="8078498" y="927753"/>
            <a:ext cx="2001432" cy="10203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যুক্তরাষ্ট্র</a:t>
            </a:r>
            <a:endParaRPr lang="ar-SA" b="1" dirty="0">
              <a:solidFill>
                <a:schemeClr val="tx1"/>
              </a:solidFill>
            </a:endParaRPr>
          </a:p>
        </p:txBody>
      </p:sp>
      <p:sp>
        <p:nvSpPr>
          <p:cNvPr id="19" name="Rectangle 18"/>
          <p:cNvSpPr/>
          <p:nvPr/>
        </p:nvSpPr>
        <p:spPr>
          <a:xfrm>
            <a:off x="3325487" y="3307252"/>
            <a:ext cx="3505081" cy="7262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১৪ মে,19৮৪</a:t>
            </a:r>
            <a:endParaRPr lang="ar-SA" b="1" dirty="0">
              <a:solidFill>
                <a:schemeClr val="tx1"/>
              </a:solidFill>
            </a:endParaRPr>
          </a:p>
        </p:txBody>
      </p:sp>
      <p:sp>
        <p:nvSpPr>
          <p:cNvPr id="20" name="Rectangle 19"/>
          <p:cNvSpPr/>
          <p:nvPr/>
        </p:nvSpPr>
        <p:spPr>
          <a:xfrm>
            <a:off x="6291072" y="2047141"/>
            <a:ext cx="5458968" cy="98570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err="1" smtClean="0">
                <a:solidFill>
                  <a:schemeClr val="tx1"/>
                </a:solidFill>
              </a:rPr>
              <a:t>ফেসবুক</a:t>
            </a:r>
            <a:r>
              <a:rPr lang="en-US" sz="4800" b="1" dirty="0" smtClean="0">
                <a:solidFill>
                  <a:schemeClr val="tx1"/>
                </a:solidFill>
              </a:rPr>
              <a:t> </a:t>
            </a:r>
            <a:r>
              <a:rPr lang="en-US" sz="4800" b="1" dirty="0" err="1" smtClean="0">
                <a:solidFill>
                  <a:schemeClr val="tx1"/>
                </a:solidFill>
              </a:rPr>
              <a:t>এর</a:t>
            </a:r>
            <a:r>
              <a:rPr lang="en-US" sz="4800" b="1" dirty="0" smtClean="0">
                <a:solidFill>
                  <a:schemeClr val="tx1"/>
                </a:solidFill>
              </a:rPr>
              <a:t> </a:t>
            </a:r>
            <a:r>
              <a:rPr lang="en-US" sz="4800" b="1" dirty="0" err="1" smtClean="0">
                <a:solidFill>
                  <a:schemeClr val="tx1"/>
                </a:solidFill>
              </a:rPr>
              <a:t>জনক</a:t>
            </a:r>
            <a:endParaRPr lang="ar-SA" sz="4800" b="1" dirty="0">
              <a:solidFill>
                <a:schemeClr val="tx1"/>
              </a:solidFill>
            </a:endParaRPr>
          </a:p>
        </p:txBody>
      </p:sp>
      <p:sp>
        <p:nvSpPr>
          <p:cNvPr id="16" name="Rectangle 15"/>
          <p:cNvSpPr/>
          <p:nvPr/>
        </p:nvSpPr>
        <p:spPr>
          <a:xfrm>
            <a:off x="2172995" y="9919"/>
            <a:ext cx="6114174"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মার্ক জুকারবার্গ  (</a:t>
            </a:r>
            <a:r>
              <a:rPr lang="en-US" sz="2800" dirty="0">
                <a:latin typeface="NikoshBAN" panose="02000000000000000000" pitchFamily="2" charset="0"/>
                <a:cs typeface="NikoshBAN" panose="02000000000000000000" pitchFamily="2" charset="0"/>
              </a:rPr>
              <a:t>Mark</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Zukerber</a:t>
            </a:r>
            <a:r>
              <a:rPr lang="bn-BD" sz="2800" dirty="0">
                <a:latin typeface="NikoshBAN" panose="02000000000000000000" pitchFamily="2" charset="0"/>
                <a:cs typeface="NikoshBAN" panose="02000000000000000000" pitchFamily="2" charset="0"/>
              </a:rPr>
              <a:t>k </a:t>
            </a:r>
            <a:r>
              <a:rPr lang="bn-BD" sz="4000" dirty="0">
                <a:latin typeface="NikoshBAN" panose="02000000000000000000" pitchFamily="2" charset="0"/>
                <a:cs typeface="NikoshBAN" panose="02000000000000000000" pitchFamily="2" charset="0"/>
              </a:rPr>
              <a:t>)</a:t>
            </a:r>
            <a:endParaRPr lang="en-US"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487" y="844590"/>
            <a:ext cx="2087761" cy="23593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angle 11"/>
          <p:cNvSpPr/>
          <p:nvPr/>
        </p:nvSpPr>
        <p:spPr>
          <a:xfrm>
            <a:off x="162660" y="4033535"/>
            <a:ext cx="12029340"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4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মার্ক জুকারবার্গ  (</a:t>
            </a:r>
            <a:r>
              <a:rPr lang="en-US" sz="1400" dirty="0" smtClean="0">
                <a:latin typeface="NikoshBAN" panose="02000000000000000000" pitchFamily="2" charset="0"/>
                <a:cs typeface="NikoshBAN" panose="02000000000000000000" pitchFamily="2" charset="0"/>
              </a:rPr>
              <a:t>Mark</a:t>
            </a:r>
            <a:r>
              <a:rPr lang="bn-BD"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Zukerber</a:t>
            </a:r>
            <a:r>
              <a:rPr lang="bn-BD" sz="1400" dirty="0" smtClean="0">
                <a:latin typeface="NikoshBAN" panose="02000000000000000000" pitchFamily="2" charset="0"/>
                <a:cs typeface="NikoshBAN" panose="02000000000000000000" pitchFamily="2" charset="0"/>
              </a:rPr>
              <a:t>k </a:t>
            </a:r>
            <a:r>
              <a:rPr lang="bn-BD" sz="2000" dirty="0" smtClean="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জন্ম: ১৪ মে, ১৯৮৪) একজন আমেরিকান কম্পিউটার প্রোগ্রামার ও সফটওয়্যার ডেভেলপার। তার পুরো নাম মার্ক এলিয়ট জ</a:t>
            </a:r>
            <a:r>
              <a:rPr lang="bn-BD" sz="2000" dirty="0" smtClean="0">
                <a:latin typeface="NikoshBAN" panose="02000000000000000000" pitchFamily="2" charset="0"/>
                <a:cs typeface="NikoshBAN" panose="02000000000000000000" pitchFamily="2" charset="0"/>
              </a:rPr>
              <a:t>ু</a:t>
            </a:r>
            <a:r>
              <a:rPr lang="as-IN" sz="2000" dirty="0" smtClean="0">
                <a:latin typeface="NikoshBAN" panose="02000000000000000000" pitchFamily="2" charset="0"/>
                <a:cs typeface="NikoshBAN" panose="02000000000000000000" pitchFamily="2" charset="0"/>
              </a:rPr>
              <a:t>কারবার্গ। যার আসল পরিচিতি হল জনপ্রিয় সামাজিক যোগাযোগ ও</a:t>
            </a:r>
            <a:r>
              <a:rPr lang="bn-BD" sz="2000" dirty="0" smtClean="0">
                <a:latin typeface="NikoshBAN" panose="02000000000000000000" pitchFamily="2" charset="0"/>
                <a:cs typeface="NikoshBAN" panose="02000000000000000000" pitchFamily="2" charset="0"/>
              </a:rPr>
              <a:t>য়ে</a:t>
            </a:r>
            <a:r>
              <a:rPr lang="as-IN" sz="2000" dirty="0" smtClean="0">
                <a:latin typeface="NikoshBAN" panose="02000000000000000000" pitchFamily="2" charset="0"/>
                <a:cs typeface="NikoshBAN" panose="02000000000000000000" pitchFamily="2" charset="0"/>
              </a:rPr>
              <a:t>বসাইট ফেইসবুক প্রতিষ্ঠাতা হিসেবে। তিনি বর্তমানে ফেইসবুকের প্রধান নির্বাহী কর্মকর্তা এবং প্রেসিডেন্ট। হার্ভার্ড বিশ্ববিদ্যাল</a:t>
            </a:r>
            <a:r>
              <a:rPr lang="bn-BD" sz="2000" dirty="0" smtClean="0">
                <a:latin typeface="NikoshBAN" panose="02000000000000000000" pitchFamily="2" charset="0"/>
                <a:cs typeface="NikoshBAN" panose="02000000000000000000" pitchFamily="2" charset="0"/>
              </a:rPr>
              <a:t>য়ে</a:t>
            </a:r>
            <a:r>
              <a:rPr lang="as-IN" sz="2000" dirty="0" smtClean="0">
                <a:latin typeface="NikoshBAN" panose="02000000000000000000" pitchFamily="2" charset="0"/>
                <a:cs typeface="NikoshBAN" panose="02000000000000000000" pitchFamily="2" charset="0"/>
              </a:rPr>
              <a:t>র</a:t>
            </a:r>
            <a:r>
              <a:rPr lang="bn-BD" sz="2000" dirty="0" smtClean="0">
                <a:latin typeface="NikoshBAN" panose="02000000000000000000" pitchFamily="2" charset="0"/>
                <a:cs typeface="NikoshBAN" panose="02000000000000000000" pitchFamily="2" charset="0"/>
              </a:rPr>
              <a:t> শিক্ষার্থী </a:t>
            </a:r>
            <a:r>
              <a:rPr lang="en-US" sz="2000" dirty="0" err="1" smtClean="0">
                <a:latin typeface="NikoshBAN" panose="02000000000000000000" pitchFamily="2" charset="0"/>
                <a:cs typeface="NikoshBAN" panose="02000000000000000000" pitchFamily="2" charset="0"/>
              </a:rPr>
              <a:t>জু</a:t>
            </a:r>
            <a:r>
              <a:rPr lang="as-IN" sz="2000" dirty="0" smtClean="0">
                <a:latin typeface="NikoshBAN" panose="02000000000000000000" pitchFamily="2" charset="0"/>
                <a:cs typeface="NikoshBAN" panose="02000000000000000000" pitchFamily="2" charset="0"/>
              </a:rPr>
              <a:t>কারবার্গ এবং তার </a:t>
            </a:r>
            <a:r>
              <a:rPr lang="bn-BD" sz="2000" dirty="0" smtClean="0">
                <a:latin typeface="NikoshBAN" panose="02000000000000000000" pitchFamily="2" charset="0"/>
                <a:cs typeface="NikoshBAN" panose="02000000000000000000" pitchFamily="2" charset="0"/>
              </a:rPr>
              <a:t>চার বন্ধুর হাতে সূচিত হয় ফেসবুকের ।</a:t>
            </a:r>
            <a:r>
              <a:rPr lang="as-IN" sz="2000" dirty="0" smtClean="0">
                <a:latin typeface="NikoshBAN" panose="02000000000000000000" pitchFamily="2" charset="0"/>
                <a:cs typeface="NikoshBAN" panose="02000000000000000000" pitchFamily="2" charset="0"/>
              </a:rPr>
              <a:t> </a:t>
            </a:r>
            <a:r>
              <a:rPr lang="bn-BD" sz="2000" dirty="0" smtClean="0">
                <a:latin typeface="NikoshBAN" panose="02000000000000000000" pitchFamily="2" charset="0"/>
                <a:cs typeface="NikoshBAN" panose="02000000000000000000" pitchFamily="2" charset="0"/>
              </a:rPr>
              <a:t>শুরুতে এটি কেবল </a:t>
            </a:r>
            <a:r>
              <a:rPr lang="as-IN" sz="2000" dirty="0" smtClean="0">
                <a:latin typeface="NikoshBAN" panose="02000000000000000000" pitchFamily="2" charset="0"/>
                <a:cs typeface="NikoshBAN" panose="02000000000000000000" pitchFamily="2" charset="0"/>
              </a:rPr>
              <a:t>বিশ্ববিদ্যালয়ের </a:t>
            </a:r>
            <a:r>
              <a:rPr lang="bn-BD" sz="2000" dirty="0" smtClean="0">
                <a:latin typeface="NikoshBAN" panose="02000000000000000000" pitchFamily="2" charset="0"/>
                <a:cs typeface="NikoshBAN" panose="02000000000000000000" pitchFamily="2" charset="0"/>
              </a:rPr>
              <a:t>শিক্ষার্থীদের মধ্যে আবদ্ধ থাকলেও মার্চ ২০১৫ এর পরিসংখান অনু্যায়ী বিশ্বের প্রায় ১৪১৫মিলিয়ন ব্যবহারকারী ফেসবুক ব্যবহার করেন । এ সংখ্যা প্রতিদিনই বাড়ছে ।  আমাদের বাংলাদেশের অনেকেই সামাজিক যোগাযোগ  মাধ্যম হিসেবে এখন </a:t>
            </a:r>
            <a:r>
              <a:rPr lang="bn-BD" sz="2000" dirty="0">
                <a:latin typeface="NikoshBAN" panose="02000000000000000000" pitchFamily="2" charset="0"/>
                <a:cs typeface="NikoshBAN" panose="02000000000000000000" pitchFamily="2" charset="0"/>
              </a:rPr>
              <a:t>ফেসবুক ব্যবহার করেন ।</a:t>
            </a:r>
            <a:r>
              <a:rPr lang="bn-BD" sz="2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মাত্র ২৬ বছর বয়সেই </a:t>
            </a:r>
            <a:r>
              <a:rPr lang="bn-BD" sz="2000" dirty="0" smtClean="0">
                <a:latin typeface="NikoshBAN" panose="02000000000000000000" pitchFamily="2" charset="0"/>
                <a:cs typeface="NikoshBAN" panose="02000000000000000000" pitchFamily="2" charset="0"/>
              </a:rPr>
              <a:t>২০১০ সালে ফেসবুকের অন্যতম প্রতিষ্ঠাতা হিসেবে মার্ক জুকারবার্গ বিশ্বের সর্বাধিক পঠিত সাপ্তাহিক টাইম ম্যাগাজিন কর্তৃক তাদের প্রচ্ছদে ঠাঁই করে নেন৷ </a:t>
            </a:r>
            <a:r>
              <a:rPr lang="bn-BD" sz="2000" dirty="0" smtClean="0">
                <a:latin typeface="NikoshBAN" panose="02000000000000000000" pitchFamily="2" charset="0"/>
                <a:cs typeface="NikoshBAN" panose="02000000000000000000" pitchFamily="2" charset="0"/>
                <a:hlinkClick r:id="rId3" tooltip="যুক্তরাষ্ট্র"/>
              </a:rPr>
              <a:t>মার্কিন যুক্তরাষ্ট্রভিত্তিক</a:t>
            </a:r>
            <a:r>
              <a:rPr lang="bn-BD" sz="2000" dirty="0" smtClean="0">
                <a:latin typeface="NikoshBAN" panose="02000000000000000000" pitchFamily="2" charset="0"/>
                <a:cs typeface="NikoshBAN" panose="02000000000000000000" pitchFamily="2" charset="0"/>
              </a:rPr>
              <a:t> টাইম ম্যাগাজিন ঐ বছর তাকে পারসন অব দ্য ইয়ার হিসেবে মনোনীত করেছিল</a:t>
            </a:r>
            <a:r>
              <a:rPr lang="bn-BD" sz="2000" dirty="0" smtClean="0"/>
              <a:t>।</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9180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500" autoRev="1" fill="hold">
                                          <p:stCondLst>
                                            <p:cond delay="0"/>
                                          </p:stCondLst>
                                        </p:cTn>
                                        <p:tgtEl>
                                          <p:spTgt spid="5"/>
                                        </p:tgtEl>
                                        <p:attrNameLst>
                                          <p:attrName>ppt_w</p:attrName>
                                        </p:attrNameLst>
                                      </p:cBhvr>
                                    </p:anim>
                                    <p:anim by="(#ppt_w*0.50)" calcmode="lin" valueType="num">
                                      <p:cBhvr>
                                        <p:cTn id="27" dur="500" decel="50000" autoRev="1" fill="hold">
                                          <p:stCondLst>
                                            <p:cond delay="0"/>
                                          </p:stCondLst>
                                        </p:cTn>
                                        <p:tgtEl>
                                          <p:spTgt spid="5"/>
                                        </p:tgtEl>
                                        <p:attrNameLst>
                                          <p:attrName>ppt_x</p:attrName>
                                        </p:attrNameLst>
                                      </p:cBhvr>
                                    </p:anim>
                                    <p:anim from="(-#ppt_h/2)" to="(#ppt_y)" calcmode="lin" valueType="num">
                                      <p:cBhvr>
                                        <p:cTn id="28" dur="1000" fill="hold">
                                          <p:stCondLst>
                                            <p:cond delay="0"/>
                                          </p:stCondLst>
                                        </p:cTn>
                                        <p:tgtEl>
                                          <p:spTgt spid="5"/>
                                        </p:tgtEl>
                                        <p:attrNameLst>
                                          <p:attrName>ppt_y</p:attrName>
                                        </p:attrNameLst>
                                      </p:cBhvr>
                                    </p:anim>
                                    <p:animRot by="21600000">
                                      <p:cBhvr>
                                        <p:cTn id="29" dur="1000" fill="hold">
                                          <p:stCondLst>
                                            <p:cond delay="0"/>
                                          </p:stCondLst>
                                        </p:cTn>
                                        <p:tgtEl>
                                          <p:spTgt spid="5"/>
                                        </p:tgtEl>
                                        <p:attrNameLst>
                                          <p:attrName>r</p:attrName>
                                        </p:attrNameLst>
                                      </p:cBhvr>
                                    </p:animRo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by="(-#ppt_w*2)" calcmode="lin" valueType="num">
                                      <p:cBhvr rctx="PPT">
                                        <p:cTn id="32" dur="500" autoRev="1" fill="hold">
                                          <p:stCondLst>
                                            <p:cond delay="0"/>
                                          </p:stCondLst>
                                        </p:cTn>
                                        <p:tgtEl>
                                          <p:spTgt spid="6"/>
                                        </p:tgtEl>
                                        <p:attrNameLst>
                                          <p:attrName>ppt_w</p:attrName>
                                        </p:attrNameLst>
                                      </p:cBhvr>
                                    </p:anim>
                                    <p:anim by="(#ppt_w*0.50)" calcmode="lin" valueType="num">
                                      <p:cBhvr>
                                        <p:cTn id="33" dur="500" decel="50000" autoRev="1" fill="hold">
                                          <p:stCondLst>
                                            <p:cond delay="0"/>
                                          </p:stCondLst>
                                        </p:cTn>
                                        <p:tgtEl>
                                          <p:spTgt spid="6"/>
                                        </p:tgtEl>
                                        <p:attrNameLst>
                                          <p:attrName>ppt_x</p:attrName>
                                        </p:attrNameLst>
                                      </p:cBhvr>
                                    </p:anim>
                                    <p:anim from="(-#ppt_h/2)" to="(#ppt_y)" calcmode="lin" valueType="num">
                                      <p:cBhvr>
                                        <p:cTn id="34" dur="1000" fill="hold">
                                          <p:stCondLst>
                                            <p:cond delay="0"/>
                                          </p:stCondLst>
                                        </p:cTn>
                                        <p:tgtEl>
                                          <p:spTgt spid="6"/>
                                        </p:tgtEl>
                                        <p:attrNameLst>
                                          <p:attrName>ppt_y</p:attrName>
                                        </p:attrNameLst>
                                      </p:cBhvr>
                                    </p:anim>
                                    <p:animRot by="21600000">
                                      <p:cBhvr>
                                        <p:cTn id="35" dur="1000" fill="hold">
                                          <p:stCondLst>
                                            <p:cond delay="0"/>
                                          </p:stCondLst>
                                        </p:cTn>
                                        <p:tgtEl>
                                          <p:spTgt spid="6"/>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by="(-#ppt_w*2)" calcmode="lin" valueType="num">
                                      <p:cBhvr rctx="PPT">
                                        <p:cTn id="38" dur="500" autoRev="1" fill="hold">
                                          <p:stCondLst>
                                            <p:cond delay="0"/>
                                          </p:stCondLst>
                                        </p:cTn>
                                        <p:tgtEl>
                                          <p:spTgt spid="7"/>
                                        </p:tgtEl>
                                        <p:attrNameLst>
                                          <p:attrName>ppt_w</p:attrName>
                                        </p:attrNameLst>
                                      </p:cBhvr>
                                    </p:anim>
                                    <p:anim by="(#ppt_w*0.50)" calcmode="lin" valueType="num">
                                      <p:cBhvr>
                                        <p:cTn id="39" dur="500" decel="50000" autoRev="1" fill="hold">
                                          <p:stCondLst>
                                            <p:cond delay="0"/>
                                          </p:stCondLst>
                                        </p:cTn>
                                        <p:tgtEl>
                                          <p:spTgt spid="7"/>
                                        </p:tgtEl>
                                        <p:attrNameLst>
                                          <p:attrName>ppt_x</p:attrName>
                                        </p:attrNameLst>
                                      </p:cBhvr>
                                    </p:anim>
                                    <p:anim from="(-#ppt_h/2)" to="(#ppt_y)" calcmode="lin" valueType="num">
                                      <p:cBhvr>
                                        <p:cTn id="40" dur="1000" fill="hold">
                                          <p:stCondLst>
                                            <p:cond delay="0"/>
                                          </p:stCondLst>
                                        </p:cTn>
                                        <p:tgtEl>
                                          <p:spTgt spid="7"/>
                                        </p:tgtEl>
                                        <p:attrNameLst>
                                          <p:attrName>ppt_y</p:attrName>
                                        </p:attrNameLst>
                                      </p:cBhvr>
                                    </p:anim>
                                    <p:animRot by="21600000">
                                      <p:cBhvr>
                                        <p:cTn id="4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2" grpId="0" animBg="1"/>
      <p:bldP spid="19" grpId="0" animBg="1"/>
      <p:bldP spid="20" grpId="0" animBg="1"/>
      <p:bldP spid="1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6146" y="32823"/>
            <a:ext cx="3288231"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a:latin typeface="NikoshBAN" panose="02000000000000000000" pitchFamily="2" charset="0"/>
                <a:cs typeface="NikoshBAN" panose="02000000000000000000" pitchFamily="2" charset="0"/>
              </a:rPr>
              <a:t>মূল্যায়ন</a:t>
            </a:r>
            <a:endParaRPr lang="en-AU" sz="4000" dirty="0">
              <a:latin typeface="NikoshBAN" panose="02000000000000000000" pitchFamily="2" charset="0"/>
              <a:cs typeface="NikoshBAN" panose="02000000000000000000" pitchFamily="2" charset="0"/>
            </a:endParaRPr>
          </a:p>
        </p:txBody>
      </p:sp>
      <p:sp>
        <p:nvSpPr>
          <p:cNvPr id="4" name="TextBox 3"/>
          <p:cNvSpPr txBox="1"/>
          <p:nvPr/>
        </p:nvSpPr>
        <p:spPr>
          <a:xfrm>
            <a:off x="3381554" y="870666"/>
            <a:ext cx="5520906" cy="584775"/>
          </a:xfrm>
          <a:prstGeom prst="rect">
            <a:avLst/>
          </a:prstGeom>
          <a:noFill/>
        </p:spPr>
        <p:txBody>
          <a:bodyPr wrap="square" rtlCol="1">
            <a:spAutoFit/>
          </a:bodyPr>
          <a:lstStyle/>
          <a:p>
            <a:r>
              <a:rPr lang="as-IN" sz="3200" b="1" dirty="0">
                <a:latin typeface="NikoshBAN" panose="02000000000000000000" pitchFamily="2" charset="0"/>
                <a:cs typeface="NikoshBAN" panose="02000000000000000000" pitchFamily="2" charset="0"/>
              </a:rPr>
              <a:t>বিশ্বের প্রথম কম্পিউটার প্রোগ্রামার</a:t>
            </a:r>
            <a:r>
              <a:rPr lang="bn-BD" sz="3200" b="1" dirty="0">
                <a:latin typeface="NikoshBAN" panose="02000000000000000000" pitchFamily="2" charset="0"/>
                <a:cs typeface="NikoshBAN" panose="02000000000000000000" pitchFamily="2" charset="0"/>
              </a:rPr>
              <a:t> কে </a:t>
            </a:r>
            <a:r>
              <a:rPr lang="bn-BD" sz="3200" b="1" dirty="0" smtClean="0">
                <a:latin typeface="NikoshBAN" panose="02000000000000000000" pitchFamily="2" charset="0"/>
                <a:cs typeface="NikoshBAN" panose="02000000000000000000" pitchFamily="2" charset="0"/>
              </a:rPr>
              <a:t>?</a:t>
            </a:r>
            <a:endParaRPr lang="bn-BD" sz="3200" b="1" dirty="0">
              <a:latin typeface="NikoshBAN" panose="02000000000000000000" pitchFamily="2" charset="0"/>
              <a:cs typeface="NikoshBAN" panose="02000000000000000000" pitchFamily="2" charset="0"/>
            </a:endParaRPr>
          </a:p>
        </p:txBody>
      </p:sp>
      <p:sp>
        <p:nvSpPr>
          <p:cNvPr id="5" name="TextBox 4"/>
          <p:cNvSpPr txBox="1"/>
          <p:nvPr/>
        </p:nvSpPr>
        <p:spPr>
          <a:xfrm>
            <a:off x="3443100" y="1455441"/>
            <a:ext cx="5520906" cy="584775"/>
          </a:xfrm>
          <a:prstGeom prst="rect">
            <a:avLst/>
          </a:prstGeom>
          <a:noFill/>
        </p:spPr>
        <p:txBody>
          <a:bodyPr wrap="square" rtlCol="1">
            <a:spAutoFit/>
          </a:bodyPr>
          <a:lstStyle/>
          <a:p>
            <a:r>
              <a:rPr lang="as-IN" sz="3200" b="1" dirty="0">
                <a:latin typeface="NikoshBAN" panose="02000000000000000000" pitchFamily="2" charset="0"/>
                <a:cs typeface="NikoshBAN" panose="02000000000000000000" pitchFamily="2" charset="0"/>
              </a:rPr>
              <a:t>অ্যাডা লাভলেস</a:t>
            </a:r>
            <a:endParaRPr lang="bn-BD" sz="3200" b="1" dirty="0">
              <a:latin typeface="NikoshBAN" panose="02000000000000000000" pitchFamily="2" charset="0"/>
              <a:cs typeface="NikoshBAN" panose="02000000000000000000" pitchFamily="2" charset="0"/>
            </a:endParaRPr>
          </a:p>
        </p:txBody>
      </p:sp>
      <p:sp>
        <p:nvSpPr>
          <p:cNvPr id="6" name="TextBox 5"/>
          <p:cNvSpPr txBox="1"/>
          <p:nvPr/>
        </p:nvSpPr>
        <p:spPr>
          <a:xfrm>
            <a:off x="3443100" y="2009412"/>
            <a:ext cx="6918386" cy="584775"/>
          </a:xfrm>
          <a:prstGeom prst="rect">
            <a:avLst/>
          </a:prstGeom>
          <a:noFill/>
        </p:spPr>
        <p:txBody>
          <a:bodyPr wrap="square" rtlCol="1">
            <a:spAutoFit/>
          </a:bodyPr>
          <a:lstStyle/>
          <a:p>
            <a:r>
              <a:rPr lang="as-IN" sz="3200" dirty="0">
                <a:latin typeface="NikoshBAN" panose="02000000000000000000" pitchFamily="2" charset="0"/>
                <a:cs typeface="NikoshBAN" panose="02000000000000000000" pitchFamily="2" charset="0"/>
              </a:rPr>
              <a:t>চার্লস ব্যাবেজ</a:t>
            </a:r>
            <a:r>
              <a:rPr lang="bn-BD" sz="3200" dirty="0">
                <a:latin typeface="NikoshBAN" panose="02000000000000000000" pitchFamily="2" charset="0"/>
                <a:cs typeface="NikoshBAN" panose="02000000000000000000" pitchFamily="2" charset="0"/>
              </a:rPr>
              <a:t>ের </a:t>
            </a:r>
            <a:r>
              <a:rPr lang="bn-BD" sz="3200" dirty="0" smtClean="0">
                <a:latin typeface="NikoshBAN" panose="02000000000000000000" pitchFamily="2" charset="0"/>
                <a:cs typeface="NikoshBAN" panose="02000000000000000000" pitchFamily="2" charset="0"/>
              </a:rPr>
              <a:t>জন্ম </a:t>
            </a:r>
            <a:r>
              <a:rPr lang="bn-BD" sz="3200" dirty="0">
                <a:latin typeface="NikoshBAN" panose="02000000000000000000" pitchFamily="2" charset="0"/>
                <a:cs typeface="NikoshBAN" panose="02000000000000000000" pitchFamily="2" charset="0"/>
              </a:rPr>
              <a:t>কত সালে এবং মৃত্যু কত </a:t>
            </a:r>
            <a:r>
              <a:rPr lang="bn-BD" sz="3200" dirty="0"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a:t>
            </a:r>
            <a:endParaRPr lang="bn-BD" sz="3200" b="1" dirty="0">
              <a:latin typeface="NikoshBAN" panose="02000000000000000000" pitchFamily="2" charset="0"/>
              <a:cs typeface="NikoshBAN" panose="02000000000000000000" pitchFamily="2" charset="0"/>
            </a:endParaRPr>
          </a:p>
        </p:txBody>
      </p:sp>
      <p:sp>
        <p:nvSpPr>
          <p:cNvPr id="7" name="TextBox 6"/>
          <p:cNvSpPr txBox="1"/>
          <p:nvPr/>
        </p:nvSpPr>
        <p:spPr>
          <a:xfrm>
            <a:off x="3381554" y="2563543"/>
            <a:ext cx="6918386" cy="584775"/>
          </a:xfrm>
          <a:prstGeom prst="rect">
            <a:avLst/>
          </a:prstGeom>
          <a:noFill/>
        </p:spPr>
        <p:txBody>
          <a:bodyPr wrap="square" rtlCol="1">
            <a:spAutoFit/>
          </a:bodyPr>
          <a:lstStyle/>
          <a:p>
            <a:r>
              <a:rPr lang="bn-BD" sz="3200" dirty="0">
                <a:latin typeface="NikoshBAN" pitchFamily="2" charset="0"/>
                <a:cs typeface="NikoshBAN" pitchFamily="2" charset="0"/>
              </a:rPr>
              <a:t>তাঁর জন্ম ১৭৯১ খ্রিঃ এবং মৃত্যু ১৮৭১ খ্রিঃ</a:t>
            </a:r>
            <a:endParaRPr lang="bn-BD" sz="3200" b="1" dirty="0">
              <a:latin typeface="NikoshBAN" panose="02000000000000000000" pitchFamily="2" charset="0"/>
              <a:cs typeface="NikoshBAN" panose="02000000000000000000" pitchFamily="2" charset="0"/>
            </a:endParaRPr>
          </a:p>
        </p:txBody>
      </p:sp>
      <p:sp>
        <p:nvSpPr>
          <p:cNvPr id="8" name="TextBox 7"/>
          <p:cNvSpPr txBox="1"/>
          <p:nvPr/>
        </p:nvSpPr>
        <p:spPr>
          <a:xfrm>
            <a:off x="3443100" y="3148318"/>
            <a:ext cx="6918386" cy="584775"/>
          </a:xfrm>
          <a:prstGeom prst="rect">
            <a:avLst/>
          </a:prstGeom>
          <a:noFill/>
        </p:spPr>
        <p:txBody>
          <a:bodyPr wrap="square" rtlCol="1">
            <a:spAutoFit/>
          </a:bodyPr>
          <a:lstStyle/>
          <a:p>
            <a:r>
              <a:rPr lang="bn-BD"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মাইক্রোসফট" কোম্পানি</a:t>
            </a:r>
            <a:r>
              <a:rPr lang="bn-BD"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 প্রতিষ্ঠা করেন</a:t>
            </a:r>
            <a:r>
              <a:rPr lang="bn-BD" sz="3200" dirty="0">
                <a:latin typeface="NikoshBAN" panose="02000000000000000000" pitchFamily="2" charset="0"/>
                <a:cs typeface="NikoshBAN" panose="02000000000000000000" pitchFamily="2" charset="0"/>
              </a:rPr>
              <a:t> কে ?</a:t>
            </a:r>
          </a:p>
        </p:txBody>
      </p:sp>
      <p:sp>
        <p:nvSpPr>
          <p:cNvPr id="9" name="TextBox 8"/>
          <p:cNvSpPr txBox="1"/>
          <p:nvPr/>
        </p:nvSpPr>
        <p:spPr>
          <a:xfrm>
            <a:off x="3443100" y="3686968"/>
            <a:ext cx="6918386" cy="584775"/>
          </a:xfrm>
          <a:prstGeom prst="rect">
            <a:avLst/>
          </a:prstGeom>
          <a:noFill/>
        </p:spPr>
        <p:txBody>
          <a:bodyPr wrap="square" rtlCol="1">
            <a:spAutoFit/>
          </a:bodyPr>
          <a:lstStyle/>
          <a:p>
            <a:r>
              <a:rPr lang="bn-BD" sz="3200" u="sng" dirty="0">
                <a:latin typeface="NikoshBAN" panose="02000000000000000000" pitchFamily="2" charset="0"/>
                <a:cs typeface="NikoshBAN" panose="02000000000000000000" pitchFamily="2" charset="0"/>
              </a:rPr>
              <a:t>উইলিয়াম হেনরি “</a:t>
            </a:r>
            <a:r>
              <a:rPr lang="bn-BD" sz="3200" dirty="0">
                <a:latin typeface="NikoshBAN" panose="02000000000000000000" pitchFamily="2" charset="0"/>
                <a:cs typeface="NikoshBAN" panose="02000000000000000000" pitchFamily="2" charset="0"/>
              </a:rPr>
              <a:t>বিল” গেটস</a:t>
            </a:r>
          </a:p>
        </p:txBody>
      </p:sp>
      <p:sp>
        <p:nvSpPr>
          <p:cNvPr id="10" name="TextBox 9"/>
          <p:cNvSpPr txBox="1"/>
          <p:nvPr/>
        </p:nvSpPr>
        <p:spPr>
          <a:xfrm>
            <a:off x="3381554" y="4264001"/>
            <a:ext cx="7459362" cy="584775"/>
          </a:xfrm>
          <a:prstGeom prst="rect">
            <a:avLst/>
          </a:prstGeom>
          <a:noFill/>
        </p:spPr>
        <p:txBody>
          <a:bodyPr wrap="square" rtlCol="1">
            <a:spAutoFit/>
          </a:bodyPr>
          <a:lstStyle/>
          <a:p>
            <a:r>
              <a:rPr lang="as-IN" sz="3200" dirty="0">
                <a:latin typeface="NikoshBAN" panose="02000000000000000000" pitchFamily="2" charset="0"/>
                <a:cs typeface="NikoshBAN" panose="02000000000000000000" pitchFamily="2" charset="0"/>
              </a:rPr>
              <a:t>মার্ক জুকারবার্গ </a:t>
            </a:r>
            <a:r>
              <a:rPr lang="bn-BD" sz="3200" dirty="0">
                <a:latin typeface="NikoshBAN" panose="02000000000000000000" pitchFamily="2" charset="0"/>
                <a:cs typeface="NikoshBAN" panose="02000000000000000000" pitchFamily="2" charset="0"/>
              </a:rPr>
              <a:t>কোন </a:t>
            </a:r>
            <a:r>
              <a:rPr lang="as-IN" sz="3200" dirty="0">
                <a:latin typeface="NikoshBAN" panose="02000000000000000000" pitchFamily="2" charset="0"/>
                <a:cs typeface="NikoshBAN" panose="02000000000000000000" pitchFamily="2" charset="0"/>
              </a:rPr>
              <a:t>বিশ্ববিদ্যাল</a:t>
            </a:r>
            <a:r>
              <a:rPr lang="bn-BD"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র</a:t>
            </a:r>
            <a:r>
              <a:rPr lang="bn-BD" sz="3200" dirty="0">
                <a:latin typeface="NikoshBAN" panose="02000000000000000000" pitchFamily="2" charset="0"/>
                <a:cs typeface="NikoshBAN" panose="02000000000000000000" pitchFamily="2" charset="0"/>
              </a:rPr>
              <a:t> শিক্ষার্থী ছিলেন ?</a:t>
            </a:r>
            <a:endParaRPr lang="en-US" sz="3200" dirty="0"/>
          </a:p>
        </p:txBody>
      </p:sp>
      <p:sp>
        <p:nvSpPr>
          <p:cNvPr id="11" name="TextBox 10"/>
          <p:cNvSpPr txBox="1"/>
          <p:nvPr/>
        </p:nvSpPr>
        <p:spPr>
          <a:xfrm>
            <a:off x="3467412" y="4818132"/>
            <a:ext cx="7459362" cy="584775"/>
          </a:xfrm>
          <a:prstGeom prst="rect">
            <a:avLst/>
          </a:prstGeom>
          <a:noFill/>
        </p:spPr>
        <p:txBody>
          <a:bodyPr wrap="square" rtlCol="1">
            <a:spAutoFit/>
          </a:bodyPr>
          <a:lstStyle/>
          <a:p>
            <a:r>
              <a:rPr lang="as-IN" sz="3200" dirty="0">
                <a:latin typeface="NikoshBAN" panose="02000000000000000000" pitchFamily="2" charset="0"/>
                <a:cs typeface="NikoshBAN" panose="02000000000000000000" pitchFamily="2" charset="0"/>
              </a:rPr>
              <a:t>হার্ভার্ড বিশ্ববিদ্যাল</a:t>
            </a:r>
            <a:r>
              <a:rPr lang="bn-BD"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র</a:t>
            </a:r>
            <a:r>
              <a:rPr lang="bn-BD" sz="3200" dirty="0">
                <a:latin typeface="NikoshBAN" panose="02000000000000000000" pitchFamily="2" charset="0"/>
                <a:cs typeface="NikoshBAN" panose="02000000000000000000" pitchFamily="2" charset="0"/>
              </a:rPr>
              <a:t> শিক্ষার্থী</a:t>
            </a:r>
            <a:endParaRPr lang="en-US" sz="3200" dirty="0"/>
          </a:p>
        </p:txBody>
      </p:sp>
      <p:sp>
        <p:nvSpPr>
          <p:cNvPr id="13" name="TextBox 12"/>
          <p:cNvSpPr txBox="1"/>
          <p:nvPr/>
        </p:nvSpPr>
        <p:spPr>
          <a:xfrm>
            <a:off x="3467412" y="5406455"/>
            <a:ext cx="7459362" cy="584775"/>
          </a:xfrm>
          <a:prstGeom prst="rect">
            <a:avLst/>
          </a:prstGeom>
          <a:noFill/>
        </p:spPr>
        <p:txBody>
          <a:bodyPr wrap="square" rtlCol="1">
            <a:spAutoFit/>
          </a:bodyPr>
          <a:lstStyle/>
          <a:p>
            <a:r>
              <a:rPr lang="en-US" sz="3200" dirty="0" smtClean="0">
                <a:latin typeface="NikoshBAN" panose="02000000000000000000" pitchFamily="2" charset="0"/>
                <a:cs typeface="NikoshBAN" panose="02000000000000000000" pitchFamily="2" charset="0"/>
              </a:rPr>
              <a:t>www</a:t>
            </a:r>
            <a:r>
              <a:rPr lang="bn-BD" sz="3200" dirty="0" smtClean="0">
                <a:latin typeface="NikoshBAN" panose="02000000000000000000" pitchFamily="2" charset="0"/>
                <a:cs typeface="NikoshBAN" panose="02000000000000000000" pitchFamily="2" charset="0"/>
              </a:rPr>
              <a:t> এর প্রতিষ্ঠাতা কে?</a:t>
            </a:r>
            <a:endParaRPr lang="en-US" sz="3200" dirty="0"/>
          </a:p>
        </p:txBody>
      </p:sp>
      <p:sp>
        <p:nvSpPr>
          <p:cNvPr id="14" name="TextBox 13"/>
          <p:cNvSpPr txBox="1"/>
          <p:nvPr/>
        </p:nvSpPr>
        <p:spPr>
          <a:xfrm>
            <a:off x="3443100" y="5919333"/>
            <a:ext cx="7459362" cy="584775"/>
          </a:xfrm>
          <a:prstGeom prst="rect">
            <a:avLst/>
          </a:prstGeom>
          <a:noFill/>
        </p:spPr>
        <p:txBody>
          <a:bodyPr wrap="square" rtlCol="1">
            <a:spAutoFit/>
          </a:bodyPr>
          <a:lstStyle/>
          <a:p>
            <a:r>
              <a:rPr lang="as-IN" sz="3200" dirty="0">
                <a:latin typeface="NikoshBAN" panose="02000000000000000000" pitchFamily="2" charset="0"/>
                <a:cs typeface="NikoshBAN" panose="02000000000000000000" pitchFamily="2" charset="0"/>
              </a:rPr>
              <a:t>স্যার টিমোথি জন "টিম" বার্নার্স-লি</a:t>
            </a:r>
            <a:endParaRPr lang="en-US" sz="3200" dirty="0"/>
          </a:p>
        </p:txBody>
      </p:sp>
    </p:spTree>
    <p:extLst>
      <p:ext uri="{BB962C8B-B14F-4D97-AF65-F5344CB8AC3E}">
        <p14:creationId xmlns:p14="http://schemas.microsoft.com/office/powerpoint/2010/main" val="142872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3833" y="5008728"/>
            <a:ext cx="10454185" cy="15285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তথ্য ও যোগাযোগ প্রযুক্তিতে </a:t>
            </a:r>
            <a:r>
              <a:rPr lang="as-IN" sz="3600" dirty="0">
                <a:latin typeface="NikoshBAN" panose="02000000000000000000" pitchFamily="2" charset="0"/>
                <a:cs typeface="NikoshBAN" panose="02000000000000000000" pitchFamily="2" charset="0"/>
              </a:rPr>
              <a:t>চার্লস ব্যাবেজ</a:t>
            </a:r>
            <a:r>
              <a:rPr lang="bn-BD" sz="3600" dirty="0" smtClean="0">
                <a:latin typeface="NikoshBAN" panose="02000000000000000000" pitchFamily="2" charset="0"/>
                <a:cs typeface="NikoshBAN" panose="02000000000000000000" pitchFamily="2" charset="0"/>
              </a:rPr>
              <a:t>ের অবদান ও জীবনী লিখে নিয়ে আসবে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833" y="187657"/>
            <a:ext cx="5735472" cy="4419600"/>
          </a:xfrm>
          <a:prstGeom prst="rect">
            <a:avLst/>
          </a:prstGeom>
        </p:spPr>
      </p:pic>
      <p:sp>
        <p:nvSpPr>
          <p:cNvPr id="5" name="Oval 4"/>
          <p:cNvSpPr/>
          <p:nvPr/>
        </p:nvSpPr>
        <p:spPr>
          <a:xfrm>
            <a:off x="7356143" y="354842"/>
            <a:ext cx="3971499" cy="204261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54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5400" dirty="0"/>
          </a:p>
        </p:txBody>
      </p:sp>
    </p:spTree>
    <p:extLst>
      <p:ext uri="{BB962C8B-B14F-4D97-AF65-F5344CB8AC3E}">
        <p14:creationId xmlns:p14="http://schemas.microsoft.com/office/powerpoint/2010/main" val="1314318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6583" y="857252"/>
            <a:ext cx="3158837" cy="113260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latin typeface="NikoshBAN" panose="02000000000000000000" pitchFamily="2" charset="0"/>
                <a:cs typeface="NikoshBAN" panose="02000000000000000000" pitchFamily="2" charset="0"/>
              </a:rPr>
              <a:t>পরিচিতি</a:t>
            </a:r>
            <a:endParaRPr lang="en-US" sz="7200" b="1" dirty="0">
              <a:latin typeface="NikoshBAN" panose="02000000000000000000" pitchFamily="2" charset="0"/>
              <a:cs typeface="NikoshBAN" panose="02000000000000000000" pitchFamily="2" charset="0"/>
            </a:endParaRPr>
          </a:p>
        </p:txBody>
      </p:sp>
      <p:sp>
        <p:nvSpPr>
          <p:cNvPr id="8" name="Rounded Rectangle 7"/>
          <p:cNvSpPr/>
          <p:nvPr/>
        </p:nvSpPr>
        <p:spPr>
          <a:xfrm>
            <a:off x="4642450" y="2062596"/>
            <a:ext cx="5958696" cy="26830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BC149C"/>
                </a:solidFill>
                <a:latin typeface="NikoshBAN" panose="02000000000000000000" pitchFamily="2" charset="0"/>
                <a:cs typeface="NikoshBAN" panose="02000000000000000000" pitchFamily="2" charset="0"/>
              </a:rPr>
              <a:t>মোঃ</a:t>
            </a:r>
            <a:r>
              <a:rPr lang="en-US" sz="3000" b="1" dirty="0">
                <a:solidFill>
                  <a:srgbClr val="BC149C"/>
                </a:solidFill>
                <a:latin typeface="NikoshBAN" panose="02000000000000000000" pitchFamily="2" charset="0"/>
                <a:cs typeface="NikoshBAN" panose="02000000000000000000" pitchFamily="2" charset="0"/>
              </a:rPr>
              <a:t> </a:t>
            </a:r>
            <a:r>
              <a:rPr lang="en-US" sz="3000" b="1" dirty="0" err="1">
                <a:solidFill>
                  <a:srgbClr val="BC149C"/>
                </a:solidFill>
                <a:latin typeface="NikoshBAN" panose="02000000000000000000" pitchFamily="2" charset="0"/>
                <a:cs typeface="NikoshBAN" panose="02000000000000000000" pitchFamily="2" charset="0"/>
              </a:rPr>
              <a:t>ওয়াসিকুর</a:t>
            </a:r>
            <a:r>
              <a:rPr lang="en-US" sz="3000" b="1" dirty="0">
                <a:solidFill>
                  <a:srgbClr val="BC149C"/>
                </a:solidFill>
                <a:latin typeface="NikoshBAN" panose="02000000000000000000" pitchFamily="2" charset="0"/>
                <a:cs typeface="NikoshBAN" panose="02000000000000000000" pitchFamily="2" charset="0"/>
              </a:rPr>
              <a:t> </a:t>
            </a:r>
            <a:r>
              <a:rPr lang="en-US" sz="3000" b="1" dirty="0" err="1">
                <a:solidFill>
                  <a:srgbClr val="BC149C"/>
                </a:solidFill>
                <a:latin typeface="NikoshBAN" panose="02000000000000000000" pitchFamily="2" charset="0"/>
                <a:cs typeface="NikoshBAN" panose="02000000000000000000" pitchFamily="2" charset="0"/>
              </a:rPr>
              <a:t>রহমান</a:t>
            </a:r>
            <a:endParaRPr lang="bn-BD" sz="3000" b="1" dirty="0">
              <a:solidFill>
                <a:srgbClr val="BC149C"/>
              </a:solidFill>
              <a:latin typeface="NikoshBAN" panose="02000000000000000000" pitchFamily="2" charset="0"/>
              <a:cs typeface="NikoshBAN" panose="02000000000000000000" pitchFamily="2" charset="0"/>
            </a:endParaRPr>
          </a:p>
          <a:p>
            <a:pPr algn="ctr"/>
            <a:r>
              <a:rPr lang="bn-BD" sz="3300" b="1" dirty="0">
                <a:solidFill>
                  <a:srgbClr val="BC149C"/>
                </a:solidFill>
                <a:latin typeface="NikoshBAN" panose="02000000000000000000" pitchFamily="2" charset="0"/>
                <a:cs typeface="NikoshBAN" panose="02000000000000000000" pitchFamily="2" charset="0"/>
              </a:rPr>
              <a:t>প্রভাষক</a:t>
            </a:r>
          </a:p>
          <a:p>
            <a:pPr algn="ctr"/>
            <a:r>
              <a:rPr lang="bn-BD" sz="3300" b="1" dirty="0">
                <a:solidFill>
                  <a:srgbClr val="BC149C"/>
                </a:solidFill>
                <a:latin typeface="NikoshBAN" panose="02000000000000000000" pitchFamily="2" charset="0"/>
                <a:cs typeface="NikoshBAN" panose="02000000000000000000" pitchFamily="2" charset="0"/>
              </a:rPr>
              <a:t>    </a:t>
            </a:r>
            <a:r>
              <a:rPr lang="bn-BD" sz="3000" b="1" dirty="0">
                <a:solidFill>
                  <a:srgbClr val="BC149C"/>
                </a:solidFill>
                <a:latin typeface="NikoshBAN" panose="02000000000000000000" pitchFamily="2" charset="0"/>
                <a:cs typeface="NikoshBAN" panose="02000000000000000000" pitchFamily="2" charset="0"/>
              </a:rPr>
              <a:t> বি. এম. পোড়াদিয়া আলিম মাদ্‌রাসা</a:t>
            </a:r>
            <a:endParaRPr lang="bn-IN" sz="3000" b="1" dirty="0">
              <a:solidFill>
                <a:srgbClr val="BC149C"/>
              </a:solidFill>
              <a:latin typeface="NikoshBAN" panose="02000000000000000000" pitchFamily="2" charset="0"/>
              <a:cs typeface="NikoshBAN" panose="02000000000000000000" pitchFamily="2" charset="0"/>
            </a:endParaRPr>
          </a:p>
          <a:p>
            <a:pPr algn="ctr"/>
            <a:r>
              <a:rPr lang="bn-IN" sz="3000" b="1" dirty="0">
                <a:solidFill>
                  <a:srgbClr val="BC149C"/>
                </a:solidFill>
                <a:latin typeface="NikoshBAN" panose="02000000000000000000" pitchFamily="2" charset="0"/>
                <a:cs typeface="NikoshBAN" panose="02000000000000000000" pitchFamily="2" charset="0"/>
              </a:rPr>
              <a:t>মোবাইল : </a:t>
            </a:r>
            <a:r>
              <a:rPr lang="bn-BD" sz="3000" b="1" dirty="0">
                <a:solidFill>
                  <a:srgbClr val="BC149C"/>
                </a:solidFill>
                <a:latin typeface="NikoshBAN" panose="02000000000000000000" pitchFamily="2" charset="0"/>
                <a:cs typeface="NikoshBAN" panose="02000000000000000000" pitchFamily="2" charset="0"/>
              </a:rPr>
              <a:t>01718359233</a:t>
            </a:r>
            <a:endParaRPr lang="bn-IN" sz="3000" b="1" dirty="0">
              <a:solidFill>
                <a:srgbClr val="BC149C"/>
              </a:solidFill>
              <a:latin typeface="NikoshBAN" panose="02000000000000000000" pitchFamily="2" charset="0"/>
              <a:cs typeface="NikoshBAN" panose="02000000000000000000" pitchFamily="2" charset="0"/>
            </a:endParaRPr>
          </a:p>
          <a:p>
            <a:pPr algn="ctr"/>
            <a:r>
              <a:rPr lang="bn-IN" sz="3000" b="1" dirty="0">
                <a:solidFill>
                  <a:srgbClr val="BC149C"/>
                </a:solidFill>
                <a:latin typeface="NikoshBAN" panose="02000000000000000000" pitchFamily="2" charset="0"/>
                <a:cs typeface="NikoshBAN" panose="02000000000000000000" pitchFamily="2" charset="0"/>
              </a:rPr>
              <a:t>ইমেল : </a:t>
            </a:r>
            <a:r>
              <a:rPr lang="en-US" sz="3000" b="1" dirty="0">
                <a:solidFill>
                  <a:srgbClr val="BC149C"/>
                </a:solidFill>
                <a:latin typeface="NikoshBAN" panose="02000000000000000000" pitchFamily="2" charset="0"/>
                <a:cs typeface="NikoshBAN" panose="02000000000000000000" pitchFamily="2" charset="0"/>
              </a:rPr>
              <a:t>wasiqur</a:t>
            </a:r>
            <a:r>
              <a:rPr lang="en-US" sz="3000" b="1" dirty="0">
                <a:solidFill>
                  <a:srgbClr val="BC149C"/>
                </a:solidFill>
                <a:latin typeface="Times New Roman" panose="02020603050405020304" pitchFamily="18" charset="0"/>
                <a:cs typeface="Times New Roman" panose="02020603050405020304" pitchFamily="18" charset="0"/>
              </a:rPr>
              <a:t>66</a:t>
            </a:r>
            <a:r>
              <a:rPr lang="en-US" sz="3000" b="1" dirty="0">
                <a:solidFill>
                  <a:srgbClr val="BC149C"/>
                </a:solidFill>
                <a:latin typeface="NikoshBAN" panose="02000000000000000000" pitchFamily="2" charset="0"/>
                <a:cs typeface="NikoshBAN" panose="02000000000000000000" pitchFamily="2" charset="0"/>
              </a:rPr>
              <a:t>@gmail.com</a:t>
            </a:r>
            <a:endParaRPr lang="en-US" sz="3300" b="1" dirty="0">
              <a:solidFill>
                <a:srgbClr val="BC149C"/>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337" y="2062595"/>
            <a:ext cx="2796036" cy="279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5813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2657" y="517167"/>
            <a:ext cx="6371713" cy="28811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91" y="1910687"/>
            <a:ext cx="5126067" cy="4790364"/>
          </a:xfrm>
          <a:prstGeom prst="rect">
            <a:avLst/>
          </a:prstGeom>
        </p:spPr>
      </p:pic>
    </p:spTree>
    <p:extLst>
      <p:ext uri="{BB962C8B-B14F-4D97-AF65-F5344CB8AC3E}">
        <p14:creationId xmlns:p14="http://schemas.microsoft.com/office/powerpoint/2010/main" val="605148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9112" y="1554482"/>
            <a:ext cx="4818888" cy="3993401"/>
          </a:xfrm>
          <a:prstGeom prst="rect">
            <a:avLst/>
          </a:prstGeom>
          <a:solidFill>
            <a:schemeClr val="accent6">
              <a:lumMod val="40000"/>
              <a:lumOff val="60000"/>
            </a:schemeClr>
          </a:solidFill>
        </p:spPr>
        <p:txBody>
          <a:bodyPr wrap="square" rtlCol="0">
            <a:spAutoFit/>
          </a:bodyPr>
          <a:lstStyle/>
          <a:p>
            <a:pPr algn="ctr"/>
            <a:endParaRPr lang="en-US" sz="1350" dirty="0">
              <a:solidFill>
                <a:srgbClr val="002060"/>
              </a:solidFill>
              <a:latin typeface="NikoshBAN" panose="02000000000000000000" pitchFamily="2" charset="0"/>
              <a:cs typeface="NikoshBAN" panose="02000000000000000000" pitchFamily="2" charset="0"/>
            </a:endParaRPr>
          </a:p>
          <a:p>
            <a:r>
              <a:rPr lang="bn-BD" sz="3600" b="1" dirty="0">
                <a:solidFill>
                  <a:srgbClr val="BC149C"/>
                </a:solidFill>
                <a:latin typeface="NikoshBAN" panose="02000000000000000000" pitchFamily="2" charset="0"/>
                <a:cs typeface="NikoshBAN" panose="02000000000000000000" pitchFamily="2" charset="0"/>
              </a:rPr>
              <a:t>শ্রেণিঃ নবম ও দশম</a:t>
            </a:r>
            <a:endParaRPr lang="en-US" sz="3600" b="1" dirty="0">
              <a:solidFill>
                <a:srgbClr val="BC149C"/>
              </a:solidFill>
              <a:latin typeface="NikoshBAN" panose="02000000000000000000" pitchFamily="2" charset="0"/>
              <a:cs typeface="NikoshBAN" panose="02000000000000000000" pitchFamily="2" charset="0"/>
            </a:endParaRPr>
          </a:p>
          <a:p>
            <a:r>
              <a:rPr lang="bn-BD" sz="3600" b="1" dirty="0">
                <a:solidFill>
                  <a:srgbClr val="BC149C"/>
                </a:solidFill>
                <a:latin typeface="NikoshBAN" panose="02000000000000000000" pitchFamily="2" charset="0"/>
                <a:cs typeface="NikoshBAN" panose="02000000000000000000" pitchFamily="2" charset="0"/>
              </a:rPr>
              <a:t>বিষয়ঃ তথ্য ও যোগাযোগ প্রযুক্তি</a:t>
            </a:r>
            <a:endParaRPr lang="en-US" sz="3600" b="1" dirty="0">
              <a:solidFill>
                <a:srgbClr val="BC149C"/>
              </a:solidFill>
              <a:latin typeface="NikoshBAN" panose="02000000000000000000" pitchFamily="2" charset="0"/>
              <a:cs typeface="NikoshBAN" panose="02000000000000000000" pitchFamily="2" charset="0"/>
            </a:endParaRPr>
          </a:p>
          <a:p>
            <a:r>
              <a:rPr lang="bn-IN" sz="3600" b="1" dirty="0">
                <a:solidFill>
                  <a:srgbClr val="BC149C"/>
                </a:solidFill>
                <a:latin typeface="NikoshBAN" panose="02000000000000000000" pitchFamily="2" charset="0"/>
                <a:cs typeface="NikoshBAN" panose="02000000000000000000" pitchFamily="2" charset="0"/>
              </a:rPr>
              <a:t>অধ্যায় : </a:t>
            </a:r>
            <a:r>
              <a:rPr lang="bn-BD" sz="3600" b="1" dirty="0">
                <a:solidFill>
                  <a:srgbClr val="BC149C"/>
                </a:solidFill>
                <a:latin typeface="NikoshBAN" panose="02000000000000000000" pitchFamily="2" charset="0"/>
                <a:cs typeface="NikoshBAN" panose="02000000000000000000" pitchFamily="2" charset="0"/>
              </a:rPr>
              <a:t>প্রথম অধ্যায়</a:t>
            </a:r>
            <a:endParaRPr lang="bn-IN" sz="3600" b="1" dirty="0">
              <a:solidFill>
                <a:srgbClr val="BC149C"/>
              </a:solidFill>
              <a:latin typeface="NikoshBAN" panose="02000000000000000000" pitchFamily="2" charset="0"/>
              <a:cs typeface="NikoshBAN" panose="02000000000000000000" pitchFamily="2" charset="0"/>
            </a:endParaRPr>
          </a:p>
          <a:p>
            <a:r>
              <a:rPr lang="bn-IN" sz="3600" b="1" dirty="0">
                <a:solidFill>
                  <a:srgbClr val="BC149C"/>
                </a:solidFill>
                <a:latin typeface="NikoshBAN" panose="02000000000000000000" pitchFamily="2" charset="0"/>
                <a:cs typeface="NikoshBAN" panose="02000000000000000000" pitchFamily="2" charset="0"/>
              </a:rPr>
              <a:t>পাঠ : </a:t>
            </a:r>
            <a:r>
              <a:rPr lang="bn-BD" sz="3600" b="1" dirty="0">
                <a:solidFill>
                  <a:srgbClr val="BC149C"/>
                </a:solidFill>
                <a:latin typeface="NikoshBAN" panose="02000000000000000000" pitchFamily="2" charset="0"/>
                <a:cs typeface="NikoshBAN" panose="02000000000000000000" pitchFamily="2" charset="0"/>
              </a:rPr>
              <a:t>01</a:t>
            </a:r>
          </a:p>
          <a:p>
            <a:r>
              <a:rPr lang="bn-BD" sz="3600" b="1" dirty="0">
                <a:solidFill>
                  <a:srgbClr val="BC149C"/>
                </a:solidFill>
                <a:latin typeface="NikoshBAN" panose="02000000000000000000" pitchFamily="2" charset="0"/>
                <a:cs typeface="NikoshBAN" panose="02000000000000000000" pitchFamily="2" charset="0"/>
              </a:rPr>
              <a:t>সময়ঃ ৪</a:t>
            </a:r>
            <a:r>
              <a:rPr lang="bn-IN" sz="3600" b="1" dirty="0">
                <a:solidFill>
                  <a:srgbClr val="BC149C"/>
                </a:solidFill>
                <a:latin typeface="NikoshBAN" panose="02000000000000000000" pitchFamily="2" charset="0"/>
                <a:cs typeface="NikoshBAN" panose="02000000000000000000" pitchFamily="2" charset="0"/>
              </a:rPr>
              <a:t>০</a:t>
            </a:r>
            <a:r>
              <a:rPr lang="bn-BD" sz="3600" b="1" dirty="0">
                <a:solidFill>
                  <a:srgbClr val="BC149C"/>
                </a:solidFill>
                <a:latin typeface="NikoshBAN" panose="02000000000000000000" pitchFamily="2" charset="0"/>
                <a:cs typeface="NikoshBAN" panose="02000000000000000000" pitchFamily="2" charset="0"/>
              </a:rPr>
              <a:t> মিনিট</a:t>
            </a:r>
          </a:p>
          <a:p>
            <a:endParaRPr lang="bn-BD" sz="3600" b="1" dirty="0">
              <a:solidFill>
                <a:srgbClr val="BC149C"/>
              </a:solidFill>
              <a:latin typeface="NikoshBAN" panose="02000000000000000000" pitchFamily="2" charset="0"/>
              <a:cs typeface="NikoshBAN" panose="02000000000000000000" pitchFamily="2" charset="0"/>
            </a:endParaRPr>
          </a:p>
          <a:p>
            <a:endParaRPr lang="en-US" sz="2400" dirty="0">
              <a:solidFill>
                <a:srgbClr val="BC149C"/>
              </a:solidFill>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nvPr>
        </p:nvGraphicFramePr>
        <p:xfrm>
          <a:off x="3906983" y="271807"/>
          <a:ext cx="3740727" cy="982980"/>
        </p:xfrm>
        <a:graphic>
          <a:graphicData uri="http://schemas.openxmlformats.org/drawingml/2006/table">
            <a:tbl>
              <a:tblPr/>
              <a:tblGrid>
                <a:gridCol w="3740727"/>
              </a:tblGrid>
              <a:tr h="661066">
                <a:tc>
                  <a:txBody>
                    <a:bodyPr/>
                    <a:lstStyle/>
                    <a:p>
                      <a:pPr algn="ctr"/>
                      <a:r>
                        <a:rPr lang="bn-IN" sz="6000" b="1" dirty="0" smtClean="0">
                          <a:solidFill>
                            <a:srgbClr val="002060"/>
                          </a:solidFill>
                          <a:latin typeface="NikoshBAN" panose="02000000000000000000" pitchFamily="2" charset="0"/>
                          <a:cs typeface="NikoshBAN" panose="02000000000000000000" pitchFamily="2" charset="0"/>
                        </a:rPr>
                        <a:t>পাঠ </a:t>
                      </a:r>
                      <a:r>
                        <a:rPr lang="bn-BD" sz="6000" b="1" dirty="0" smtClean="0">
                          <a:solidFill>
                            <a:srgbClr val="002060"/>
                          </a:solidFill>
                          <a:latin typeface="NikoshBAN" panose="02000000000000000000" pitchFamily="2" charset="0"/>
                          <a:cs typeface="NikoshBAN" panose="02000000000000000000" pitchFamily="2" charset="0"/>
                        </a:rPr>
                        <a:t>পরিচিতি</a:t>
                      </a:r>
                      <a:endParaRPr lang="en-US" sz="28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lumMod val="20000"/>
                        <a:lumOff val="80000"/>
                      </a:schemeClr>
                    </a:solidFill>
                  </a:tcPr>
                </a:tc>
              </a:tr>
            </a:tbl>
          </a:graphicData>
        </a:graphic>
      </p:graphicFrame>
      <p:sp>
        <p:nvSpPr>
          <p:cNvPr id="5" name="Right Arrow 4"/>
          <p:cNvSpPr/>
          <p:nvPr/>
        </p:nvSpPr>
        <p:spPr>
          <a:xfrm>
            <a:off x="5221440" y="3304126"/>
            <a:ext cx="591096" cy="524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sz="135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032" y="1554482"/>
            <a:ext cx="3497128" cy="3993401"/>
          </a:xfrm>
          <a:prstGeom prst="rect">
            <a:avLst/>
          </a:prstGeom>
        </p:spPr>
      </p:pic>
    </p:spTree>
    <p:extLst>
      <p:ext uri="{BB962C8B-B14F-4D97-AF65-F5344CB8AC3E}">
        <p14:creationId xmlns:p14="http://schemas.microsoft.com/office/powerpoint/2010/main" val="886710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401" y="1222349"/>
            <a:ext cx="2136284" cy="29761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348"/>
            <a:ext cx="2814721" cy="29761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776" y="1222349"/>
            <a:ext cx="2351333" cy="2976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0520" y="1222349"/>
            <a:ext cx="2091210" cy="29761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0365" y="1222349"/>
            <a:ext cx="1895475" cy="2976163"/>
          </a:xfrm>
          <a:prstGeom prst="rect">
            <a:avLst/>
          </a:prstGeom>
        </p:spPr>
      </p:pic>
      <p:sp>
        <p:nvSpPr>
          <p:cNvPr id="13" name="TextBox 12"/>
          <p:cNvSpPr txBox="1"/>
          <p:nvPr/>
        </p:nvSpPr>
        <p:spPr>
          <a:xfrm>
            <a:off x="1827593" y="202917"/>
            <a:ext cx="803641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800" dirty="0" smtClean="0">
                <a:latin typeface="NikoshBAN" panose="02000000000000000000" pitchFamily="2" charset="0"/>
                <a:cs typeface="NikoshBAN" panose="02000000000000000000" pitchFamily="2" charset="0"/>
              </a:rPr>
              <a:t> আমরা কিছু বিখ্যাত ব্যক্তির ছবি  দেখি </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128788" y="4386946"/>
            <a:ext cx="235683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000" dirty="0">
                <a:latin typeface="NikoshBAN" panose="02000000000000000000" pitchFamily="2" charset="0"/>
                <a:cs typeface="NikoshBAN" panose="02000000000000000000" pitchFamily="2" charset="0"/>
              </a:rPr>
              <a:t>চার্লস ব্যাবেজ</a:t>
            </a:r>
            <a:endParaRPr lang="en-US" sz="4000" dirty="0"/>
          </a:p>
        </p:txBody>
      </p:sp>
      <p:sp>
        <p:nvSpPr>
          <p:cNvPr id="9" name="TextBox 8"/>
          <p:cNvSpPr txBox="1"/>
          <p:nvPr/>
        </p:nvSpPr>
        <p:spPr>
          <a:xfrm>
            <a:off x="3103808" y="4386946"/>
            <a:ext cx="203187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800" dirty="0">
                <a:latin typeface="NikoshBAN" panose="02000000000000000000" pitchFamily="2" charset="0"/>
                <a:cs typeface="NikoshBAN" panose="02000000000000000000" pitchFamily="2" charset="0"/>
              </a:rPr>
              <a:t>অ্যাডা লাভলেস</a:t>
            </a:r>
            <a:endParaRPr lang="en-US" sz="2800" dirty="0"/>
          </a:p>
        </p:txBody>
      </p:sp>
      <p:sp>
        <p:nvSpPr>
          <p:cNvPr id="11" name="TextBox 10"/>
          <p:cNvSpPr txBox="1"/>
          <p:nvPr/>
        </p:nvSpPr>
        <p:spPr>
          <a:xfrm>
            <a:off x="5403382" y="4263835"/>
            <a:ext cx="172944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জেমস ক্লার্ক </a:t>
            </a:r>
            <a:r>
              <a:rPr lang="bn-IN" sz="2800" dirty="0" smtClean="0">
                <a:latin typeface="NikoshBAN" panose="02000000000000000000" pitchFamily="2" charset="0"/>
                <a:cs typeface="NikoshBAN" panose="02000000000000000000" pitchFamily="2" charset="0"/>
              </a:rPr>
              <a:t>ম্যা</a:t>
            </a:r>
            <a:r>
              <a:rPr lang="bn-BD" sz="2800" dirty="0" smtClean="0">
                <a:latin typeface="NikoshBAN" panose="02000000000000000000" pitchFamily="2" charset="0"/>
                <a:cs typeface="NikoshBAN" panose="02000000000000000000" pitchFamily="2" charset="0"/>
              </a:rPr>
              <a:t>ক্সওয়েল</a:t>
            </a:r>
            <a:endParaRPr lang="en-US" sz="2800" dirty="0"/>
          </a:p>
        </p:txBody>
      </p:sp>
      <p:sp>
        <p:nvSpPr>
          <p:cNvPr id="12" name="TextBox 11"/>
          <p:cNvSpPr txBox="1"/>
          <p:nvPr/>
        </p:nvSpPr>
        <p:spPr>
          <a:xfrm>
            <a:off x="7585656" y="4386946"/>
            <a:ext cx="190607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dirty="0">
                <a:latin typeface="NikoshBAN" panose="02000000000000000000" pitchFamily="2" charset="0"/>
                <a:cs typeface="NikoshBAN" panose="02000000000000000000" pitchFamily="2" charset="0"/>
              </a:rPr>
              <a:t>স্যার জগদীশ চন্দ্র বসু</a:t>
            </a:r>
            <a:endParaRPr lang="en-US" sz="3200" dirty="0"/>
          </a:p>
        </p:txBody>
      </p:sp>
      <p:sp>
        <p:nvSpPr>
          <p:cNvPr id="14" name="TextBox 13"/>
          <p:cNvSpPr txBox="1"/>
          <p:nvPr/>
        </p:nvSpPr>
        <p:spPr>
          <a:xfrm>
            <a:off x="9864010" y="4386946"/>
            <a:ext cx="195879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3200" dirty="0">
                <a:latin typeface="NikoshBAN" panose="02000000000000000000" pitchFamily="2" charset="0"/>
                <a:cs typeface="NikoshBAN" panose="02000000000000000000" pitchFamily="2" charset="0"/>
              </a:rPr>
              <a:t>গু</a:t>
            </a:r>
            <a:r>
              <a:rPr lang="bn-BD" sz="3200" dirty="0">
                <a:latin typeface="NikoshBAN" panose="02000000000000000000" pitchFamily="2" charset="0"/>
                <a:cs typeface="NikoshBAN" panose="02000000000000000000" pitchFamily="2" charset="0"/>
              </a:rPr>
              <a:t>গ</a:t>
            </a:r>
            <a:r>
              <a:rPr lang="as-IN" sz="3200" dirty="0">
                <a:latin typeface="NikoshBAN" panose="02000000000000000000" pitchFamily="2" charset="0"/>
                <a:cs typeface="NikoshBAN" panose="02000000000000000000" pitchFamily="2" charset="0"/>
              </a:rPr>
              <a:t>লি</a:t>
            </a:r>
            <a:r>
              <a:rPr lang="bn-BD"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লমো মার্কনি</a:t>
            </a:r>
            <a:endParaRPr lang="en-US" sz="3200" dirty="0"/>
          </a:p>
        </p:txBody>
      </p:sp>
    </p:spTree>
    <p:extLst>
      <p:ext uri="{BB962C8B-B14F-4D97-AF65-F5344CB8AC3E}">
        <p14:creationId xmlns:p14="http://schemas.microsoft.com/office/powerpoint/2010/main" val="163376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51" y="162639"/>
            <a:ext cx="2200847" cy="26159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32" y="162639"/>
            <a:ext cx="2621468" cy="26159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003" y="174141"/>
            <a:ext cx="2425420" cy="25929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6850" y="240376"/>
            <a:ext cx="2175956" cy="253824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151" y="3760699"/>
            <a:ext cx="2338925" cy="2393218"/>
          </a:xfrm>
          <a:prstGeom prst="rect">
            <a:avLst/>
          </a:prstGeom>
        </p:spPr>
      </p:pic>
      <p:sp>
        <p:nvSpPr>
          <p:cNvPr id="7" name="TextBox 6"/>
          <p:cNvSpPr txBox="1"/>
          <p:nvPr/>
        </p:nvSpPr>
        <p:spPr>
          <a:xfrm>
            <a:off x="3004332" y="5205224"/>
            <a:ext cx="907122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ছবির সকলেই বিশ্ব বিখ্যাত গণিতবিদ ও কম্পিউটার বিজ্ঞানী ।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004332" y="4249422"/>
            <a:ext cx="9071226"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latin typeface="NikoshBAN" panose="02000000000000000000" pitchFamily="2" charset="0"/>
                <a:cs typeface="NikoshBAN" panose="02000000000000000000" pitchFamily="2" charset="0"/>
              </a:rPr>
              <a:t>উপরের ছবির  ব্যক্তিরা কে ?  </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56151" y="2778619"/>
            <a:ext cx="207635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400" b="1" dirty="0">
                <a:latin typeface="NikoshBAN" panose="02000000000000000000" pitchFamily="2" charset="0"/>
                <a:cs typeface="NikoshBAN" panose="02000000000000000000" pitchFamily="2" charset="0"/>
              </a:rPr>
              <a:t>রেমন্ড স্যামু</a:t>
            </a:r>
            <a:r>
              <a:rPr lang="bn-BD" sz="2400" b="1" dirty="0">
                <a:latin typeface="NikoshBAN" panose="02000000000000000000" pitchFamily="2" charset="0"/>
                <a:cs typeface="NikoshBAN" panose="02000000000000000000" pitchFamily="2" charset="0"/>
              </a:rPr>
              <a:t>য়েল</a:t>
            </a:r>
            <a:r>
              <a:rPr lang="as-IN" sz="2400" b="1" dirty="0">
                <a:latin typeface="NikoshBAN" panose="02000000000000000000" pitchFamily="2" charset="0"/>
                <a:cs typeface="NikoshBAN" panose="02000000000000000000" pitchFamily="2" charset="0"/>
              </a:rPr>
              <a:t> টমলিনসন</a:t>
            </a:r>
            <a:endParaRPr lang="en-US" sz="2400" b="1" dirty="0"/>
          </a:p>
        </p:txBody>
      </p:sp>
      <p:sp>
        <p:nvSpPr>
          <p:cNvPr id="10" name="TextBox 9"/>
          <p:cNvSpPr txBox="1"/>
          <p:nvPr/>
        </p:nvSpPr>
        <p:spPr>
          <a:xfrm>
            <a:off x="3304074" y="2870262"/>
            <a:ext cx="202198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400" dirty="0">
                <a:latin typeface="NikoshBAN" panose="02000000000000000000" pitchFamily="2" charset="0"/>
                <a:cs typeface="NikoshBAN" panose="02000000000000000000" pitchFamily="2" charset="0"/>
              </a:rPr>
              <a:t>স্টিভ জব</a:t>
            </a:r>
            <a:endParaRPr lang="en-US" sz="4400" dirty="0"/>
          </a:p>
        </p:txBody>
      </p:sp>
      <p:sp>
        <p:nvSpPr>
          <p:cNvPr id="11" name="TextBox 10"/>
          <p:cNvSpPr txBox="1"/>
          <p:nvPr/>
        </p:nvSpPr>
        <p:spPr>
          <a:xfrm>
            <a:off x="6461003" y="2870262"/>
            <a:ext cx="242542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উইলিয়াম হেনরি </a:t>
            </a:r>
            <a:r>
              <a:rPr lang="bn-BD" sz="3200" dirty="0" smtClean="0">
                <a:latin typeface="NikoshBAN" panose="02000000000000000000" pitchFamily="2" charset="0"/>
                <a:cs typeface="NikoshBAN" panose="02000000000000000000" pitchFamily="2" charset="0"/>
              </a:rPr>
              <a:t>বিল </a:t>
            </a:r>
            <a:r>
              <a:rPr lang="bn-BD" sz="3200" dirty="0">
                <a:latin typeface="NikoshBAN" panose="02000000000000000000" pitchFamily="2" charset="0"/>
                <a:cs typeface="NikoshBAN" panose="02000000000000000000" pitchFamily="2" charset="0"/>
              </a:rPr>
              <a:t>গেটস</a:t>
            </a:r>
            <a:endParaRPr lang="en-US" sz="3200" dirty="0"/>
          </a:p>
        </p:txBody>
      </p:sp>
      <p:sp>
        <p:nvSpPr>
          <p:cNvPr id="12" name="TextBox 11"/>
          <p:cNvSpPr txBox="1"/>
          <p:nvPr/>
        </p:nvSpPr>
        <p:spPr>
          <a:xfrm>
            <a:off x="9955369" y="3026535"/>
            <a:ext cx="1777285"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2000" dirty="0">
                <a:latin typeface="NikoshBAN" panose="02000000000000000000" pitchFamily="2" charset="0"/>
                <a:cs typeface="NikoshBAN" panose="02000000000000000000" pitchFamily="2" charset="0"/>
              </a:rPr>
              <a:t>স্যার টিমোথি জন </a:t>
            </a:r>
            <a:r>
              <a:rPr lang="as-IN" sz="2000" dirty="0" smtClean="0">
                <a:latin typeface="NikoshBAN" panose="02000000000000000000" pitchFamily="2" charset="0"/>
                <a:cs typeface="NikoshBAN" panose="02000000000000000000" pitchFamily="2" charset="0"/>
              </a:rPr>
              <a:t>টিম </a:t>
            </a:r>
            <a:r>
              <a:rPr lang="as-IN" sz="2000" dirty="0">
                <a:latin typeface="NikoshBAN" panose="02000000000000000000" pitchFamily="2" charset="0"/>
                <a:cs typeface="NikoshBAN" panose="02000000000000000000" pitchFamily="2" charset="0"/>
              </a:rPr>
              <a:t>বার্নার্স-লি</a:t>
            </a:r>
            <a:endParaRPr lang="en-US" sz="2000" dirty="0"/>
          </a:p>
        </p:txBody>
      </p:sp>
      <p:sp>
        <p:nvSpPr>
          <p:cNvPr id="13" name="TextBox 12"/>
          <p:cNvSpPr txBox="1"/>
          <p:nvPr/>
        </p:nvSpPr>
        <p:spPr>
          <a:xfrm>
            <a:off x="256151" y="6230719"/>
            <a:ext cx="233892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3200" dirty="0">
                <a:latin typeface="NikoshBAN" panose="02000000000000000000" pitchFamily="2" charset="0"/>
                <a:cs typeface="NikoshBAN" panose="02000000000000000000" pitchFamily="2" charset="0"/>
              </a:rPr>
              <a:t>মার্ক জুকারবার্গ</a:t>
            </a:r>
            <a:endParaRPr lang="en-US" sz="3200" dirty="0"/>
          </a:p>
        </p:txBody>
      </p:sp>
    </p:spTree>
    <p:extLst>
      <p:ext uri="{BB962C8B-B14F-4D97-AF65-F5344CB8AC3E}">
        <p14:creationId xmlns:p14="http://schemas.microsoft.com/office/powerpoint/2010/main" val="1635502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24" y="2111932"/>
            <a:ext cx="10895006"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lvl="0">
              <a:defRPr/>
            </a:pPr>
            <a:r>
              <a:rPr lang="bn-BD" sz="5400" dirty="0" smtClean="0">
                <a:solidFill>
                  <a:prstClr val="black"/>
                </a:solidFill>
                <a:latin typeface="NikoshBAN" panose="02000000000000000000" pitchFamily="2" charset="0"/>
                <a:cs typeface="NikoshBAN" panose="02000000000000000000" pitchFamily="2" charset="0"/>
              </a:rPr>
              <a:t>তথ্য ও যোগাযোগ</a:t>
            </a:r>
            <a:r>
              <a:rPr lang="bn-BD" sz="4800" dirty="0" smtClean="0">
                <a:solidFill>
                  <a:prstClr val="black"/>
                </a:solidFill>
                <a:latin typeface="NikoshBAN" panose="02000000000000000000" pitchFamily="2" charset="0"/>
                <a:cs typeface="NikoshBAN" panose="02000000000000000000" pitchFamily="2" charset="0"/>
              </a:rPr>
              <a:t> প্রযুক্তির বিকাশে উল্লেখযোগ্য ব্যক্তিত্ব </a:t>
            </a:r>
            <a:endParaRPr lang="en-US" sz="4800" dirty="0">
              <a:solidFill>
                <a:srgbClr val="000000"/>
              </a:solidFill>
              <a:latin typeface="NikoshBAN" pitchFamily="2" charset="0"/>
              <a:cs typeface="NikoshBAN" pitchFamily="2" charset="0"/>
            </a:endParaRPr>
          </a:p>
        </p:txBody>
      </p:sp>
      <p:sp>
        <p:nvSpPr>
          <p:cNvPr id="4" name="Oval 3"/>
          <p:cNvSpPr/>
          <p:nvPr/>
        </p:nvSpPr>
        <p:spPr>
          <a:xfrm>
            <a:off x="2423160" y="886968"/>
            <a:ext cx="71048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600" b="1" dirty="0" smtClean="0">
                <a:solidFill>
                  <a:srgbClr val="FFFF00"/>
                </a:solidFill>
              </a:rPr>
              <a:t>আজকের পাঠ শিরোনাম</a:t>
            </a:r>
            <a:endParaRPr lang="ar-SA" sz="3600" b="1" dirty="0">
              <a:solidFill>
                <a:srgbClr val="FFFF00"/>
              </a:solidFill>
            </a:endParaRPr>
          </a:p>
        </p:txBody>
      </p:sp>
    </p:spTree>
    <p:extLst>
      <p:ext uri="{BB962C8B-B14F-4D97-AF65-F5344CB8AC3E}">
        <p14:creationId xmlns:p14="http://schemas.microsoft.com/office/powerpoint/2010/main" val="3870630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123" y="460190"/>
            <a:ext cx="2557110" cy="110799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6600" dirty="0" err="1" smtClean="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4" name="TextBox 3"/>
          <p:cNvSpPr txBox="1"/>
          <p:nvPr/>
        </p:nvSpPr>
        <p:spPr>
          <a:xfrm>
            <a:off x="1954821" y="2770496"/>
            <a:ext cx="9481805"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এই পাঠ </a:t>
            </a:r>
            <a:r>
              <a:rPr lang="bn-BD" sz="3200" dirty="0" smtClean="0">
                <a:latin typeface="NikoshBAN" panose="02000000000000000000" pitchFamily="2" charset="0"/>
                <a:cs typeface="NikoshBAN" panose="02000000000000000000" pitchFamily="2" charset="0"/>
              </a:rPr>
              <a:t>শেষে</a:t>
            </a:r>
            <a:r>
              <a:rPr lang="en-US" sz="3200" dirty="0" smtClean="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১। </a:t>
            </a:r>
            <a:r>
              <a:rPr lang="bn-BD"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তথ্য ও যোগাযোগ প্রযুক্তি</a:t>
            </a:r>
            <a:r>
              <a:rPr lang="bn-IN" sz="3200" dirty="0">
                <a:solidFill>
                  <a:schemeClr val="tx1"/>
                </a:solidFill>
                <a:latin typeface="NikoshBAN" panose="02000000000000000000" pitchFamily="2" charset="0"/>
                <a:cs typeface="NikoshBAN" panose="02000000000000000000" pitchFamily="2" charset="0"/>
              </a:rPr>
              <a:t> সংশ্লিষ্ট </a:t>
            </a:r>
            <a:r>
              <a:rPr lang="bn-BD" sz="3200" dirty="0">
                <a:latin typeface="NikoshBAN" panose="02000000000000000000" pitchFamily="2" charset="0"/>
                <a:cs typeface="NikoshBAN" panose="02000000000000000000" pitchFamily="2" charset="0"/>
              </a:rPr>
              <a:t>বিখ্যাত </a:t>
            </a:r>
            <a:r>
              <a:rPr lang="bn-IN" sz="3200" dirty="0" smtClean="0">
                <a:solidFill>
                  <a:schemeClr val="tx1"/>
                </a:solidFill>
                <a:latin typeface="NikoshBAN" panose="02000000000000000000" pitchFamily="2" charset="0"/>
                <a:cs typeface="NikoshBAN" panose="02000000000000000000" pitchFamily="2" charset="0"/>
              </a:rPr>
              <a:t>ব্যক্তিদের </a:t>
            </a:r>
            <a:r>
              <a:rPr lang="bn-IN" sz="3200" dirty="0">
                <a:solidFill>
                  <a:schemeClr val="tx1"/>
                </a:solidFill>
                <a:latin typeface="NikoshBAN" panose="02000000000000000000" pitchFamily="2" charset="0"/>
                <a:cs typeface="NikoshBAN" panose="02000000000000000000" pitchFamily="2" charset="0"/>
              </a:rPr>
              <a:t>নাম </a:t>
            </a:r>
            <a:r>
              <a:rPr lang="en-US" sz="3200" dirty="0" err="1" smtClean="0">
                <a:solidFill>
                  <a:schemeClr val="tx1"/>
                </a:solidFill>
                <a:latin typeface="NikoshBAN" panose="02000000000000000000" pitchFamily="2" charset="0"/>
                <a:cs typeface="NikoshBAN" panose="02000000000000000000" pitchFamily="2" charset="0"/>
              </a:rPr>
              <a:t>বর্ণনা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করতে</a:t>
            </a:r>
            <a:r>
              <a:rPr lang="bn-IN" sz="3200" dirty="0" smtClean="0">
                <a:solidFill>
                  <a:schemeClr val="tx1"/>
                </a:solidFill>
                <a:latin typeface="NikoshBAN" panose="02000000000000000000" pitchFamily="2" charset="0"/>
                <a:cs typeface="NikoshBAN" panose="02000000000000000000" pitchFamily="2" charset="0"/>
              </a:rPr>
              <a:t>।</a:t>
            </a:r>
            <a:endParaRPr lang="bn-BD" sz="3200" dirty="0">
              <a:solidFill>
                <a:schemeClr val="tx1"/>
              </a:solidFill>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২। </a:t>
            </a:r>
            <a:r>
              <a:rPr lang="bn-BD" sz="3200" dirty="0">
                <a:solidFill>
                  <a:schemeClr val="tx1"/>
                </a:solidFill>
                <a:latin typeface="NikoshBAN" panose="02000000000000000000" pitchFamily="2" charset="0"/>
                <a:cs typeface="NikoshBAN" panose="02000000000000000000" pitchFamily="2" charset="0"/>
              </a:rPr>
              <a:t>তথ্য ও যোগাযোগ প্রযুক্তি সংশ্লিষ্ট </a:t>
            </a:r>
            <a:r>
              <a:rPr lang="bn-BD" sz="3200" dirty="0">
                <a:latin typeface="NikoshBAN" panose="02000000000000000000" pitchFamily="2" charset="0"/>
                <a:cs typeface="NikoshBAN" panose="02000000000000000000" pitchFamily="2" charset="0"/>
              </a:rPr>
              <a:t>বিখ্যাত </a:t>
            </a:r>
            <a:r>
              <a:rPr lang="bn-BD" sz="3200" dirty="0" smtClean="0">
                <a:latin typeface="NikoshBAN" panose="02000000000000000000" pitchFamily="2" charset="0"/>
                <a:cs typeface="NikoshBAN" panose="02000000000000000000" pitchFamily="2" charset="0"/>
              </a:rPr>
              <a:t>ব্যক্তিদের</a:t>
            </a:r>
            <a:r>
              <a:rPr lang="bn-BD" sz="3200" dirty="0" smtClean="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অবদান সংক্ষেপে </a:t>
            </a:r>
            <a:r>
              <a:rPr lang="bn-IN" sz="3200" dirty="0">
                <a:solidFill>
                  <a:schemeClr val="tx1"/>
                </a:solidFill>
                <a:latin typeface="NikoshBAN" panose="02000000000000000000" pitchFamily="2" charset="0"/>
                <a:cs typeface="NikoshBAN" panose="02000000000000000000" pitchFamily="2" charset="0"/>
              </a:rPr>
              <a:t> </a:t>
            </a:r>
          </a:p>
          <a:p>
            <a:r>
              <a:rPr lang="bn-IN" sz="3200" dirty="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বর্ণনা করতে </a:t>
            </a:r>
            <a:r>
              <a:rPr lang="bn-BD" sz="3200" dirty="0">
                <a:solidFill>
                  <a:schemeClr val="tx1"/>
                </a:solidFill>
                <a:latin typeface="NikoshBAN" panose="02000000000000000000" pitchFamily="2" charset="0"/>
                <a:cs typeface="NikoshBAN" panose="02000000000000000000" pitchFamily="2" charset="0"/>
              </a:rPr>
              <a:t>পারবে</a:t>
            </a:r>
            <a:r>
              <a:rPr lang="bn-IN" sz="3200" dirty="0">
                <a:solidFill>
                  <a:schemeClr val="tx1"/>
                </a:solidFill>
                <a:latin typeface="NikoshBAN" panose="02000000000000000000" pitchFamily="2" charset="0"/>
                <a:cs typeface="NikoshBAN" panose="02000000000000000000" pitchFamily="2" charset="0"/>
              </a:rPr>
              <a:t>।</a:t>
            </a:r>
            <a:endParaRPr lang="bn-BD"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4589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35" y="881299"/>
            <a:ext cx="2776721" cy="34260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2231407" y="97896"/>
            <a:ext cx="7194598"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000" dirty="0">
                <a:latin typeface="NikoshBAN" panose="02000000000000000000" pitchFamily="2" charset="0"/>
                <a:cs typeface="NikoshBAN" panose="02000000000000000000" pitchFamily="2" charset="0"/>
              </a:rPr>
              <a:t>চার্লস ব্যাবেজ</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Charles Babbage)</a:t>
            </a:r>
            <a:r>
              <a:rPr lang="bn-IN" sz="4000" dirty="0">
                <a:latin typeface="NikoshBAN" panose="02000000000000000000" pitchFamily="2" charset="0"/>
                <a:cs typeface="NikoshBAN" panose="02000000000000000000" pitchFamily="2" charset="0"/>
              </a:rPr>
              <a:t> </a:t>
            </a:r>
            <a:endParaRPr lang="en-US" sz="4000" dirty="0"/>
          </a:p>
        </p:txBody>
      </p:sp>
      <p:sp>
        <p:nvSpPr>
          <p:cNvPr id="5" name="Bevel 4"/>
          <p:cNvSpPr/>
          <p:nvPr/>
        </p:nvSpPr>
        <p:spPr>
          <a:xfrm>
            <a:off x="-9145" y="895557"/>
            <a:ext cx="2999232" cy="657258"/>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জন্মস্থান</a:t>
            </a:r>
            <a:endParaRPr lang="ar-SA" sz="3200" b="1" dirty="0">
              <a:solidFill>
                <a:schemeClr val="tx1"/>
              </a:solidFill>
            </a:endParaRPr>
          </a:p>
        </p:txBody>
      </p:sp>
      <p:sp>
        <p:nvSpPr>
          <p:cNvPr id="6" name="Bevel 5"/>
          <p:cNvSpPr/>
          <p:nvPr/>
        </p:nvSpPr>
        <p:spPr>
          <a:xfrm>
            <a:off x="-18290" y="1577340"/>
            <a:ext cx="2999232" cy="657258"/>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জীবনকাল</a:t>
            </a:r>
            <a:endParaRPr lang="ar-SA" sz="3200" b="1" dirty="0">
              <a:solidFill>
                <a:schemeClr val="tx1"/>
              </a:solidFill>
            </a:endParaRPr>
          </a:p>
        </p:txBody>
      </p:sp>
      <p:sp>
        <p:nvSpPr>
          <p:cNvPr id="7" name="Bevel 6"/>
          <p:cNvSpPr/>
          <p:nvPr/>
        </p:nvSpPr>
        <p:spPr>
          <a:xfrm>
            <a:off x="-18290" y="2272839"/>
            <a:ext cx="2999232" cy="65725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উপাধী</a:t>
            </a:r>
            <a:endParaRPr lang="ar-SA" sz="3200" b="1" dirty="0">
              <a:solidFill>
                <a:schemeClr val="tx1"/>
              </a:solidFill>
            </a:endParaRPr>
          </a:p>
        </p:txBody>
      </p:sp>
      <p:sp>
        <p:nvSpPr>
          <p:cNvPr id="8" name="Bevel 7"/>
          <p:cNvSpPr/>
          <p:nvPr/>
        </p:nvSpPr>
        <p:spPr>
          <a:xfrm>
            <a:off x="-9145" y="2930097"/>
            <a:ext cx="2999232" cy="657258"/>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আবিষ্কার-1</a:t>
            </a:r>
            <a:endParaRPr lang="ar-SA" sz="2800" b="1" dirty="0">
              <a:solidFill>
                <a:schemeClr val="tx1"/>
              </a:solidFill>
            </a:endParaRPr>
          </a:p>
        </p:txBody>
      </p:sp>
      <p:sp>
        <p:nvSpPr>
          <p:cNvPr id="9" name="Bevel 8"/>
          <p:cNvSpPr/>
          <p:nvPr/>
        </p:nvSpPr>
        <p:spPr>
          <a:xfrm>
            <a:off x="0" y="3650121"/>
            <a:ext cx="2999232" cy="657258"/>
          </a:xfrm>
          <a:prstGeom prst="beve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আবিষ্কার-2</a:t>
            </a:r>
            <a:endParaRPr lang="ar-SA" sz="2800" b="1" dirty="0">
              <a:solidFill>
                <a:schemeClr val="tx1"/>
              </a:solidFill>
            </a:endParaRPr>
          </a:p>
        </p:txBody>
      </p:sp>
      <p:sp>
        <p:nvSpPr>
          <p:cNvPr id="10" name="Bevel 9"/>
          <p:cNvSpPr/>
          <p:nvPr/>
        </p:nvSpPr>
        <p:spPr>
          <a:xfrm>
            <a:off x="6091503" y="881299"/>
            <a:ext cx="6080750" cy="656403"/>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600" b="1" dirty="0" smtClean="0">
                <a:solidFill>
                  <a:schemeClr val="tx1"/>
                </a:solidFill>
              </a:rPr>
              <a:t>ইংল্যান্ড</a:t>
            </a:r>
            <a:endParaRPr lang="ar-SA" sz="3600" b="1" dirty="0">
              <a:solidFill>
                <a:schemeClr val="tx1"/>
              </a:solidFill>
            </a:endParaRPr>
          </a:p>
        </p:txBody>
      </p:sp>
      <p:sp>
        <p:nvSpPr>
          <p:cNvPr id="11" name="Bevel 10"/>
          <p:cNvSpPr/>
          <p:nvPr/>
        </p:nvSpPr>
        <p:spPr>
          <a:xfrm>
            <a:off x="6091501" y="1522889"/>
            <a:ext cx="6080751" cy="656403"/>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600" b="1" dirty="0" smtClean="0">
                <a:solidFill>
                  <a:schemeClr val="tx1"/>
                </a:solidFill>
              </a:rPr>
              <a:t>1791-1871</a:t>
            </a:r>
            <a:endParaRPr lang="ar-SA" sz="3600" b="1" dirty="0">
              <a:solidFill>
                <a:schemeClr val="tx1"/>
              </a:solidFill>
            </a:endParaRPr>
          </a:p>
        </p:txBody>
      </p:sp>
      <p:sp>
        <p:nvSpPr>
          <p:cNvPr id="12" name="Bevel 11"/>
          <p:cNvSpPr/>
          <p:nvPr/>
        </p:nvSpPr>
        <p:spPr>
          <a:xfrm>
            <a:off x="6091500" y="2143564"/>
            <a:ext cx="6080750" cy="752835"/>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আধুনিক কম্পিউটারের জনক</a:t>
            </a:r>
            <a:endParaRPr lang="ar-SA" sz="3200" b="1" dirty="0">
              <a:solidFill>
                <a:schemeClr val="tx1"/>
              </a:solidFill>
            </a:endParaRPr>
          </a:p>
        </p:txBody>
      </p:sp>
      <p:sp>
        <p:nvSpPr>
          <p:cNvPr id="13" name="Bevel 12"/>
          <p:cNvSpPr/>
          <p:nvPr/>
        </p:nvSpPr>
        <p:spPr>
          <a:xfrm>
            <a:off x="6091500" y="2930097"/>
            <a:ext cx="6080750" cy="586977"/>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s-IN" sz="3600" b="1" dirty="0">
                <a:solidFill>
                  <a:schemeClr val="tx1"/>
                </a:solidFill>
                <a:latin typeface="NikoshBAN" panose="02000000000000000000" pitchFamily="2" charset="0"/>
                <a:cs typeface="NikoshBAN" panose="02000000000000000000" pitchFamily="2" charset="0"/>
              </a:rPr>
              <a:t>ডিফারেন্স ইঞ্জিন</a:t>
            </a:r>
            <a:endParaRPr lang="ar-SA" sz="3600" b="1" dirty="0">
              <a:solidFill>
                <a:schemeClr val="tx1"/>
              </a:solidFill>
            </a:endParaRPr>
          </a:p>
        </p:txBody>
      </p:sp>
      <p:sp>
        <p:nvSpPr>
          <p:cNvPr id="14" name="Bevel 13"/>
          <p:cNvSpPr/>
          <p:nvPr/>
        </p:nvSpPr>
        <p:spPr>
          <a:xfrm>
            <a:off x="6091500" y="3550772"/>
            <a:ext cx="6080751" cy="590898"/>
          </a:xfrm>
          <a:prstGeom prst="beve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s-IN" sz="3600" b="1" dirty="0">
                <a:solidFill>
                  <a:schemeClr val="tx1"/>
                </a:solidFill>
                <a:latin typeface="NikoshBAN" panose="02000000000000000000" pitchFamily="2" charset="0"/>
                <a:cs typeface="NikoshBAN" panose="02000000000000000000" pitchFamily="2" charset="0"/>
              </a:rPr>
              <a:t>অ্যানালাইটিকাল ইঞ্জিন</a:t>
            </a:r>
            <a:endParaRPr lang="ar-SA" sz="3600" b="1" dirty="0">
              <a:solidFill>
                <a:schemeClr val="tx1"/>
              </a:solidFill>
            </a:endParaRPr>
          </a:p>
        </p:txBody>
      </p:sp>
      <p:sp>
        <p:nvSpPr>
          <p:cNvPr id="15" name="Rectangle 14"/>
          <p:cNvSpPr/>
          <p:nvPr/>
        </p:nvSpPr>
        <p:spPr>
          <a:xfrm>
            <a:off x="-71392" y="4141670"/>
            <a:ext cx="12263392" cy="26776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bn-BD" sz="2800" dirty="0" smtClean="0">
                <a:latin typeface="NikoshBAN" panose="02000000000000000000" pitchFamily="2" charset="0"/>
                <a:cs typeface="NikoshBAN" panose="02000000000000000000" pitchFamily="2" charset="0"/>
              </a:rPr>
              <a:t>আধুনিক</a:t>
            </a:r>
            <a:r>
              <a:rPr lang="as-IN" sz="2800" dirty="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কম্পিউটারের</a:t>
            </a:r>
            <a:r>
              <a:rPr lang="bn-BD" sz="2800" dirty="0" smtClean="0">
                <a:latin typeface="NikoshBAN" panose="02000000000000000000" pitchFamily="2" charset="0"/>
                <a:cs typeface="NikoshBAN" panose="02000000000000000000" pitchFamily="2" charset="0"/>
              </a:rPr>
              <a:t> বিকাশ বা প্রচলন শুরু হয় </a:t>
            </a:r>
            <a:r>
              <a:rPr lang="as-IN" sz="2800" dirty="0" smtClean="0">
                <a:latin typeface="NikoshBAN" panose="02000000000000000000" pitchFamily="2" charset="0"/>
                <a:cs typeface="NikoshBAN" panose="02000000000000000000" pitchFamily="2" charset="0"/>
              </a:rPr>
              <a:t>চার্লস </a:t>
            </a:r>
            <a:r>
              <a:rPr lang="as-IN" sz="2800" dirty="0">
                <a:latin typeface="NikoshBAN" panose="02000000000000000000" pitchFamily="2" charset="0"/>
                <a:cs typeface="NikoshBAN" panose="02000000000000000000" pitchFamily="2" charset="0"/>
              </a:rPr>
              <a:t>ব্যাবেজ</a:t>
            </a:r>
            <a:r>
              <a:rPr lang="bn-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Charles </a:t>
            </a:r>
            <a:r>
              <a:rPr lang="en-US" sz="2800" dirty="0" smtClean="0">
                <a:latin typeface="NikoshBAN" panose="02000000000000000000" pitchFamily="2" charset="0"/>
                <a:cs typeface="NikoshBAN" panose="02000000000000000000" pitchFamily="2" charset="0"/>
              </a:rPr>
              <a:t>Babbage)</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একজন</a:t>
            </a:r>
            <a:r>
              <a:rPr lang="as-IN" sz="2800" dirty="0">
                <a:latin typeface="NikoshBAN" panose="02000000000000000000" pitchFamily="2" charset="0"/>
                <a:cs typeface="NikoshBAN" panose="02000000000000000000" pitchFamily="2" charset="0"/>
              </a:rPr>
              <a:t> ইংরেজ যন্ত্র প্রকৌশলী, গণিতবিদ, আবিষ্কারক ও </a:t>
            </a:r>
            <a:r>
              <a:rPr lang="as-IN" sz="2800" dirty="0" smtClean="0">
                <a:latin typeface="NikoshBAN" panose="02000000000000000000" pitchFamily="2" charset="0"/>
                <a:cs typeface="NikoshBAN" panose="02000000000000000000" pitchFamily="2" charset="0"/>
              </a:rPr>
              <a:t>দার্শনিক</a:t>
            </a:r>
            <a:r>
              <a:rPr lang="bn-BD" sz="2800" dirty="0" smtClean="0">
                <a:latin typeface="NikoshBAN" panose="02000000000000000000" pitchFamily="2" charset="0"/>
                <a:cs typeface="NikoshBAN" panose="02000000000000000000" pitchFamily="2" charset="0"/>
              </a:rPr>
              <a:t>ের হাতে </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bn-BD" sz="2800" dirty="0">
                <a:latin typeface="NikoshBAN" pitchFamily="2" charset="0"/>
                <a:cs typeface="NikoshBAN" pitchFamily="2" charset="0"/>
              </a:rPr>
              <a:t>তাঁর জন্ম ১৭৯১ খ্রিঃ এবং মৃত্যু ১৮৭১ খ্রিঃ।</a:t>
            </a:r>
            <a:r>
              <a:rPr lang="bn-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তাকে </a:t>
            </a:r>
            <a:r>
              <a:rPr lang="bn-BD" sz="2800" dirty="0">
                <a:latin typeface="NikoshBAN" panose="02000000000000000000" pitchFamily="2" charset="0"/>
                <a:cs typeface="NikoshBAN" panose="02000000000000000000" pitchFamily="2" charset="0"/>
              </a:rPr>
              <a:t>আধুনিক </a:t>
            </a:r>
            <a:r>
              <a:rPr lang="as-IN" sz="2800" dirty="0">
                <a:latin typeface="NikoshBAN" panose="02000000000000000000" pitchFamily="2" charset="0"/>
                <a:cs typeface="NikoshBAN" panose="02000000000000000000" pitchFamily="2" charset="0"/>
              </a:rPr>
              <a:t>কম্পিউটারের জনক হিসাবে অভিহিত করা </a:t>
            </a:r>
            <a:r>
              <a:rPr lang="as-IN" sz="2800" dirty="0" smtClean="0">
                <a:latin typeface="NikoshBAN" panose="02000000000000000000" pitchFamily="2" charset="0"/>
                <a:cs typeface="NikoshBAN" panose="02000000000000000000" pitchFamily="2" charset="0"/>
              </a:rPr>
              <a:t>হ</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তিনি ডিফারেন্স ইঞ্জিন ও অ্যানালাইটিকাল ইঞ্জিন নামের দুইটি যান্ত্রিক কম্পিউটার তৈরি করেন। তার তৈরি অ্যানালাইটিকাল ইঞ্জিন যান্ত্রিকভাবে গাণিতিক অপারেশন সম্পাদন করতে পারত এবং এর বিভিন্ন বৈশিষ্ট্য আজকের কম্পিউটারের ডিজাইনে এখনও গুরুত্বপূর্ণ। </a:t>
            </a:r>
            <a:r>
              <a:rPr lang="bn-IN" sz="2800" dirty="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অর্থা</a:t>
            </a:r>
            <a:r>
              <a:rPr lang="bn-BD"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নের </a:t>
            </a:r>
            <a:r>
              <a:rPr lang="as-IN" sz="2800" dirty="0">
                <a:latin typeface="NikoshBAN" panose="02000000000000000000" pitchFamily="2" charset="0"/>
                <a:cs typeface="NikoshBAN" panose="02000000000000000000" pitchFamily="2" charset="0"/>
              </a:rPr>
              <a:t>অভাবে ব্যাবেজ তার প্রকল্পটি সম্পূর্ণ করতে পারেননি</a:t>
            </a:r>
            <a:r>
              <a:rPr lang="as-IN"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195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8"/>
                                        </p:tgtEl>
                                        <p:attrNameLst>
                                          <p:attrName>style.visibility</p:attrName>
                                        </p:attrNameLst>
                                      </p:cBhvr>
                                      <p:to>
                                        <p:strVal val="visible"/>
                                      </p:to>
                                    </p:set>
                                    <p:anim by="(-#ppt_w*2)" calcmode="lin" valueType="num">
                                      <p:cBhvr rctx="PPT">
                                        <p:cTn id="46" dur="500" autoRev="1" fill="hold">
                                          <p:stCondLst>
                                            <p:cond delay="0"/>
                                          </p:stCondLst>
                                        </p:cTn>
                                        <p:tgtEl>
                                          <p:spTgt spid="8"/>
                                        </p:tgtEl>
                                        <p:attrNameLst>
                                          <p:attrName>ppt_w</p:attrName>
                                        </p:attrNameLst>
                                      </p:cBhvr>
                                    </p:anim>
                                    <p:anim by="(#ppt_w*0.50)" calcmode="lin" valueType="num">
                                      <p:cBhvr>
                                        <p:cTn id="47" dur="500" decel="50000" autoRev="1" fill="hold">
                                          <p:stCondLst>
                                            <p:cond delay="0"/>
                                          </p:stCondLst>
                                        </p:cTn>
                                        <p:tgtEl>
                                          <p:spTgt spid="8"/>
                                        </p:tgtEl>
                                        <p:attrNameLst>
                                          <p:attrName>ppt_x</p:attrName>
                                        </p:attrNameLst>
                                      </p:cBhvr>
                                    </p:anim>
                                    <p:anim from="(-#ppt_h/2)" to="(#ppt_y)" calcmode="lin" valueType="num">
                                      <p:cBhvr>
                                        <p:cTn id="48" dur="1000" fill="hold">
                                          <p:stCondLst>
                                            <p:cond delay="0"/>
                                          </p:stCondLst>
                                        </p:cTn>
                                        <p:tgtEl>
                                          <p:spTgt spid="8"/>
                                        </p:tgtEl>
                                        <p:attrNameLst>
                                          <p:attrName>ppt_y</p:attrName>
                                        </p:attrNameLst>
                                      </p:cBhvr>
                                    </p:anim>
                                    <p:animRot by="21600000">
                                      <p:cBhvr>
                                        <p:cTn id="49" dur="1000" fill="hold">
                                          <p:stCondLst>
                                            <p:cond delay="0"/>
                                          </p:stCondLst>
                                        </p:cTn>
                                        <p:tgtEl>
                                          <p:spTgt spid="8"/>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by="(-#ppt_w*2)" calcmode="lin" valueType="num">
                                      <p:cBhvr rctx="PPT">
                                        <p:cTn id="52" dur="500" autoRev="1" fill="hold">
                                          <p:stCondLst>
                                            <p:cond delay="0"/>
                                          </p:stCondLst>
                                        </p:cTn>
                                        <p:tgtEl>
                                          <p:spTgt spid="9"/>
                                        </p:tgtEl>
                                        <p:attrNameLst>
                                          <p:attrName>ppt_w</p:attrName>
                                        </p:attrNameLst>
                                      </p:cBhvr>
                                    </p:anim>
                                    <p:anim by="(#ppt_w*0.50)" calcmode="lin" valueType="num">
                                      <p:cBhvr>
                                        <p:cTn id="53" dur="500" decel="50000" autoRev="1" fill="hold">
                                          <p:stCondLst>
                                            <p:cond delay="0"/>
                                          </p:stCondLst>
                                        </p:cTn>
                                        <p:tgtEl>
                                          <p:spTgt spid="9"/>
                                        </p:tgtEl>
                                        <p:attrNameLst>
                                          <p:attrName>ppt_x</p:attrName>
                                        </p:attrNameLst>
                                      </p:cBhvr>
                                    </p:anim>
                                    <p:anim from="(-#ppt_h/2)" to="(#ppt_y)" calcmode="lin" valueType="num">
                                      <p:cBhvr>
                                        <p:cTn id="54" dur="1000" fill="hold">
                                          <p:stCondLst>
                                            <p:cond delay="0"/>
                                          </p:stCondLst>
                                        </p:cTn>
                                        <p:tgtEl>
                                          <p:spTgt spid="9"/>
                                        </p:tgtEl>
                                        <p:attrNameLst>
                                          <p:attrName>ppt_y</p:attrName>
                                        </p:attrNameLst>
                                      </p:cBhvr>
                                    </p:anim>
                                    <p:animRot by="21600000">
                                      <p:cBhvr>
                                        <p:cTn id="55"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5"/>
                    </p:tgtEl>
                  </p:cond>
                </p:stCondLst>
                <p:endSync evt="end" delay="0">
                  <p:rtn val="all"/>
                </p:endSync>
                <p:childTnLst>
                  <p:par>
                    <p:cTn id="57" fill="hold">
                      <p:stCondLst>
                        <p:cond delay="0"/>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72" restart="whenNotActive" fill="hold" evtFilter="cancelBubble" nodeType="interactiveSeq">
                <p:stCondLst>
                  <p:cond evt="onClick" delay="0">
                    <p:tgtEl>
                      <p:spTgt spid="7"/>
                    </p:tgtEl>
                  </p:cond>
                </p:stCondLst>
                <p:endSync evt="end" delay="0">
                  <p:rtn val="all"/>
                </p:endSync>
                <p:childTnLst>
                  <p:par>
                    <p:cTn id="73" fill="hold">
                      <p:stCondLst>
                        <p:cond delay="0"/>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8" restart="whenNotActive" fill="hold" evtFilter="cancelBubble" nodeType="interactiveSeq">
                <p:stCondLst>
                  <p:cond evt="onClick" delay="0">
                    <p:tgtEl>
                      <p:spTgt spid="9"/>
                    </p:tgtEl>
                  </p:cond>
                </p:stCondLst>
                <p:endSync evt="end" delay="0">
                  <p:rtn val="all"/>
                </p:endSync>
                <p:childTnLst>
                  <p:par>
                    <p:cTn id="89" fill="hold">
                      <p:stCondLst>
                        <p:cond delay="0"/>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639" y="212985"/>
            <a:ext cx="779893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as-IN" sz="4800" b="1" dirty="0">
                <a:latin typeface="NikoshBAN" panose="02000000000000000000" pitchFamily="2" charset="0"/>
                <a:cs typeface="NikoshBAN" panose="02000000000000000000" pitchFamily="2" charset="0"/>
              </a:rPr>
              <a:t>অ্যাডা লাভলেস</a:t>
            </a:r>
            <a:r>
              <a:rPr lang="bn-BD"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 Ada Lovelace)</a:t>
            </a:r>
            <a:endParaRPr lang="en-US" sz="4800" b="1" dirty="0"/>
          </a:p>
        </p:txBody>
      </p:sp>
      <p:sp>
        <p:nvSpPr>
          <p:cNvPr id="5" name="Bevel 4"/>
          <p:cNvSpPr/>
          <p:nvPr/>
        </p:nvSpPr>
        <p:spPr>
          <a:xfrm>
            <a:off x="0" y="1216152"/>
            <a:ext cx="2999232" cy="93425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জন্মস্থান</a:t>
            </a:r>
            <a:endParaRPr lang="ar-SA" sz="4400" b="1" dirty="0">
              <a:solidFill>
                <a:schemeClr val="tx1"/>
              </a:solidFill>
            </a:endParaRPr>
          </a:p>
        </p:txBody>
      </p:sp>
      <p:sp>
        <p:nvSpPr>
          <p:cNvPr id="6" name="Bevel 5"/>
          <p:cNvSpPr/>
          <p:nvPr/>
        </p:nvSpPr>
        <p:spPr>
          <a:xfrm>
            <a:off x="-9145" y="2184400"/>
            <a:ext cx="2999232" cy="829522"/>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জীবনকাল</a:t>
            </a:r>
            <a:endParaRPr lang="ar-SA" sz="4400" b="1" dirty="0">
              <a:solidFill>
                <a:schemeClr val="tx1"/>
              </a:solidFill>
            </a:endParaRPr>
          </a:p>
        </p:txBody>
      </p:sp>
      <p:sp>
        <p:nvSpPr>
          <p:cNvPr id="7" name="Bevel 6"/>
          <p:cNvSpPr/>
          <p:nvPr/>
        </p:nvSpPr>
        <p:spPr>
          <a:xfrm>
            <a:off x="-9145" y="3047916"/>
            <a:ext cx="2999232" cy="801708"/>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400" b="1" dirty="0" smtClean="0">
                <a:solidFill>
                  <a:schemeClr val="tx1"/>
                </a:solidFill>
              </a:rPr>
              <a:t>উপাধী</a:t>
            </a:r>
            <a:endParaRPr lang="ar-SA" sz="4400" b="1" dirty="0">
              <a:solidFill>
                <a:schemeClr val="tx1"/>
              </a:solidFill>
            </a:endParaRPr>
          </a:p>
        </p:txBody>
      </p:sp>
      <p:sp>
        <p:nvSpPr>
          <p:cNvPr id="8" name="Bevel 7"/>
          <p:cNvSpPr/>
          <p:nvPr/>
        </p:nvSpPr>
        <p:spPr>
          <a:xfrm>
            <a:off x="-9145" y="3849624"/>
            <a:ext cx="2999232" cy="841248"/>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4000" b="1" dirty="0" smtClean="0">
                <a:solidFill>
                  <a:schemeClr val="tx1"/>
                </a:solidFill>
              </a:rPr>
              <a:t>আবিষ্কার-1</a:t>
            </a:r>
            <a:endParaRPr lang="ar-SA" sz="4000" b="1" dirty="0">
              <a:solidFill>
                <a:schemeClr val="tx1"/>
              </a:solidFill>
            </a:endParaRPr>
          </a:p>
        </p:txBody>
      </p:sp>
      <p:sp>
        <p:nvSpPr>
          <p:cNvPr id="10" name="Bevel 9"/>
          <p:cNvSpPr/>
          <p:nvPr/>
        </p:nvSpPr>
        <p:spPr>
          <a:xfrm>
            <a:off x="6931152" y="1216152"/>
            <a:ext cx="5269992" cy="520373"/>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ইংল্যান্ড</a:t>
            </a:r>
            <a:endParaRPr lang="ar-SA" sz="3200" b="1" dirty="0">
              <a:solidFill>
                <a:schemeClr val="tx1"/>
              </a:solidFill>
            </a:endParaRPr>
          </a:p>
        </p:txBody>
      </p:sp>
      <p:sp>
        <p:nvSpPr>
          <p:cNvPr id="11" name="Bevel 10"/>
          <p:cNvSpPr/>
          <p:nvPr/>
        </p:nvSpPr>
        <p:spPr>
          <a:xfrm>
            <a:off x="6931152" y="1769364"/>
            <a:ext cx="5269993" cy="520373"/>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1815-1852</a:t>
            </a:r>
            <a:endParaRPr lang="ar-SA" sz="3200" b="1" dirty="0">
              <a:solidFill>
                <a:schemeClr val="tx1"/>
              </a:solidFill>
            </a:endParaRPr>
          </a:p>
        </p:txBody>
      </p:sp>
      <p:sp>
        <p:nvSpPr>
          <p:cNvPr id="12" name="Bevel 11"/>
          <p:cNvSpPr/>
          <p:nvPr/>
        </p:nvSpPr>
        <p:spPr>
          <a:xfrm>
            <a:off x="6922008" y="2322576"/>
            <a:ext cx="5269992" cy="829522"/>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2800" b="1" dirty="0" smtClean="0">
                <a:solidFill>
                  <a:schemeClr val="tx1"/>
                </a:solidFill>
              </a:rPr>
              <a:t>প্রোগ্রামিং ধারণার প্রবর্তক</a:t>
            </a:r>
            <a:endParaRPr lang="ar-SA" sz="2800" b="1" dirty="0">
              <a:solidFill>
                <a:schemeClr val="tx1"/>
              </a:solidFill>
            </a:endParaRPr>
          </a:p>
        </p:txBody>
      </p:sp>
      <p:sp>
        <p:nvSpPr>
          <p:cNvPr id="13" name="Bevel 12"/>
          <p:cNvSpPr/>
          <p:nvPr/>
        </p:nvSpPr>
        <p:spPr>
          <a:xfrm>
            <a:off x="6931152" y="3188674"/>
            <a:ext cx="5269992" cy="1014984"/>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bn-BD" sz="3200" b="1" dirty="0" smtClean="0">
                <a:solidFill>
                  <a:schemeClr val="tx1"/>
                </a:solidFill>
              </a:rPr>
              <a:t>অ্যালগরিদম প্রোগ্রামিং </a:t>
            </a:r>
            <a:r>
              <a:rPr lang="bn-BD" sz="3200" b="1" dirty="0">
                <a:solidFill>
                  <a:schemeClr val="tx1"/>
                </a:solidFill>
              </a:rPr>
              <a:t>ধারণা</a:t>
            </a:r>
            <a:endParaRPr lang="ar-SA" sz="3200" b="1"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248" y="1216152"/>
            <a:ext cx="3547872" cy="34747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Rectangle 15"/>
          <p:cNvSpPr/>
          <p:nvPr/>
        </p:nvSpPr>
        <p:spPr>
          <a:xfrm>
            <a:off x="-18289" y="4748561"/>
            <a:ext cx="12210289"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400" dirty="0" smtClean="0">
                <a:latin typeface="NikoshBAN" panose="02000000000000000000" pitchFamily="2" charset="0"/>
                <a:cs typeface="NikoshBAN" panose="02000000000000000000" pitchFamily="2" charset="0"/>
              </a:rPr>
              <a:t>অ্যাডা লাভলেস</a:t>
            </a:r>
            <a:r>
              <a:rPr lang="bn-BD"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Ada Lovelace</a:t>
            </a:r>
            <a:r>
              <a:rPr lang="en-US"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মহাকবি লর্ড </a:t>
            </a:r>
            <a:r>
              <a:rPr lang="as-IN" sz="2400" dirty="0" smtClean="0">
                <a:latin typeface="NikoshBAN" panose="02000000000000000000" pitchFamily="2" charset="0"/>
                <a:cs typeface="NikoshBAN" panose="02000000000000000000" pitchFamily="2" charset="0"/>
              </a:rPr>
              <a:t>বা</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রনের </a:t>
            </a:r>
            <a:r>
              <a:rPr lang="as-IN" sz="2400" dirty="0">
                <a:latin typeface="NikoshBAN" panose="02000000000000000000" pitchFamily="2" charset="0"/>
                <a:cs typeface="NikoshBAN" panose="02000000000000000000" pitchFamily="2" charset="0"/>
              </a:rPr>
              <a:t>কন্যা।</a:t>
            </a:r>
            <a:r>
              <a:rPr lang="en-US" sz="2400" dirty="0">
                <a:latin typeface="NikoshBAN" panose="02000000000000000000" pitchFamily="2" charset="0"/>
                <a:cs typeface="NikoshBAN" panose="02000000000000000000" pitchFamily="2" charset="0"/>
              </a:rPr>
              <a:t> </a:t>
            </a:r>
            <a:r>
              <a:rPr lang="bn-BD" sz="2400" dirty="0">
                <a:latin typeface="NikoshBAN" pitchFamily="2" charset="0"/>
                <a:cs typeface="NikoshBAN" pitchFamily="2" charset="0"/>
              </a:rPr>
              <a:t>তাঁর </a:t>
            </a:r>
            <a:r>
              <a:rPr lang="bn-BD" sz="2400" dirty="0" smtClean="0">
                <a:latin typeface="NikoshBAN" pitchFamily="2" charset="0"/>
                <a:cs typeface="NikoshBAN" pitchFamily="2" charset="0"/>
              </a:rPr>
              <a:t>জন্ম </a:t>
            </a:r>
            <a:r>
              <a:rPr lang="bn-BD" sz="2400" u="sng" dirty="0" smtClean="0">
                <a:latin typeface="NikoshBAN" pitchFamily="2" charset="0"/>
                <a:cs typeface="NikoshBAN" pitchFamily="2" charset="0"/>
              </a:rPr>
              <a:t>১৮১৫</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খ্রিঃ এবং মৃত্যু </a:t>
            </a:r>
            <a:r>
              <a:rPr lang="bn-BD" sz="2400" u="sng" dirty="0">
                <a:latin typeface="NikoshBAN" pitchFamily="2" charset="0"/>
                <a:cs typeface="NikoshBAN" pitchFamily="2" charset="0"/>
              </a:rPr>
              <a:t>১৮৫২</a:t>
            </a:r>
            <a:r>
              <a:rPr lang="bn-BD" sz="2400" dirty="0">
                <a:latin typeface="NikoshBAN" pitchFamily="2" charset="0"/>
                <a:cs typeface="NikoshBAN" pitchFamily="2" charset="0"/>
              </a:rPr>
              <a:t> খ্রিঃ।</a:t>
            </a:r>
            <a:r>
              <a:rPr lang="en-US" sz="2400" dirty="0">
                <a:latin typeface="NikoshBAN" pitchFamily="2" charset="0"/>
                <a:cs typeface="NikoshBAN" pitchFamily="2" charset="0"/>
              </a:rPr>
              <a:t> </a:t>
            </a:r>
            <a:r>
              <a:rPr lang="bn-BD" sz="2400" dirty="0" smtClean="0">
                <a:latin typeface="NikoshBAN" pitchFamily="2" charset="0"/>
                <a:cs typeface="NikoshBAN" pitchFamily="2" charset="0"/>
              </a:rPr>
              <a:t>মায়ের কারণে অ্যাডা</a:t>
            </a:r>
            <a:r>
              <a:rPr lang="as-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ছোটবেলা থেকে বিজ্ঞান ও গণিতে আগ্রহী হয়ে ওঠেন । ১৮৩৩ সালে </a:t>
            </a:r>
            <a:r>
              <a:rPr lang="as-IN" sz="2400" dirty="0" smtClean="0">
                <a:latin typeface="NikoshBAN" panose="02000000000000000000" pitchFamily="2" charset="0"/>
                <a:cs typeface="NikoshBAN" panose="02000000000000000000" pitchFamily="2" charset="0"/>
              </a:rPr>
              <a:t>উনবিংশ </a:t>
            </a:r>
            <a:r>
              <a:rPr lang="as-IN" sz="2400" dirty="0">
                <a:latin typeface="NikoshBAN" panose="02000000000000000000" pitchFamily="2" charset="0"/>
                <a:cs typeface="NikoshBAN" panose="02000000000000000000" pitchFamily="2" charset="0"/>
              </a:rPr>
              <a:t>শতকে চার্লস ব্যাবেজের অত্যাশ্চার্য গণনাযন্ত্র অ্যানালিটিকাল ইঞ্জিনের জন্য তিনি লিখেছিলেন প্রথম কম্পিউটার প্রোগ্রাম</a:t>
            </a:r>
            <a:r>
              <a:rPr lang="as-IN" sz="2400" dirty="0" smtClean="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১৮৪২  সালে ব্যাবেজ তুরিন বিশ্ব বিদ্যালয়ে তাঁর ইঞ্জিন সম্পর্কে বক্তব্য দেন । সে সময়</a:t>
            </a:r>
            <a:r>
              <a:rPr lang="bn-BD" sz="2400" dirty="0">
                <a:latin typeface="NikoshBAN" pitchFamily="2" charset="0"/>
                <a:cs typeface="NikoshBAN" pitchFamily="2" charset="0"/>
              </a:rPr>
              <a:t> </a:t>
            </a:r>
            <a:r>
              <a:rPr lang="bn-BD" sz="2400" dirty="0" smtClean="0">
                <a:latin typeface="NikoshBAN" panose="02000000000000000000" pitchFamily="2" charset="0"/>
                <a:cs typeface="NikoshBAN" panose="02000000000000000000" pitchFamily="2" charset="0"/>
              </a:rPr>
              <a:t>অ্যাডা </a:t>
            </a:r>
            <a:r>
              <a:rPr lang="as-IN" sz="2400" dirty="0">
                <a:latin typeface="NikoshBAN" panose="02000000000000000000" pitchFamily="2" charset="0"/>
                <a:cs typeface="NikoshBAN" panose="02000000000000000000" pitchFamily="2" charset="0"/>
              </a:rPr>
              <a:t>চার্লস </a:t>
            </a:r>
            <a:r>
              <a:rPr lang="as-IN" sz="2400" dirty="0" smtClean="0">
                <a:latin typeface="NikoshBAN" panose="02000000000000000000" pitchFamily="2" charset="0"/>
                <a:cs typeface="NikoshBAN" panose="02000000000000000000" pitchFamily="2" charset="0"/>
              </a:rPr>
              <a:t>ব্যাবেজের</a:t>
            </a:r>
            <a:r>
              <a:rPr lang="bn-BD" sz="2400" dirty="0" smtClean="0">
                <a:latin typeface="NikoshBAN" panose="02000000000000000000" pitchFamily="2" charset="0"/>
                <a:cs typeface="NikoshBAN" panose="02000000000000000000" pitchFamily="2" charset="0"/>
              </a:rPr>
              <a:t> সহায়তা নিয়ে পুরো বক্তব্যের সঙ্গে ইঞ্জিনের কাজের ধারাটি বর্ণনা করেন । কাজের ধারা বর্ণনা করার সময় তিনি এটিকে ধাপ অনুসারে ক্রমাঙ্কিত করেন । </a:t>
            </a:r>
            <a:r>
              <a:rPr lang="as-IN" sz="2400" dirty="0" smtClean="0">
                <a:latin typeface="NikoshBAN" panose="02000000000000000000" pitchFamily="2" charset="0"/>
                <a:cs typeface="NikoshBAN" panose="02000000000000000000" pitchFamily="2" charset="0"/>
              </a:rPr>
              <a:t>তাঁকে </a:t>
            </a:r>
            <a:r>
              <a:rPr lang="as-IN" sz="2400" dirty="0">
                <a:latin typeface="NikoshBAN" panose="02000000000000000000" pitchFamily="2" charset="0"/>
                <a:cs typeface="NikoshBAN" panose="02000000000000000000" pitchFamily="2" charset="0"/>
              </a:rPr>
              <a:t>বলা </a:t>
            </a:r>
            <a:r>
              <a:rPr lang="as-IN" sz="2400" dirty="0" smtClean="0">
                <a:latin typeface="NikoshBAN" panose="02000000000000000000" pitchFamily="2" charset="0"/>
                <a:cs typeface="NikoshBAN" panose="02000000000000000000" pitchFamily="2" charset="0"/>
              </a:rPr>
              <a:t>হ</a:t>
            </a:r>
            <a:r>
              <a:rPr lang="bn-BD"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বিশ্বের প্রথম কম্পিউটার প্রোগ্রামার।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6837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by="(-#ppt_w*2)" calcmode="lin" valueType="num">
                                      <p:cBhvr rctx="PPT">
                                        <p:cTn id="40" dur="500" autoRev="1" fill="hold">
                                          <p:stCondLst>
                                            <p:cond delay="0"/>
                                          </p:stCondLst>
                                        </p:cTn>
                                        <p:tgtEl>
                                          <p:spTgt spid="7"/>
                                        </p:tgtEl>
                                        <p:attrNameLst>
                                          <p:attrName>ppt_w</p:attrName>
                                        </p:attrNameLst>
                                      </p:cBhvr>
                                    </p:anim>
                                    <p:anim by="(#ppt_w*0.50)" calcmode="lin" valueType="num">
                                      <p:cBhvr>
                                        <p:cTn id="41" dur="500" decel="50000" autoRev="1" fill="hold">
                                          <p:stCondLst>
                                            <p:cond delay="0"/>
                                          </p:stCondLst>
                                        </p:cTn>
                                        <p:tgtEl>
                                          <p:spTgt spid="7"/>
                                        </p:tgtEl>
                                        <p:attrNameLst>
                                          <p:attrName>ppt_x</p:attrName>
                                        </p:attrNameLst>
                                      </p:cBhvr>
                                    </p:anim>
                                    <p:anim from="(-#ppt_h/2)" to="(#ppt_y)" calcmode="lin" valueType="num">
                                      <p:cBhvr>
                                        <p:cTn id="42" dur="1000" fill="hold">
                                          <p:stCondLst>
                                            <p:cond delay="0"/>
                                          </p:stCondLst>
                                        </p:cTn>
                                        <p:tgtEl>
                                          <p:spTgt spid="7"/>
                                        </p:tgtEl>
                                        <p:attrNameLst>
                                          <p:attrName>ppt_y</p:attrName>
                                        </p:attrNameLst>
                                      </p:cBhvr>
                                    </p:anim>
                                    <p:animRot by="21600000">
                                      <p:cBhvr>
                                        <p:cTn id="43" dur="1000" fill="hold">
                                          <p:stCondLst>
                                            <p:cond delay="0"/>
                                          </p:stCondLst>
                                        </p:cTn>
                                        <p:tgtEl>
                                          <p:spTgt spid="7"/>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8"/>
                                        </p:tgtEl>
                                        <p:attrNameLst>
                                          <p:attrName>style.visibility</p:attrName>
                                        </p:attrNameLst>
                                      </p:cBhvr>
                                      <p:to>
                                        <p:strVal val="visible"/>
                                      </p:to>
                                    </p:set>
                                    <p:anim by="(-#ppt_w*2)" calcmode="lin" valueType="num">
                                      <p:cBhvr rctx="PPT">
                                        <p:cTn id="46" dur="500" autoRev="1" fill="hold">
                                          <p:stCondLst>
                                            <p:cond delay="0"/>
                                          </p:stCondLst>
                                        </p:cTn>
                                        <p:tgtEl>
                                          <p:spTgt spid="8"/>
                                        </p:tgtEl>
                                        <p:attrNameLst>
                                          <p:attrName>ppt_w</p:attrName>
                                        </p:attrNameLst>
                                      </p:cBhvr>
                                    </p:anim>
                                    <p:anim by="(#ppt_w*0.50)" calcmode="lin" valueType="num">
                                      <p:cBhvr>
                                        <p:cTn id="47" dur="500" decel="50000" autoRev="1" fill="hold">
                                          <p:stCondLst>
                                            <p:cond delay="0"/>
                                          </p:stCondLst>
                                        </p:cTn>
                                        <p:tgtEl>
                                          <p:spTgt spid="8"/>
                                        </p:tgtEl>
                                        <p:attrNameLst>
                                          <p:attrName>ppt_x</p:attrName>
                                        </p:attrNameLst>
                                      </p:cBhvr>
                                    </p:anim>
                                    <p:anim from="(-#ppt_h/2)" to="(#ppt_y)" calcmode="lin" valueType="num">
                                      <p:cBhvr>
                                        <p:cTn id="48" dur="1000" fill="hold">
                                          <p:stCondLst>
                                            <p:cond delay="0"/>
                                          </p:stCondLst>
                                        </p:cTn>
                                        <p:tgtEl>
                                          <p:spTgt spid="8"/>
                                        </p:tgtEl>
                                        <p:attrNameLst>
                                          <p:attrName>ppt_y</p:attrName>
                                        </p:attrNameLst>
                                      </p:cBhvr>
                                    </p:anim>
                                    <p:animRot by="21600000">
                                      <p:cBhvr>
                                        <p:cTn id="49"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1577</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NikoshBAN</vt:lpstr>
      <vt:lpstr>Times New Roman</vt:lpstr>
      <vt:lpstr>Vrinda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lenovo</cp:lastModifiedBy>
  <cp:revision>379</cp:revision>
  <dcterms:created xsi:type="dcterms:W3CDTF">2019-12-13T13:04:43Z</dcterms:created>
  <dcterms:modified xsi:type="dcterms:W3CDTF">2020-07-19T12:30:26Z</dcterms:modified>
</cp:coreProperties>
</file>