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33F-580A-4BCE-A84F-343EB1436CFD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37A6-285A-472C-BC67-0A934CFE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44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33F-580A-4BCE-A84F-343EB1436CFD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37A6-285A-472C-BC67-0A934CFE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8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33F-580A-4BCE-A84F-343EB1436CFD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37A6-285A-472C-BC67-0A934CFE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9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33F-580A-4BCE-A84F-343EB1436CFD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37A6-285A-472C-BC67-0A934CFE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3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33F-580A-4BCE-A84F-343EB1436CFD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37A6-285A-472C-BC67-0A934CFE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0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33F-580A-4BCE-A84F-343EB1436CFD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37A6-285A-472C-BC67-0A934CFE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3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33F-580A-4BCE-A84F-343EB1436CFD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37A6-285A-472C-BC67-0A934CFE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9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33F-580A-4BCE-A84F-343EB1436CFD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37A6-285A-472C-BC67-0A934CFE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7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33F-580A-4BCE-A84F-343EB1436CFD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37A6-285A-472C-BC67-0A934CFE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8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33F-580A-4BCE-A84F-343EB1436CFD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37A6-285A-472C-BC67-0A934CFE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38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33F-580A-4BCE-A84F-343EB1436CFD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37A6-285A-472C-BC67-0A934CFE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42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33F-580A-4BCE-A84F-343EB1436CFD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F37A6-285A-472C-BC67-0A934CFE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5138" y="363415"/>
            <a:ext cx="11031416" cy="9261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এক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ব্যক্তি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প্রতি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হালি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কমলা</a:t>
            </a:r>
            <a:r>
              <a:rPr lang="en-US" dirty="0" smtClean="0">
                <a:solidFill>
                  <a:schemeClr val="tx1"/>
                </a:solidFill>
              </a:rPr>
              <a:t> ৫২টাকা দরে.৫হালি </a:t>
            </a:r>
            <a:r>
              <a:rPr lang="en-US" dirty="0" err="1" smtClean="0">
                <a:solidFill>
                  <a:schemeClr val="tx1"/>
                </a:solidFill>
              </a:rPr>
              <a:t>কমলা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কিনে</a:t>
            </a:r>
            <a:r>
              <a:rPr lang="en-US" dirty="0" smtClean="0">
                <a:solidFill>
                  <a:schemeClr val="tx1"/>
                </a:solidFill>
              </a:rPr>
              <a:t> ৫৫ </a:t>
            </a:r>
            <a:r>
              <a:rPr lang="en-US" dirty="0" err="1" smtClean="0">
                <a:solidFill>
                  <a:schemeClr val="tx1"/>
                </a:solidFill>
              </a:rPr>
              <a:t>টাকায়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বিক্রয়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করল</a:t>
            </a:r>
            <a:r>
              <a:rPr lang="en-US" dirty="0" smtClean="0">
                <a:solidFill>
                  <a:schemeClr val="tx1"/>
                </a:solidFill>
              </a:rPr>
              <a:t> । </a:t>
            </a:r>
            <a:r>
              <a:rPr lang="en-US" dirty="0" err="1" smtClean="0">
                <a:solidFill>
                  <a:schemeClr val="tx1"/>
                </a:solidFill>
              </a:rPr>
              <a:t>এতে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তার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কত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টাকা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লাভ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ক্ষতি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হলো</a:t>
            </a:r>
            <a:r>
              <a:rPr lang="en-US" dirty="0" smtClean="0">
                <a:solidFill>
                  <a:schemeClr val="tx1"/>
                </a:solidFill>
              </a:rPr>
              <a:t>।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5138" y="1418492"/>
            <a:ext cx="11031416" cy="92612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প্রতি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হালি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কমলা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ক্রয়মূল্য</a:t>
            </a:r>
            <a:r>
              <a:rPr lang="en-US" dirty="0" smtClean="0">
                <a:solidFill>
                  <a:schemeClr val="tx1"/>
                </a:solidFill>
              </a:rPr>
              <a:t> ৫২টাকা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প্রতি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হালি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কমলা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বিক্রয়মূল্য</a:t>
            </a:r>
            <a:r>
              <a:rPr lang="en-US" dirty="0" smtClean="0">
                <a:solidFill>
                  <a:schemeClr val="tx1"/>
                </a:solidFill>
              </a:rPr>
              <a:t> ৫৫টাকা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5138" y="2473569"/>
            <a:ext cx="11031416" cy="34700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ক্রয়মূল্যঅপেক্ষা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বিক্রয়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মূল্য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বেশি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হওয়ায়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লাভ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হবে</a:t>
            </a:r>
            <a:r>
              <a:rPr lang="en-US" dirty="0" smtClean="0">
                <a:solidFill>
                  <a:schemeClr val="tx1"/>
                </a:solidFill>
              </a:rPr>
              <a:t> ।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লাভ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en-US" dirty="0" err="1" smtClean="0">
                <a:solidFill>
                  <a:schemeClr val="tx1"/>
                </a:solidFill>
              </a:rPr>
              <a:t>বিক্রয়মূল্য-ক্রয়মূল্য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=(৫৫-৫২)</a:t>
            </a:r>
            <a:r>
              <a:rPr lang="en-US" dirty="0" err="1" smtClean="0">
                <a:solidFill>
                  <a:schemeClr val="tx1"/>
                </a:solidFill>
              </a:rPr>
              <a:t>টাকা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= ৩টাকা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৫হালিতে </a:t>
            </a:r>
            <a:r>
              <a:rPr lang="en-US" dirty="0" err="1" smtClean="0">
                <a:solidFill>
                  <a:schemeClr val="tx1"/>
                </a:solidFill>
              </a:rPr>
              <a:t>লাভ</a:t>
            </a:r>
            <a:r>
              <a:rPr lang="en-US" dirty="0" smtClean="0">
                <a:solidFill>
                  <a:schemeClr val="tx1"/>
                </a:solidFill>
              </a:rPr>
              <a:t>=(৫x৩) </a:t>
            </a:r>
            <a:r>
              <a:rPr lang="en-US" dirty="0" err="1" smtClean="0">
                <a:solidFill>
                  <a:schemeClr val="tx1"/>
                </a:solidFill>
              </a:rPr>
              <a:t>টাকা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      =১৫টাকা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উত্তর</a:t>
            </a:r>
            <a:r>
              <a:rPr lang="en-US" dirty="0" smtClean="0">
                <a:solidFill>
                  <a:schemeClr val="tx1"/>
                </a:solidFill>
              </a:rPr>
              <a:t> ঃ ১৫টাকা । 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00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28647" y="46891"/>
            <a:ext cx="4255478" cy="5978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dirty="0" err="1" smtClean="0"/>
              <a:t>অনুশীলনী</a:t>
            </a:r>
            <a:r>
              <a:rPr lang="en-US" dirty="0" smtClean="0"/>
              <a:t> ২.২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6184" y="644767"/>
            <a:ext cx="11570677" cy="433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dirty="0" smtClean="0"/>
              <a:t> ৭। </a:t>
            </a:r>
            <a:r>
              <a:rPr lang="en-US" dirty="0" err="1" smtClean="0"/>
              <a:t>বার্ষিক</a:t>
            </a:r>
            <a:r>
              <a:rPr lang="en-US" dirty="0" smtClean="0"/>
              <a:t> ১০% মুনাফায়৮০০০ </a:t>
            </a:r>
            <a:r>
              <a:rPr lang="en-US" dirty="0" err="1" smtClean="0"/>
              <a:t>টাকার</a:t>
            </a:r>
            <a:r>
              <a:rPr lang="en-US" dirty="0" smtClean="0"/>
              <a:t>  ৩ </a:t>
            </a:r>
            <a:r>
              <a:rPr lang="en-US" dirty="0" err="1" smtClean="0"/>
              <a:t>বছরের</a:t>
            </a:r>
            <a:r>
              <a:rPr lang="en-US" dirty="0" smtClean="0"/>
              <a:t>  </a:t>
            </a:r>
            <a:r>
              <a:rPr lang="en-US" dirty="0" err="1" smtClean="0"/>
              <a:t>চক্রবৃদ্ধি</a:t>
            </a:r>
            <a:r>
              <a:rPr lang="en-US" dirty="0" smtClean="0"/>
              <a:t> </a:t>
            </a:r>
            <a:r>
              <a:rPr lang="en-US" dirty="0" err="1" smtClean="0"/>
              <a:t>মূলধন</a:t>
            </a:r>
            <a:r>
              <a:rPr lang="en-US" dirty="0" smtClean="0"/>
              <a:t> </a:t>
            </a:r>
            <a:r>
              <a:rPr lang="en-US" dirty="0" err="1" smtClean="0"/>
              <a:t>নির্ণয়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6184" y="1242644"/>
            <a:ext cx="5591907" cy="55215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এখানে ,</a:t>
            </a:r>
          </a:p>
          <a:p>
            <a:r>
              <a:rPr lang="en-US" sz="2400" dirty="0" err="1" smtClean="0"/>
              <a:t>মূলধন</a:t>
            </a:r>
            <a:r>
              <a:rPr lang="en-US" sz="2400" dirty="0" smtClean="0"/>
              <a:t> P=৮০০০ </a:t>
            </a:r>
            <a:r>
              <a:rPr lang="en-US" sz="2400" dirty="0" err="1" smtClean="0"/>
              <a:t>টাকা</a:t>
            </a:r>
            <a:endParaRPr lang="en-US" sz="2400" dirty="0" smtClean="0"/>
          </a:p>
          <a:p>
            <a:r>
              <a:rPr lang="en-US" sz="2400" dirty="0" err="1" smtClean="0"/>
              <a:t>মুনাফার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হার</a:t>
            </a:r>
            <a:r>
              <a:rPr lang="en-US" sz="2400" dirty="0" smtClean="0"/>
              <a:t>  r=১০% </a:t>
            </a:r>
          </a:p>
          <a:p>
            <a:r>
              <a:rPr lang="en-US" sz="2400" dirty="0" err="1" smtClean="0"/>
              <a:t>সময়</a:t>
            </a:r>
            <a:r>
              <a:rPr lang="en-US" sz="2400" dirty="0" smtClean="0"/>
              <a:t> n=৩ </a:t>
            </a:r>
            <a:r>
              <a:rPr lang="en-US" sz="2400" dirty="0" err="1" smtClean="0"/>
              <a:t>বছর</a:t>
            </a:r>
            <a:r>
              <a:rPr lang="en-US" sz="2400" dirty="0" smtClean="0"/>
              <a:t> 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আমরা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জানি</a:t>
            </a:r>
            <a:r>
              <a:rPr lang="en-US" sz="2400" dirty="0" smtClean="0"/>
              <a:t>,</a:t>
            </a:r>
          </a:p>
          <a:p>
            <a:r>
              <a:rPr lang="en-US" sz="2400" dirty="0" err="1" smtClean="0"/>
              <a:t>চক্রবৃদ্ধিমূলধন</a:t>
            </a:r>
            <a:r>
              <a:rPr lang="en-US" sz="2400" dirty="0" smtClean="0"/>
              <a:t>  C= p(১+r)</a:t>
            </a:r>
            <a:r>
              <a:rPr lang="en-US" sz="2400" baseline="50000" dirty="0" smtClean="0"/>
              <a:t>n</a:t>
            </a:r>
          </a:p>
          <a:p>
            <a:r>
              <a:rPr lang="en-US" sz="2400" baseline="30000" dirty="0"/>
              <a:t> </a:t>
            </a:r>
            <a:r>
              <a:rPr lang="en-US" sz="2400" baseline="30000" dirty="0" smtClean="0"/>
              <a:t>                                               </a:t>
            </a:r>
            <a:r>
              <a:rPr lang="en-US" sz="2400" dirty="0" smtClean="0"/>
              <a:t>=৮০০০(১+১০%)</a:t>
            </a:r>
            <a:r>
              <a:rPr lang="en-US" sz="2400" baseline="50000" dirty="0" smtClean="0"/>
              <a:t>৩</a:t>
            </a:r>
            <a:r>
              <a:rPr lang="en-US" sz="2400" dirty="0" smtClean="0"/>
              <a:t>টাকা</a:t>
            </a:r>
            <a:r>
              <a:rPr lang="en-US" sz="2400" baseline="50000" dirty="0" smtClean="0"/>
              <a:t>  </a:t>
            </a:r>
          </a:p>
          <a:p>
            <a:r>
              <a:rPr lang="en-US" sz="2400" baseline="50000" dirty="0"/>
              <a:t> </a:t>
            </a:r>
            <a:r>
              <a:rPr lang="en-US" sz="2400" baseline="50000" dirty="0" smtClean="0"/>
              <a:t>   </a:t>
            </a:r>
            <a:r>
              <a:rPr lang="en-US" sz="2400" dirty="0" smtClean="0"/>
              <a:t>                             = ৮০০০(১+০.১)</a:t>
            </a:r>
            <a:r>
              <a:rPr lang="en-US" sz="2400" baseline="50000" dirty="0" smtClean="0"/>
              <a:t>৩</a:t>
            </a:r>
            <a:r>
              <a:rPr lang="en-US" sz="2400" dirty="0"/>
              <a:t>  </a:t>
            </a:r>
            <a:r>
              <a:rPr lang="en-US" sz="2400" dirty="0" smtClean="0"/>
              <a:t>  ,, </a:t>
            </a:r>
            <a:endParaRPr lang="en-US" sz="2400" baseline="30000" dirty="0"/>
          </a:p>
          <a:p>
            <a:r>
              <a:rPr lang="en-US" sz="2400" baseline="30000" dirty="0" smtClean="0"/>
              <a:t> </a:t>
            </a:r>
            <a:r>
              <a:rPr lang="en-US" sz="2400" dirty="0" smtClean="0"/>
              <a:t>                               =৮০০০(১.১)</a:t>
            </a:r>
            <a:r>
              <a:rPr lang="en-US" sz="2400" baseline="50000" dirty="0" smtClean="0"/>
              <a:t>৩                 </a:t>
            </a:r>
            <a:r>
              <a:rPr lang="en-US" sz="2400" dirty="0" smtClean="0"/>
              <a:t>,,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=৮০০০×১.৩৩১        ,,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=১০৬৪৮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। </a:t>
            </a:r>
          </a:p>
          <a:p>
            <a:r>
              <a:rPr lang="en-US" sz="2400" dirty="0" smtClean="0"/>
              <a:t>উত্তরঃ১০৬৪৮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</a:p>
          <a:p>
            <a:endParaRPr lang="en-US" baseline="50000" dirty="0"/>
          </a:p>
          <a:p>
            <a:endParaRPr lang="en-US" dirty="0"/>
          </a:p>
          <a:p>
            <a:endParaRPr lang="en-US" baseline="50000" dirty="0"/>
          </a:p>
        </p:txBody>
      </p:sp>
      <p:sp>
        <p:nvSpPr>
          <p:cNvPr id="5" name="Rounded Rectangle 4"/>
          <p:cNvSpPr/>
          <p:nvPr/>
        </p:nvSpPr>
        <p:spPr>
          <a:xfrm>
            <a:off x="6471138" y="1787769"/>
            <a:ext cx="5310554" cy="484163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/>
              <a:t>আমাদের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জেনে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রাখা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ভালো</a:t>
            </a:r>
            <a:r>
              <a:rPr lang="en-US" sz="2800" dirty="0" smtClean="0"/>
              <a:t> </a:t>
            </a:r>
            <a:r>
              <a:rPr lang="en-US" sz="2800" dirty="0" err="1" smtClean="0"/>
              <a:t>যে</a:t>
            </a:r>
            <a:r>
              <a:rPr lang="en-US" sz="2800" dirty="0" smtClean="0"/>
              <a:t>,</a:t>
            </a:r>
          </a:p>
          <a:p>
            <a:r>
              <a:rPr lang="en-US" sz="2800" dirty="0" err="1" smtClean="0"/>
              <a:t>মূলধন</a:t>
            </a:r>
            <a:r>
              <a:rPr lang="en-US" sz="2800" dirty="0" smtClean="0"/>
              <a:t>= P</a:t>
            </a:r>
          </a:p>
          <a:p>
            <a:r>
              <a:rPr lang="en-US" sz="2800" dirty="0" err="1"/>
              <a:t>মুনাফার</a:t>
            </a:r>
            <a:r>
              <a:rPr lang="en-US" sz="2800" dirty="0"/>
              <a:t> </a:t>
            </a:r>
            <a:r>
              <a:rPr lang="en-US" sz="2800" dirty="0" err="1" smtClean="0"/>
              <a:t>হার</a:t>
            </a:r>
            <a:r>
              <a:rPr lang="en-US" sz="2800" dirty="0" smtClean="0"/>
              <a:t> =  r</a:t>
            </a:r>
          </a:p>
          <a:p>
            <a:r>
              <a:rPr lang="en-US" sz="2800" dirty="0" err="1"/>
              <a:t>সময়</a:t>
            </a:r>
            <a:r>
              <a:rPr lang="en-US" sz="2800" dirty="0"/>
              <a:t> </a:t>
            </a:r>
            <a:r>
              <a:rPr lang="en-US" sz="2800" dirty="0" smtClean="0"/>
              <a:t>=n</a:t>
            </a:r>
          </a:p>
          <a:p>
            <a:r>
              <a:rPr lang="en-US" sz="2800" dirty="0" err="1"/>
              <a:t>চক্রবৃদ্ধিমূলধন</a:t>
            </a:r>
            <a:r>
              <a:rPr lang="en-US" sz="2800" dirty="0"/>
              <a:t> </a:t>
            </a:r>
            <a:r>
              <a:rPr lang="en-US" sz="2800" dirty="0" smtClean="0"/>
              <a:t>=  C</a:t>
            </a:r>
          </a:p>
          <a:p>
            <a:r>
              <a:rPr lang="en-US" sz="2800" dirty="0" err="1"/>
              <a:t>চক্রবৃদ্ধিমূলধন</a:t>
            </a:r>
            <a:r>
              <a:rPr lang="en-US" sz="2800" dirty="0"/>
              <a:t>  C= p(১+r)</a:t>
            </a:r>
            <a:r>
              <a:rPr lang="en-US" sz="2800" baseline="50000" dirty="0"/>
              <a:t>n</a:t>
            </a:r>
          </a:p>
          <a:p>
            <a:endParaRPr lang="en-US" dirty="0"/>
          </a:p>
          <a:p>
            <a:endParaRPr lang="en-US" baseline="50000" dirty="0" smtClean="0"/>
          </a:p>
          <a:p>
            <a:endParaRPr lang="en-US" baseline="500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41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tmFilter="0,0; .5, 1; 1, 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 tmFilter="0,0; .5, 1; 1, 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 tmFilter="0,0; .5, 1; 1, 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 tmFilter="0,0; .5, 1; 1, 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 tmFilter="0,0; .5, 1; 1, 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 tmFilter="0,0; .5, 1; 1, 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 tmFilter="0,0; .5, 1; 1, 1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 tmFilter="0,0; .5, 1; 1, 1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 tmFilter="0,0; .5, 1; 1, 1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 tmFilter="0,0; .5, 1; 1, 1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500" tmFilter="0,0; .5, 1; 1, 1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8427" y="403522"/>
            <a:ext cx="2719756" cy="5978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অনুশীলনী</a:t>
            </a:r>
            <a:r>
              <a:rPr lang="en-US" sz="2400" dirty="0" smtClean="0"/>
              <a:t> ২.২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735985" y="2419948"/>
            <a:ext cx="4520478" cy="30469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আমাদের</a:t>
            </a:r>
            <a:r>
              <a:rPr lang="en-US" sz="2400" dirty="0"/>
              <a:t> </a:t>
            </a:r>
            <a:r>
              <a:rPr lang="en-US" sz="2400" dirty="0" err="1"/>
              <a:t>জেনে</a:t>
            </a:r>
            <a:r>
              <a:rPr lang="en-US" sz="2400" dirty="0"/>
              <a:t> </a:t>
            </a:r>
            <a:r>
              <a:rPr lang="en-US" sz="2400" dirty="0" err="1"/>
              <a:t>রাখা</a:t>
            </a:r>
            <a:r>
              <a:rPr lang="en-US" sz="2400" dirty="0"/>
              <a:t> </a:t>
            </a:r>
            <a:r>
              <a:rPr lang="en-US" sz="2400" dirty="0" err="1"/>
              <a:t>ভালো</a:t>
            </a:r>
            <a:r>
              <a:rPr lang="en-US" sz="2400" dirty="0"/>
              <a:t> </a:t>
            </a:r>
            <a:r>
              <a:rPr lang="en-US" sz="2400" dirty="0" err="1"/>
              <a:t>যে</a:t>
            </a:r>
            <a:r>
              <a:rPr lang="en-US" sz="2400" dirty="0"/>
              <a:t>,</a:t>
            </a:r>
          </a:p>
          <a:p>
            <a:r>
              <a:rPr lang="en-US" sz="2400" dirty="0" err="1"/>
              <a:t>মূলধন</a:t>
            </a:r>
            <a:r>
              <a:rPr lang="en-US" sz="2400" dirty="0"/>
              <a:t>= P</a:t>
            </a:r>
          </a:p>
          <a:p>
            <a:r>
              <a:rPr lang="en-US" sz="2400" dirty="0" err="1"/>
              <a:t>মুনাফার</a:t>
            </a:r>
            <a:r>
              <a:rPr lang="en-US" sz="2400" dirty="0"/>
              <a:t> </a:t>
            </a:r>
            <a:r>
              <a:rPr lang="en-US" sz="2400" dirty="0" err="1"/>
              <a:t>হার</a:t>
            </a:r>
            <a:r>
              <a:rPr lang="en-US" sz="2400" dirty="0"/>
              <a:t> =  r</a:t>
            </a:r>
          </a:p>
          <a:p>
            <a:r>
              <a:rPr lang="en-US" sz="2400" dirty="0" err="1"/>
              <a:t>সময়</a:t>
            </a:r>
            <a:r>
              <a:rPr lang="en-US" sz="2400" dirty="0"/>
              <a:t> =</a:t>
            </a:r>
            <a:r>
              <a:rPr lang="en-US" sz="2400" dirty="0" smtClean="0"/>
              <a:t>n</a:t>
            </a:r>
          </a:p>
          <a:p>
            <a:r>
              <a:rPr lang="en-US" sz="2400" dirty="0" err="1" smtClean="0"/>
              <a:t>সরল</a:t>
            </a:r>
            <a:r>
              <a:rPr lang="en-US" sz="2400" dirty="0" smtClean="0"/>
              <a:t> </a:t>
            </a:r>
            <a:r>
              <a:rPr lang="en-US" sz="2400" dirty="0" err="1" smtClean="0"/>
              <a:t>মুনাফা</a:t>
            </a:r>
            <a:r>
              <a:rPr lang="en-US" sz="2400" dirty="0" smtClean="0"/>
              <a:t> = I</a:t>
            </a:r>
          </a:p>
          <a:p>
            <a:r>
              <a:rPr lang="en-US" sz="2400" dirty="0" err="1" smtClean="0"/>
              <a:t>সরল</a:t>
            </a:r>
            <a:r>
              <a:rPr lang="en-US" sz="2400" dirty="0" smtClean="0"/>
              <a:t> </a:t>
            </a:r>
            <a:r>
              <a:rPr lang="en-US" sz="2400" dirty="0" err="1" smtClean="0"/>
              <a:t>মুনাফা</a:t>
            </a:r>
            <a:r>
              <a:rPr lang="en-US" sz="2400" dirty="0" smtClean="0"/>
              <a:t> I = prn </a:t>
            </a:r>
            <a:endParaRPr lang="en-US" sz="2400" dirty="0"/>
          </a:p>
          <a:p>
            <a:r>
              <a:rPr lang="en-US" sz="2400" dirty="0" err="1"/>
              <a:t>চক্রবৃদ্ধিমূলধন</a:t>
            </a:r>
            <a:r>
              <a:rPr lang="en-US" sz="2400" dirty="0"/>
              <a:t> =  C</a:t>
            </a:r>
          </a:p>
          <a:p>
            <a:r>
              <a:rPr lang="en-US" sz="2400" dirty="0" err="1"/>
              <a:t>চক্রবৃদ্ধিমূলধন</a:t>
            </a:r>
            <a:r>
              <a:rPr lang="en-US" sz="2400" dirty="0"/>
              <a:t>  C= </a:t>
            </a:r>
            <a:r>
              <a:rPr lang="en-US" sz="2400" dirty="0" smtClean="0"/>
              <a:t>p(১+r)</a:t>
            </a:r>
            <a:r>
              <a:rPr lang="en-US" sz="2400" baseline="50000" dirty="0" smtClean="0"/>
              <a:t>n</a:t>
            </a:r>
            <a:endParaRPr lang="en-US" sz="2400" baseline="50000" dirty="0"/>
          </a:p>
        </p:txBody>
      </p:sp>
      <p:sp>
        <p:nvSpPr>
          <p:cNvPr id="8" name="TextBox 7"/>
          <p:cNvSpPr txBox="1"/>
          <p:nvPr/>
        </p:nvSpPr>
        <p:spPr>
          <a:xfrm>
            <a:off x="348916" y="2324427"/>
            <a:ext cx="5305926" cy="41549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এখানে</a:t>
            </a:r>
            <a:r>
              <a:rPr lang="en-US" sz="2400" dirty="0"/>
              <a:t> , </a:t>
            </a:r>
          </a:p>
          <a:p>
            <a:r>
              <a:rPr lang="en-US" sz="2400" dirty="0" err="1"/>
              <a:t>মূলধন</a:t>
            </a:r>
            <a:r>
              <a:rPr lang="en-US" sz="2400" dirty="0"/>
              <a:t> P=৫০০০ </a:t>
            </a:r>
            <a:r>
              <a:rPr lang="en-US" sz="2400" dirty="0" err="1"/>
              <a:t>টাকা</a:t>
            </a:r>
            <a:endParaRPr lang="en-US" sz="2400" dirty="0"/>
          </a:p>
          <a:p>
            <a:r>
              <a:rPr lang="en-US" sz="2400" dirty="0" err="1"/>
              <a:t>মুনাফার</a:t>
            </a:r>
            <a:r>
              <a:rPr lang="en-US" sz="2400" dirty="0"/>
              <a:t> </a:t>
            </a:r>
            <a:r>
              <a:rPr lang="en-US" sz="2400" dirty="0" err="1"/>
              <a:t>হার</a:t>
            </a:r>
            <a:r>
              <a:rPr lang="en-US" sz="2400" dirty="0"/>
              <a:t>  r=১০% </a:t>
            </a:r>
          </a:p>
          <a:p>
            <a:r>
              <a:rPr lang="en-US" sz="2400" dirty="0" err="1"/>
              <a:t>সময়</a:t>
            </a:r>
            <a:r>
              <a:rPr lang="en-US" sz="2400" dirty="0"/>
              <a:t> n=৩ </a:t>
            </a:r>
            <a:r>
              <a:rPr lang="en-US" sz="2400" dirty="0" err="1"/>
              <a:t>বছর</a:t>
            </a:r>
            <a:r>
              <a:rPr lang="en-US" sz="2400" dirty="0"/>
              <a:t>  </a:t>
            </a:r>
          </a:p>
          <a:p>
            <a:endParaRPr lang="en-US" sz="2400" dirty="0"/>
          </a:p>
          <a:p>
            <a:r>
              <a:rPr lang="en-US" sz="2400" dirty="0" err="1"/>
              <a:t>আমরা</a:t>
            </a:r>
            <a:r>
              <a:rPr lang="en-US" sz="2400" dirty="0"/>
              <a:t> </a:t>
            </a:r>
            <a:r>
              <a:rPr lang="en-US" sz="2400" dirty="0" err="1"/>
              <a:t>জানি</a:t>
            </a:r>
            <a:r>
              <a:rPr lang="en-US" sz="2400" dirty="0"/>
              <a:t>,</a:t>
            </a:r>
          </a:p>
          <a:p>
            <a:r>
              <a:rPr lang="en-US" sz="2400" dirty="0" err="1"/>
              <a:t>সরল</a:t>
            </a:r>
            <a:r>
              <a:rPr lang="en-US" sz="2400" dirty="0"/>
              <a:t> </a:t>
            </a:r>
            <a:r>
              <a:rPr lang="en-US" sz="2400" dirty="0" err="1"/>
              <a:t>মুনাফা</a:t>
            </a:r>
            <a:r>
              <a:rPr lang="en-US" sz="2400" dirty="0"/>
              <a:t>    I = prn</a:t>
            </a:r>
          </a:p>
          <a:p>
            <a:r>
              <a:rPr lang="en-US" sz="2400" dirty="0"/>
              <a:t>                             =৫০০০×১০%×৩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</a:p>
          <a:p>
            <a:r>
              <a:rPr lang="en-US" sz="2400" dirty="0"/>
              <a:t>                             = ৫০০০×০.১×৩     ,,</a:t>
            </a:r>
          </a:p>
          <a:p>
            <a:r>
              <a:rPr lang="en-US" sz="2400" dirty="0"/>
              <a:t>                              =১৫০০ 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</a:p>
          <a:p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48916" y="1128965"/>
            <a:ext cx="11381873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৮। </a:t>
            </a:r>
            <a:r>
              <a:rPr lang="en-US" sz="2800" dirty="0" err="1" smtClean="0"/>
              <a:t>বার্ষিক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শতকরা</a:t>
            </a:r>
            <a:r>
              <a:rPr lang="en-US" sz="2800" dirty="0" smtClean="0"/>
              <a:t> ১০ </a:t>
            </a:r>
            <a:r>
              <a:rPr lang="en-US" sz="2800" dirty="0" err="1" smtClean="0"/>
              <a:t>টাকা</a:t>
            </a:r>
            <a:r>
              <a:rPr lang="en-US" sz="2800" dirty="0" smtClean="0"/>
              <a:t> </a:t>
            </a:r>
            <a:r>
              <a:rPr lang="en-US" sz="2800" dirty="0" err="1" smtClean="0"/>
              <a:t>মুনাফায়</a:t>
            </a:r>
            <a:r>
              <a:rPr lang="en-US" sz="2800" dirty="0" smtClean="0"/>
              <a:t> ৫০০০ </a:t>
            </a:r>
            <a:r>
              <a:rPr lang="en-US" sz="2800" dirty="0" err="1" smtClean="0"/>
              <a:t>টাকার</a:t>
            </a:r>
            <a:r>
              <a:rPr lang="en-US" sz="2800" dirty="0" smtClean="0"/>
              <a:t> ৩ </a:t>
            </a:r>
            <a:r>
              <a:rPr lang="en-US" sz="2800" dirty="0" err="1" smtClean="0"/>
              <a:t>বছরের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সরল</a:t>
            </a:r>
            <a:r>
              <a:rPr lang="en-US" sz="2800" dirty="0" smtClean="0"/>
              <a:t> </a:t>
            </a:r>
            <a:r>
              <a:rPr lang="en-US" sz="2800" dirty="0" err="1" smtClean="0"/>
              <a:t>মুনাফা</a:t>
            </a:r>
            <a:r>
              <a:rPr lang="en-US" sz="2800" dirty="0" smtClean="0"/>
              <a:t> ও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err="1" smtClean="0"/>
              <a:t>চক্রবৃদ্ধি</a:t>
            </a:r>
            <a:r>
              <a:rPr lang="en-US" sz="2800" dirty="0" smtClean="0"/>
              <a:t> </a:t>
            </a:r>
            <a:r>
              <a:rPr lang="en-US" sz="2800" dirty="0" err="1" smtClean="0"/>
              <a:t>মুনাফার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পার্থক্য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কত</a:t>
            </a:r>
            <a:r>
              <a:rPr lang="en-US" sz="2800" dirty="0" smtClean="0"/>
              <a:t> </a:t>
            </a:r>
            <a:r>
              <a:rPr lang="en-US" sz="2800" dirty="0" err="1" smtClean="0"/>
              <a:t>হবে</a:t>
            </a:r>
            <a:r>
              <a:rPr lang="en-US" sz="2800" dirty="0" smtClean="0"/>
              <a:t> 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990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 tmFilter="0,0; .5, 1; 1, 1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 tmFilter="0,0; .5, 1; 1, 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 tmFilter="0,0; .5, 1; 1, 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8740" y="4771909"/>
            <a:ext cx="8133347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সরল</a:t>
            </a:r>
            <a:r>
              <a:rPr lang="en-US" sz="2400" dirty="0"/>
              <a:t> </a:t>
            </a:r>
            <a:r>
              <a:rPr lang="en-US" sz="2400" dirty="0" err="1"/>
              <a:t>মুনাফা</a:t>
            </a:r>
            <a:r>
              <a:rPr lang="en-US" sz="2400" dirty="0"/>
              <a:t> ও </a:t>
            </a:r>
            <a:r>
              <a:rPr lang="en-US" sz="2400" dirty="0" err="1"/>
              <a:t>চক্রবৃদ্ধি</a:t>
            </a:r>
            <a:r>
              <a:rPr lang="en-US" sz="2400" dirty="0"/>
              <a:t> </a:t>
            </a:r>
            <a:r>
              <a:rPr lang="en-US" sz="2400" dirty="0" err="1"/>
              <a:t>মুনাফার</a:t>
            </a:r>
            <a:r>
              <a:rPr lang="en-US" sz="2400" dirty="0"/>
              <a:t> </a:t>
            </a:r>
            <a:r>
              <a:rPr lang="en-US" sz="2400" dirty="0" err="1"/>
              <a:t>পার্থক্য</a:t>
            </a:r>
            <a:r>
              <a:rPr lang="en-US" sz="2400" dirty="0"/>
              <a:t>=(১৬৫৫-১৫০০)</a:t>
            </a:r>
            <a:r>
              <a:rPr lang="en-US" sz="2400" dirty="0" err="1"/>
              <a:t>টাকা</a:t>
            </a:r>
            <a:endParaRPr lang="en-US" sz="2400" dirty="0"/>
          </a:p>
          <a:p>
            <a:r>
              <a:rPr lang="en-US" sz="2400" dirty="0"/>
              <a:t>                                                                         = ১৫৫ </a:t>
            </a:r>
            <a:r>
              <a:rPr lang="en-US" sz="2400" dirty="0" err="1" smtClean="0"/>
              <a:t>টাকা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উত্তরঃ</a:t>
            </a:r>
            <a:r>
              <a:rPr lang="en-US" sz="2400" dirty="0" smtClean="0"/>
              <a:t> ১৫৫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78740" y="512726"/>
            <a:ext cx="8133347" cy="40626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আবার</a:t>
            </a:r>
            <a:r>
              <a:rPr lang="en-US" sz="2400" dirty="0" smtClean="0"/>
              <a:t>,</a:t>
            </a:r>
          </a:p>
          <a:p>
            <a:r>
              <a:rPr lang="en-US" sz="2400" dirty="0" err="1" smtClean="0"/>
              <a:t>চক্রবৃদ্ধিমূলধন</a:t>
            </a:r>
            <a:r>
              <a:rPr lang="en-US" sz="2400" dirty="0" smtClean="0"/>
              <a:t>  </a:t>
            </a:r>
            <a:r>
              <a:rPr lang="en-US" sz="2400" dirty="0"/>
              <a:t>C =  p(১+r)</a:t>
            </a:r>
            <a:r>
              <a:rPr lang="en-US" sz="2400" baseline="50000" dirty="0"/>
              <a:t>n</a:t>
            </a:r>
          </a:p>
          <a:p>
            <a:r>
              <a:rPr lang="en-US" sz="2400" baseline="30000" dirty="0"/>
              <a:t>                                                </a:t>
            </a:r>
            <a:r>
              <a:rPr lang="en-US" sz="2400" dirty="0"/>
              <a:t>= ৫০০০(১+১০%)</a:t>
            </a:r>
            <a:r>
              <a:rPr lang="en-US" sz="2400" baseline="50000" dirty="0"/>
              <a:t>৩</a:t>
            </a:r>
            <a:r>
              <a:rPr lang="en-US" sz="2400" dirty="0"/>
              <a:t>টাকা</a:t>
            </a:r>
            <a:r>
              <a:rPr lang="en-US" sz="2400" baseline="50000" dirty="0"/>
              <a:t>  </a:t>
            </a:r>
          </a:p>
          <a:p>
            <a:r>
              <a:rPr lang="en-US" sz="2400" baseline="50000" dirty="0"/>
              <a:t>    </a:t>
            </a:r>
            <a:r>
              <a:rPr lang="en-US" sz="2400" dirty="0"/>
              <a:t>                             =  ৫০০০(১+০.১)</a:t>
            </a:r>
            <a:r>
              <a:rPr lang="en-US" sz="2400" baseline="50000" dirty="0"/>
              <a:t>৩</a:t>
            </a:r>
            <a:r>
              <a:rPr lang="en-US" sz="2400" dirty="0"/>
              <a:t>    ,, </a:t>
            </a:r>
            <a:endParaRPr lang="en-US" sz="2400" baseline="30000" dirty="0"/>
          </a:p>
          <a:p>
            <a:r>
              <a:rPr lang="en-US" sz="2400" baseline="30000" dirty="0"/>
              <a:t> </a:t>
            </a:r>
            <a:r>
              <a:rPr lang="en-US" sz="2400" dirty="0"/>
              <a:t>                               = ৫০০০(১.১)</a:t>
            </a:r>
            <a:r>
              <a:rPr lang="en-US" sz="2400" baseline="50000" dirty="0"/>
              <a:t>৩                 </a:t>
            </a:r>
            <a:r>
              <a:rPr lang="en-US" sz="2400" dirty="0"/>
              <a:t>,, </a:t>
            </a:r>
          </a:p>
          <a:p>
            <a:r>
              <a:rPr lang="en-US" sz="2400" dirty="0"/>
              <a:t>                               = ৫০০০×১.৩৩১        ,, </a:t>
            </a:r>
          </a:p>
          <a:p>
            <a:r>
              <a:rPr lang="en-US" sz="2400" dirty="0"/>
              <a:t>                               =৬৬৫৫ </a:t>
            </a:r>
            <a:r>
              <a:rPr lang="en-US" sz="2400" dirty="0" err="1"/>
              <a:t>টাকা</a:t>
            </a:r>
            <a:r>
              <a:rPr lang="en-US" sz="2400" dirty="0"/>
              <a:t> । </a:t>
            </a:r>
          </a:p>
          <a:p>
            <a:r>
              <a:rPr lang="en-US" sz="2400" dirty="0"/>
              <a:t>؞</a:t>
            </a:r>
            <a:r>
              <a:rPr lang="en-US" sz="2400" dirty="0" err="1"/>
              <a:t>চক্রবৃদ্ধিমুনাফা</a:t>
            </a:r>
            <a:r>
              <a:rPr lang="en-US" sz="2400" dirty="0"/>
              <a:t> = C-P</a:t>
            </a:r>
          </a:p>
          <a:p>
            <a:r>
              <a:rPr lang="en-US" sz="2400" dirty="0"/>
              <a:t>                               = (৬৬৫৫-৫০০০)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</a:p>
          <a:p>
            <a:r>
              <a:rPr lang="en-US" sz="2400" dirty="0"/>
              <a:t>                               = ১৬৫৫ </a:t>
            </a:r>
            <a:r>
              <a:rPr lang="en-US" sz="2400" dirty="0" err="1"/>
              <a:t>টাকা</a:t>
            </a:r>
            <a:r>
              <a:rPr lang="en-US" sz="24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3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294</Words>
  <Application>Microsoft Office PowerPoint</Application>
  <PresentationFormat>Widescreen</PresentationFormat>
  <Paragraphs>74</Paragraphs>
  <Slides>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28</cp:revision>
  <dcterms:created xsi:type="dcterms:W3CDTF">2020-07-09T11:08:28Z</dcterms:created>
  <dcterms:modified xsi:type="dcterms:W3CDTF">2020-07-10T02:57:03Z</dcterms:modified>
</cp:coreProperties>
</file>