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8" r:id="rId3"/>
    <p:sldId id="257" r:id="rId4"/>
    <p:sldId id="275" r:id="rId5"/>
    <p:sldId id="259" r:id="rId6"/>
    <p:sldId id="256" r:id="rId7"/>
    <p:sldId id="260" r:id="rId8"/>
    <p:sldId id="261" r:id="rId9"/>
    <p:sldId id="262" r:id="rId10"/>
    <p:sldId id="263" r:id="rId11"/>
    <p:sldId id="264" r:id="rId12"/>
    <p:sldId id="265" r:id="rId13"/>
    <p:sldId id="266" r:id="rId14"/>
    <p:sldId id="267" r:id="rId15"/>
    <p:sldId id="273" r:id="rId16"/>
    <p:sldId id="274"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77EF3-7410-4D01-8613-5A7D874A07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8306B6-B4DD-4E4E-90DF-FBBBF059BB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72EA9A-9D0D-4866-9EB1-17107BB0D9DD}"/>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5" name="Footer Placeholder 4">
            <a:extLst>
              <a:ext uri="{FF2B5EF4-FFF2-40B4-BE49-F238E27FC236}">
                <a16:creationId xmlns:a16="http://schemas.microsoft.com/office/drawing/2014/main" id="{39926527-6C7E-4A71-99CC-61CEFBCCC0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36EAE-7114-4073-A60A-0C61D31DDDEF}"/>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185435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2F75-FD50-4351-990D-7D830B227D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F0943D-4BAF-4B77-A3EC-E116E9C5EE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6F8A9A-4C10-4266-8223-F5363E3D88D2}"/>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5" name="Footer Placeholder 4">
            <a:extLst>
              <a:ext uri="{FF2B5EF4-FFF2-40B4-BE49-F238E27FC236}">
                <a16:creationId xmlns:a16="http://schemas.microsoft.com/office/drawing/2014/main" id="{F6A20A06-78D8-4382-8790-3CE07AAB5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D7766-B9D7-4B8A-BB37-CB85C970584F}"/>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11493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E7E76-53DD-4AB8-BB99-1E0304645E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B590F2-D342-4861-9236-DDA448E27C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FA407-4A4F-469A-84DC-C85DD03CE3B0}"/>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5" name="Footer Placeholder 4">
            <a:extLst>
              <a:ext uri="{FF2B5EF4-FFF2-40B4-BE49-F238E27FC236}">
                <a16:creationId xmlns:a16="http://schemas.microsoft.com/office/drawing/2014/main" id="{F88C53AE-09C4-4C9C-8E4D-C975AA1C8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6BD6F-9736-4303-8184-B45B19A05FB5}"/>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330213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BCCA-3441-4D2D-9B4A-BEDAED3C2A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B0909-6253-4D54-856A-5943D78245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52FE45-382E-4C4A-85D2-C26239482FB8}"/>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5" name="Footer Placeholder 4">
            <a:extLst>
              <a:ext uri="{FF2B5EF4-FFF2-40B4-BE49-F238E27FC236}">
                <a16:creationId xmlns:a16="http://schemas.microsoft.com/office/drawing/2014/main" id="{26C2A474-4AA8-4FB7-9E52-D587F39FA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DB094D-30C2-4918-B24B-F459A0A379EA}"/>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103435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D5398-4FEC-4D8C-9A0B-C29F4B8B95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299B77-4BED-4D04-B030-746544F3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4C551C-E525-4F75-9E22-898DFF9CD6AD}"/>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5" name="Footer Placeholder 4">
            <a:extLst>
              <a:ext uri="{FF2B5EF4-FFF2-40B4-BE49-F238E27FC236}">
                <a16:creationId xmlns:a16="http://schemas.microsoft.com/office/drawing/2014/main" id="{956F8F36-2A7C-481B-915D-273E2D7BB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2DE783-E2E0-494C-9CC0-F698C563E542}"/>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68212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64B9E-A6A4-4809-AF0A-044E09C313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492687-4A4A-412A-B7D7-2A68C953AE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F552D0-ACE8-4FD3-A14F-A367EA78CE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861130-66A6-4A5C-8097-E60180E28920}"/>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6" name="Footer Placeholder 5">
            <a:extLst>
              <a:ext uri="{FF2B5EF4-FFF2-40B4-BE49-F238E27FC236}">
                <a16:creationId xmlns:a16="http://schemas.microsoft.com/office/drawing/2014/main" id="{FB8D53A1-EA89-488D-B96A-6BF5CAB15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3A11C-2C79-4A49-9F84-A011B3D530BF}"/>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262150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31408-CDB1-47E7-A318-05046B1449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8428EC-D395-428D-99A1-A1B2A3EDE4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8AD9F3-951E-442D-B9AD-F113DBA0B1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825351-93B3-48F6-90E6-B0725B7B9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15DE74-71FD-4973-B1E9-70624D2830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BA3287-1D3F-4D50-ABAC-02DD140CD769}"/>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8" name="Footer Placeholder 7">
            <a:extLst>
              <a:ext uri="{FF2B5EF4-FFF2-40B4-BE49-F238E27FC236}">
                <a16:creationId xmlns:a16="http://schemas.microsoft.com/office/drawing/2014/main" id="{7B228840-B9C6-47D4-A5FB-F910D7BD5B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738147-9505-4271-97F6-5B9E27BFD2F0}"/>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227580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8A230-4A69-4D36-83C4-EBB752807B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279771-128B-4F26-BD83-1E303C0B2985}"/>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4" name="Footer Placeholder 3">
            <a:extLst>
              <a:ext uri="{FF2B5EF4-FFF2-40B4-BE49-F238E27FC236}">
                <a16:creationId xmlns:a16="http://schemas.microsoft.com/office/drawing/2014/main" id="{36301FF7-90E9-4BDE-93C1-1C992D7B5A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225CB6-3749-4B30-BAAE-FD0E268B1F38}"/>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316455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86C3A9-DF2C-4265-B98B-E970A8481A31}"/>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3" name="Footer Placeholder 2">
            <a:extLst>
              <a:ext uri="{FF2B5EF4-FFF2-40B4-BE49-F238E27FC236}">
                <a16:creationId xmlns:a16="http://schemas.microsoft.com/office/drawing/2014/main" id="{BF055AD8-2AFE-49BE-95A0-7AFDE41182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15E7EA-E689-4119-805C-B6DAF9D4E996}"/>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301574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0A3C-06B5-4609-BC25-1A700A79F2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9A5EF0-ECB8-48AE-BD27-3D3745ABF1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60C697-E6BD-4613-B193-8C2608690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156377-8537-4E17-B08B-6888FB92277C}"/>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6" name="Footer Placeholder 5">
            <a:extLst>
              <a:ext uri="{FF2B5EF4-FFF2-40B4-BE49-F238E27FC236}">
                <a16:creationId xmlns:a16="http://schemas.microsoft.com/office/drawing/2014/main" id="{9858768A-D0DF-4CE5-8716-DC8EC17911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9D524-1A8C-439D-8CBE-2011C69F5FA1}"/>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270744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0428-F4BE-420D-AC8B-7A9E70B8D3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FE35E1-A5FC-4675-B070-51922C85CF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C84597-5CFA-489C-BCB8-9E8350503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0651D-78D7-4169-A36A-3981A2E14A9D}"/>
              </a:ext>
            </a:extLst>
          </p:cNvPr>
          <p:cNvSpPr>
            <a:spLocks noGrp="1"/>
          </p:cNvSpPr>
          <p:nvPr>
            <p:ph type="dt" sz="half" idx="10"/>
          </p:nvPr>
        </p:nvSpPr>
        <p:spPr/>
        <p:txBody>
          <a:bodyPr/>
          <a:lstStyle/>
          <a:p>
            <a:fld id="{D96A2A8A-46B4-4D64-902F-8A4E840E7A9E}" type="datetimeFigureOut">
              <a:rPr lang="en-US" smtClean="0"/>
              <a:t>31-May-20</a:t>
            </a:fld>
            <a:endParaRPr lang="en-US"/>
          </a:p>
        </p:txBody>
      </p:sp>
      <p:sp>
        <p:nvSpPr>
          <p:cNvPr id="6" name="Footer Placeholder 5">
            <a:extLst>
              <a:ext uri="{FF2B5EF4-FFF2-40B4-BE49-F238E27FC236}">
                <a16:creationId xmlns:a16="http://schemas.microsoft.com/office/drawing/2014/main" id="{E7CF94A1-29C4-4E3A-86BC-1F4DD28340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F28C7-381C-4A77-8DA9-A418DE2E8572}"/>
              </a:ext>
            </a:extLst>
          </p:cNvPr>
          <p:cNvSpPr>
            <a:spLocks noGrp="1"/>
          </p:cNvSpPr>
          <p:nvPr>
            <p:ph type="sldNum" sz="quarter" idx="12"/>
          </p:nvPr>
        </p:nvSpPr>
        <p:spPr/>
        <p:txBody>
          <a:bodyPr/>
          <a:lstStyle/>
          <a:p>
            <a:fld id="{93AE437D-38AE-4BD9-B21E-6F69B6950F7A}" type="slidenum">
              <a:rPr lang="en-US" smtClean="0"/>
              <a:t>‹#›</a:t>
            </a:fld>
            <a:endParaRPr lang="en-US"/>
          </a:p>
        </p:txBody>
      </p:sp>
    </p:spTree>
    <p:extLst>
      <p:ext uri="{BB962C8B-B14F-4D97-AF65-F5344CB8AC3E}">
        <p14:creationId xmlns:p14="http://schemas.microsoft.com/office/powerpoint/2010/main" val="304511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94A8FF-5AEA-458A-81EC-BFA882E6CD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D4C6BA-59D8-4A4C-909F-384FA05F2E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5024B-C4D6-442B-814F-150B2AB57E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2A8A-46B4-4D64-902F-8A4E840E7A9E}" type="datetimeFigureOut">
              <a:rPr lang="en-US" smtClean="0"/>
              <a:t>31-May-20</a:t>
            </a:fld>
            <a:endParaRPr lang="en-US"/>
          </a:p>
        </p:txBody>
      </p:sp>
      <p:sp>
        <p:nvSpPr>
          <p:cNvPr id="5" name="Footer Placeholder 4">
            <a:extLst>
              <a:ext uri="{FF2B5EF4-FFF2-40B4-BE49-F238E27FC236}">
                <a16:creationId xmlns:a16="http://schemas.microsoft.com/office/drawing/2014/main" id="{24159855-0B0E-49BA-BA44-9055A602CA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C32346-A56B-4174-B8C5-A7BDB3E709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437D-38AE-4BD9-B21E-6F69B6950F7A}" type="slidenum">
              <a:rPr lang="en-US" smtClean="0"/>
              <a:t>‹#›</a:t>
            </a:fld>
            <a:endParaRPr lang="en-US"/>
          </a:p>
        </p:txBody>
      </p:sp>
    </p:spTree>
    <p:extLst>
      <p:ext uri="{BB962C8B-B14F-4D97-AF65-F5344CB8AC3E}">
        <p14:creationId xmlns:p14="http://schemas.microsoft.com/office/powerpoint/2010/main" val="1969293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116E64-6980-4237-9A26-F136DBE29371}"/>
              </a:ext>
            </a:extLst>
          </p:cNvPr>
          <p:cNvSpPr txBox="1"/>
          <p:nvPr/>
        </p:nvSpPr>
        <p:spPr>
          <a:xfrm>
            <a:off x="1180011" y="436097"/>
            <a:ext cx="8004515" cy="707886"/>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চলো</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প্রার্থনা দিয়ে আজকের ক্লাস শুরু করি----</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5D5D92A7-8B2F-4A11-B68E-3366C44D8FB3}"/>
              </a:ext>
            </a:extLst>
          </p:cNvPr>
          <p:cNvSpPr txBox="1"/>
          <p:nvPr/>
        </p:nvSpPr>
        <p:spPr>
          <a:xfrm>
            <a:off x="1180011" y="1309375"/>
            <a:ext cx="2869807" cy="1938992"/>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হে আল্লাহ!</a:t>
            </a:r>
          </a:p>
          <a:p>
            <a:r>
              <a:rPr lang="bn-IN" sz="4000" b="1" dirty="0">
                <a:latin typeface="NikoshBAN" panose="02000000000000000000" pitchFamily="2" charset="0"/>
                <a:cs typeface="NikoshBAN" panose="02000000000000000000" pitchFamily="2" charset="0"/>
              </a:rPr>
              <a:t>হে ঈশ্বর!</a:t>
            </a:r>
          </a:p>
          <a:p>
            <a:r>
              <a:rPr lang="bn-IN" sz="4000" b="1" dirty="0">
                <a:latin typeface="NikoshBAN" panose="02000000000000000000" pitchFamily="2" charset="0"/>
                <a:cs typeface="NikoshBAN" panose="02000000000000000000" pitchFamily="2" charset="0"/>
              </a:rPr>
              <a:t>হে প্রভূ!</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24D9559E-BC53-4EDE-B6C7-DE0AC602E334}"/>
              </a:ext>
            </a:extLst>
          </p:cNvPr>
          <p:cNvSpPr txBox="1"/>
          <p:nvPr/>
        </p:nvSpPr>
        <p:spPr>
          <a:xfrm>
            <a:off x="1180011" y="3413759"/>
            <a:ext cx="9740538" cy="1938992"/>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আমার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জীবনে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বাধা</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আসুক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ভয়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ভয়কে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এগিয়ে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হতেই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সফল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হবো</a:t>
            </a:r>
            <a:r>
              <a:rPr lang="en-US" sz="40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17441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A134E6-BF7D-4559-A46C-8DD55D17C01E}"/>
              </a:ext>
            </a:extLst>
          </p:cNvPr>
          <p:cNvSpPr txBox="1"/>
          <p:nvPr/>
        </p:nvSpPr>
        <p:spPr>
          <a:xfrm>
            <a:off x="3826412" y="239151"/>
            <a:ext cx="2743200"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বানানের ধারণা</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1F5909E0-3FF4-4DAF-ACCA-330880DBD05D}"/>
              </a:ext>
            </a:extLst>
          </p:cNvPr>
          <p:cNvSpPr txBox="1"/>
          <p:nvPr/>
        </p:nvSpPr>
        <p:spPr>
          <a:xfrm>
            <a:off x="180534" y="1090457"/>
            <a:ext cx="11183817" cy="5632311"/>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এমন এক সময় ছিল যখন বাংলা বানানের নিয়মের প্রতি কার আগ্রহ ছিল না। এ-অবস্থায় ব্যক্তি নিজের মতো করে বানান ব্যবহার করত। এতে বানানের ক্ষেত্রে বিশৃঙ্খলা দেখা দেয়,শুরু হয় বাংলা বানানে শৃঙ্খলা আনার চেষ্টা। বাংলা ভাষার উৎস থেকে শব্দ এসেছে,যেমন-সংস্কৃত,আরবি-ফারসি,ইংরেজি ইত্যাদি রয়েছে।</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বাংলা ভাষায় আগত শব্দগুলো এসব শব্দের মূল উচ্চারণ এবং বাংলা ভাষার ধ্বনিব্যবস্থা অনুসারে সেগুলো লেখার প্রেরণা থেকেই উদ্ভাবিত হয় বাংলা বানানের নিয়ম।</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এক্ষেত্রে প্রথম প্রচেষ্টা গ্রহণ করে কলিকাতা বিশ্ববিদ্যালয় থেকে। ১৯৩৬ সালে প্রকাশিত হয় ‘বাংলা’ শব্দের বানানের নিয়ম।</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447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9C36AA-1769-4E8B-A262-185CCC72AF6F}"/>
              </a:ext>
            </a:extLst>
          </p:cNvPr>
          <p:cNvSpPr txBox="1"/>
          <p:nvPr/>
        </p:nvSpPr>
        <p:spPr>
          <a:xfrm>
            <a:off x="495886" y="1336431"/>
            <a:ext cx="11419450" cy="3170100"/>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পরবর্তীকালে  বাংলা  বানানকে  শৃঙ্খলাবদ্ধ  করতে  আরও  কয়েকটি বিশ্ববিদ্যালয় উদ্যোগী হয়েছে। আমাদের দেশে বাংলাদেশ  টেকস্ট  বুক বোর্ড, বাংলা একাডেমি বানানরীতি  তৈরি করেছে। টেকস্ট বুক বোর্ড ও বাংলা একাডেমির বানানরীতি এক হয়েছে। বাংলা একাডেমির বানানরীতি এখন সর্বত্র মানা হচ্ছে।</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5951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A18C09-B02D-4A45-A450-F8AD1D47BA96}"/>
              </a:ext>
            </a:extLst>
          </p:cNvPr>
          <p:cNvSpPr txBox="1"/>
          <p:nvPr/>
        </p:nvSpPr>
        <p:spPr>
          <a:xfrm>
            <a:off x="4290647" y="379828"/>
            <a:ext cx="2532184" cy="707886"/>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বানানের নিয়ম</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F4732F0F-7E7F-46FB-A4B2-A9AEAE493650}"/>
              </a:ext>
            </a:extLst>
          </p:cNvPr>
          <p:cNvSpPr txBox="1"/>
          <p:nvPr/>
        </p:nvSpPr>
        <p:spPr>
          <a:xfrm>
            <a:off x="391548" y="1087714"/>
            <a:ext cx="11408901" cy="2554545"/>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১। বিদেশি শব্দের (ইংরেজি,আরবি-ফারসি ও অন্যান্য ভাষার শব্দ) বানানে সব সময় হ্রস্ব ই বা ই-কার হবে।</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যেমন –</a:t>
            </a:r>
          </a:p>
          <a:p>
            <a:endParaRPr lang="bn-IN" sz="4000" b="1" dirty="0">
              <a:latin typeface="NikoshBAN" panose="02000000000000000000" pitchFamily="2" charset="0"/>
              <a:cs typeface="NikoshBAN" panose="02000000000000000000" pitchFamily="2" charset="0"/>
            </a:endParaRPr>
          </a:p>
          <a:p>
            <a:r>
              <a:rPr lang="bn-IN" sz="4000" b="1" dirty="0">
                <a:latin typeface="NikoshBAN" panose="02000000000000000000" pitchFamily="2" charset="0"/>
                <a:cs typeface="NikoshBAN" panose="02000000000000000000" pitchFamily="2" charset="0"/>
              </a:rPr>
              <a:t>জাফরানি ,মিশনারি, ফিরিস্তি, উর্দি, বনেদি ইত্যাদি।</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885F8F4F-FCF6-4759-9224-EAE868F34CD7}"/>
              </a:ext>
            </a:extLst>
          </p:cNvPr>
          <p:cNvSpPr txBox="1"/>
          <p:nvPr/>
        </p:nvSpPr>
        <p:spPr>
          <a:xfrm>
            <a:off x="391548" y="4195400"/>
            <a:ext cx="10956395" cy="193899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২। বাংলা শব্দের বানানে সব সময় হ্রস্ব ই বা ই-কার হবে। যেমন – </a:t>
            </a:r>
          </a:p>
          <a:p>
            <a:endParaRPr lang="bn-IN" sz="4000" b="1" dirty="0">
              <a:latin typeface="NikoshBAN" panose="02000000000000000000" pitchFamily="2" charset="0"/>
              <a:cs typeface="NikoshBAN" panose="02000000000000000000" pitchFamily="2" charset="0"/>
            </a:endParaRPr>
          </a:p>
          <a:p>
            <a:r>
              <a:rPr lang="bn-IN" sz="4000" b="1" dirty="0">
                <a:latin typeface="NikoshBAN" panose="02000000000000000000" pitchFamily="2" charset="0"/>
                <a:cs typeface="NikoshBAN" panose="02000000000000000000" pitchFamily="2" charset="0"/>
              </a:rPr>
              <a:t>ডুলি, হাঁড়ি, বাঁশি, চাঙ্গাড়ি প্রভৃতি।</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7190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4091B7-BF40-47F9-BE54-B8F2C10F14C2}"/>
              </a:ext>
            </a:extLst>
          </p:cNvPr>
          <p:cNvSpPr txBox="1"/>
          <p:nvPr/>
        </p:nvSpPr>
        <p:spPr>
          <a:xfrm>
            <a:off x="391550" y="661181"/>
            <a:ext cx="10846192" cy="1938992"/>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৩। ভাষা ও জাতিবাচক শব্দের শেষে হ্রস্ব ই-কার হবে। যেমন- বাঙ্গালি, ইংরেজি, ইরানি, পুনজাবি(পাঞ্জাবি), ইরাকি,  পাকিস্তানি,  জাপানি প্রভৃতি।</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B1661F63-C574-45BC-9817-44ABA98C97F6}"/>
              </a:ext>
            </a:extLst>
          </p:cNvPr>
          <p:cNvSpPr txBox="1"/>
          <p:nvPr/>
        </p:nvSpPr>
        <p:spPr>
          <a:xfrm>
            <a:off x="495886" y="2781439"/>
            <a:ext cx="11200228" cy="2554545"/>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৪। ইংরেজি শব্দে </a:t>
            </a:r>
            <a:r>
              <a:rPr lang="en-US" sz="4000" b="1" dirty="0">
                <a:latin typeface="Times New Roman" panose="02020603050405020304" pitchFamily="18" charset="0"/>
                <a:cs typeface="NikoshBAN" panose="02000000000000000000" pitchFamily="2" charset="0"/>
              </a:rPr>
              <a:t>a</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উচ্চারন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a:t>
            </a:r>
            <a:r>
              <a:rPr lang="bn-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অ</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য</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স</a:t>
            </a:r>
            <a:r>
              <a:rPr lang="en-US" sz="4000" b="1" dirty="0" err="1">
                <a:latin typeface="NikoshBAN" panose="02000000000000000000" pitchFamily="2" charset="0"/>
                <a:cs typeface="NikoshBAN" panose="02000000000000000000" pitchFamily="2" charset="0"/>
              </a:rPr>
              <a:t>েখানে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জন্য</a:t>
            </a:r>
            <a:r>
              <a:rPr lang="en-US" sz="4000" b="1" dirty="0">
                <a:latin typeface="NikoshBAN" panose="02000000000000000000" pitchFamily="2" charset="0"/>
                <a:cs typeface="NikoshBAN" panose="02000000000000000000" pitchFamily="2" charset="0"/>
              </a:rPr>
              <a:t> অ</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য</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en-US" sz="4000" b="1" dirty="0">
                <a:latin typeface="Times New Roman" panose="02020603050405020304" pitchFamily="18" charset="0"/>
                <a:cs typeface="Times New Roman" panose="02020603050405020304" pitchFamily="18" charset="0"/>
              </a:rPr>
              <a:t>s</a:t>
            </a:r>
            <a:r>
              <a:rPr lang="en-US"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এর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উচ্চার</a:t>
            </a:r>
            <a:r>
              <a:rPr lang="bn-IN" sz="4000" b="1" dirty="0">
                <a:latin typeface="NikoshBAN" panose="02000000000000000000" pitchFamily="2" charset="0"/>
                <a:cs typeface="NikoshBAN" panose="02000000000000000000" pitchFamily="2" charset="0"/>
              </a:rPr>
              <a:t>ণ</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য</a:t>
            </a:r>
            <a:r>
              <a:rPr lang="en-US" sz="4000" b="1" dirty="0" err="1">
                <a:latin typeface="NikoshBAN" panose="02000000000000000000" pitchFamily="2" charset="0"/>
                <a:cs typeface="NikoshBAN" panose="02000000000000000000" pitchFamily="2" charset="0"/>
              </a:rPr>
              <a:t>েখানে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দন্তমূলীয়</a:t>
            </a:r>
            <a:r>
              <a:rPr lang="en-US" sz="4000" b="1" dirty="0">
                <a:latin typeface="NikoshBAN" panose="02000000000000000000" pitchFamily="2" charset="0"/>
                <a:cs typeface="NikoshBAN" panose="02000000000000000000" pitchFamily="2" charset="0"/>
              </a:rPr>
              <a:t> স</a:t>
            </a:r>
            <a:r>
              <a:rPr lang="bn-IN" sz="4000" b="1" dirty="0">
                <a:latin typeface="NikoshBAN" panose="02000000000000000000" pitchFamily="2" charset="0"/>
                <a:cs typeface="NikoshBAN" panose="02000000000000000000" pitchFamily="2" charset="0"/>
              </a:rPr>
              <a:t>্ সেখানে</a:t>
            </a:r>
            <a:r>
              <a:rPr lang="bn-IN" sz="4000" b="1" dirty="0">
                <a:latin typeface="Times New Roman" panose="02020603050405020304" pitchFamily="18" charset="0"/>
                <a:cs typeface="NikoshBAN" panose="02000000000000000000" pitchFamily="2" charset="0"/>
              </a:rPr>
              <a:t> </a:t>
            </a:r>
            <a:r>
              <a:rPr lang="en-US" sz="4000" b="1" dirty="0">
                <a:latin typeface="Times New Roman" panose="02020603050405020304" pitchFamily="18" charset="0"/>
                <a:cs typeface="NikoshBAN" panose="02000000000000000000" pitchFamily="2" charset="0"/>
              </a:rPr>
              <a:t>s –</a:t>
            </a:r>
            <a:r>
              <a:rPr lang="bn-IN" sz="4000" b="1" dirty="0">
                <a:latin typeface="Times New Roman" panose="02020603050405020304" pitchFamily="18" charset="0"/>
                <a:cs typeface="NikoshBAN" panose="02000000000000000000" pitchFamily="2" charset="0"/>
              </a:rPr>
              <a:t>এ</a:t>
            </a:r>
            <a:r>
              <a:rPr lang="en-US" sz="4000" b="1" dirty="0">
                <a:latin typeface="Times New Roman" panose="02020603050405020304" pitchFamily="18" charset="0"/>
                <a:cs typeface="NikoshBAN" panose="02000000000000000000" pitchFamily="2" charset="0"/>
              </a:rPr>
              <a:t>র </a:t>
            </a:r>
            <a:r>
              <a:rPr lang="bn-IN" sz="4000" b="1" dirty="0">
                <a:latin typeface="Times New Roman" panose="02020603050405020304" pitchFamily="18" charset="0"/>
                <a:cs typeface="NikoshBAN" panose="02000000000000000000" pitchFamily="2" charset="0"/>
              </a:rPr>
              <a:t>জ</a:t>
            </a:r>
            <a:r>
              <a:rPr lang="en-US" sz="4000" b="1" dirty="0">
                <a:latin typeface="Times New Roman" panose="02020603050405020304" pitchFamily="18" charset="0"/>
                <a:cs typeface="NikoshBAN" panose="02000000000000000000" pitchFamily="2" charset="0"/>
              </a:rPr>
              <a:t>ন</a:t>
            </a:r>
            <a:r>
              <a:rPr lang="bn-IN" sz="4000" b="1" dirty="0">
                <a:latin typeface="Times New Roman" panose="02020603050405020304" pitchFamily="18" charset="0"/>
                <a:cs typeface="NikoshBAN" panose="02000000000000000000" pitchFamily="2" charset="0"/>
              </a:rPr>
              <a:t>্</a:t>
            </a:r>
            <a:r>
              <a:rPr lang="en-US" sz="4000" b="1" dirty="0">
                <a:latin typeface="Times New Roman" panose="02020603050405020304" pitchFamily="18" charset="0"/>
                <a:cs typeface="NikoshBAN" panose="02000000000000000000" pitchFamily="2" charset="0"/>
              </a:rPr>
              <a:t>য </a:t>
            </a:r>
            <a:r>
              <a:rPr lang="bn-IN" sz="4000" b="1" dirty="0">
                <a:latin typeface="Times New Roman" panose="02020603050405020304" pitchFamily="18" charset="0"/>
                <a:cs typeface="NikoshBAN" panose="02000000000000000000" pitchFamily="2" charset="0"/>
              </a:rPr>
              <a:t>স</a:t>
            </a:r>
            <a:r>
              <a:rPr lang="en-US" sz="4000" b="1" dirty="0">
                <a:latin typeface="Times New Roman" panose="02020603050405020304" pitchFamily="18" charset="0"/>
                <a:cs typeface="NikoshBAN" panose="02000000000000000000" pitchFamily="2" charset="0"/>
              </a:rPr>
              <a:t>,</a:t>
            </a:r>
            <a:r>
              <a:rPr lang="bn-IN" sz="4000" b="1" dirty="0">
                <a:latin typeface="Times New Roman" panose="02020603050405020304" pitchFamily="18" charset="0"/>
                <a:cs typeface="NikoshBAN" panose="02000000000000000000" pitchFamily="2" charset="0"/>
              </a:rPr>
              <a:t>য</a:t>
            </a:r>
            <a:r>
              <a:rPr lang="en-US" sz="4000" b="1" dirty="0" err="1">
                <a:latin typeface="Times New Roman" panose="02020603050405020304" pitchFamily="18" charset="0"/>
                <a:cs typeface="NikoshBAN" panose="02000000000000000000" pitchFamily="2" charset="0"/>
              </a:rPr>
              <a:t>েখানে</a:t>
            </a:r>
            <a:r>
              <a:rPr lang="en-US" sz="4000" b="1" dirty="0">
                <a:latin typeface="Times New Roman" panose="02020603050405020304" pitchFamily="18" charset="0"/>
                <a:cs typeface="NikoshBAN" panose="02000000000000000000" pitchFamily="2" charset="0"/>
              </a:rPr>
              <a:t> শ </a:t>
            </a:r>
            <a:r>
              <a:rPr lang="en-US" sz="4000" b="1" dirty="0" err="1">
                <a:latin typeface="Times New Roman" panose="02020603050405020304" pitchFamily="18" charset="0"/>
                <a:cs typeface="NikoshBAN" panose="02000000000000000000" pitchFamily="2" charset="0"/>
              </a:rPr>
              <a:t>এর</a:t>
            </a:r>
            <a:r>
              <a:rPr lang="en-US" sz="4000" b="1" dirty="0">
                <a:latin typeface="Times New Roman" panose="02020603050405020304" pitchFamily="18" charset="0"/>
                <a:cs typeface="NikoshBAN" panose="02000000000000000000" pitchFamily="2" charset="0"/>
              </a:rPr>
              <a:t> </a:t>
            </a:r>
            <a:r>
              <a:rPr lang="en-US" sz="4000" b="1" dirty="0" err="1">
                <a:latin typeface="Times New Roman" panose="02020603050405020304" pitchFamily="18" charset="0"/>
                <a:cs typeface="NikoshBAN" panose="02000000000000000000" pitchFamily="2" charset="0"/>
              </a:rPr>
              <a:t>জন্য</a:t>
            </a:r>
            <a:r>
              <a:rPr lang="en-US" sz="4000" b="1" dirty="0">
                <a:latin typeface="Times New Roman" panose="02020603050405020304" pitchFamily="18" charset="0"/>
                <a:cs typeface="NikoshBAN" panose="02000000000000000000" pitchFamily="2" charset="0"/>
              </a:rPr>
              <a:t> </a:t>
            </a:r>
            <a:r>
              <a:rPr lang="en-US" sz="4000" b="1" dirty="0" err="1">
                <a:latin typeface="Times New Roman" panose="02020603050405020304" pitchFamily="18" charset="0"/>
                <a:cs typeface="NikoshBAN" panose="02000000000000000000" pitchFamily="2" charset="0"/>
              </a:rPr>
              <a:t>sh</a:t>
            </a:r>
            <a:r>
              <a:rPr lang="en-US" sz="4000" b="1" dirty="0">
                <a:latin typeface="Times New Roman" panose="02020603050405020304" pitchFamily="18" charset="0"/>
                <a:cs typeface="NikoshBAN" panose="02000000000000000000" pitchFamily="2" charset="0"/>
              </a:rPr>
              <a:t>  </a:t>
            </a:r>
            <a:r>
              <a:rPr lang="bn-IN" sz="4000" b="1" dirty="0">
                <a:latin typeface="Times New Roman" panose="02020603050405020304" pitchFamily="18" charset="0"/>
                <a:cs typeface="NikoshBAN" panose="02000000000000000000" pitchFamily="2" charset="0"/>
              </a:rPr>
              <a:t>এ</a:t>
            </a:r>
            <a:r>
              <a:rPr lang="en-US" sz="4000" b="1" dirty="0" err="1">
                <a:latin typeface="Times New Roman" panose="02020603050405020304" pitchFamily="18" charset="0"/>
                <a:cs typeface="NikoshBAN" panose="02000000000000000000" pitchFamily="2" charset="0"/>
              </a:rPr>
              <a:t>বং</a:t>
            </a:r>
            <a:r>
              <a:rPr lang="en-US" sz="4000" b="1" dirty="0">
                <a:latin typeface="Times New Roman" panose="02020603050405020304" pitchFamily="18" charset="0"/>
                <a:cs typeface="NikoshBAN" panose="02000000000000000000" pitchFamily="2" charset="0"/>
              </a:rPr>
              <a:t> </a:t>
            </a:r>
            <a:r>
              <a:rPr lang="en-US" sz="4000" b="1" dirty="0" err="1">
                <a:latin typeface="Times New Roman" panose="02020603050405020304" pitchFamily="18" charset="0"/>
                <a:cs typeface="NikoshBAN" panose="02000000000000000000" pitchFamily="2" charset="0"/>
              </a:rPr>
              <a:t>st</a:t>
            </a:r>
            <a:r>
              <a:rPr lang="en-US" sz="4000" b="1" dirty="0">
                <a:latin typeface="Times New Roman" panose="02020603050405020304" pitchFamily="18" charset="0"/>
                <a:cs typeface="NikoshBAN" panose="02000000000000000000" pitchFamily="2" charset="0"/>
              </a:rPr>
              <a:t>-</a:t>
            </a:r>
            <a:r>
              <a:rPr lang="bn-IN" sz="4000" b="1" dirty="0">
                <a:latin typeface="Times New Roman" panose="02020603050405020304" pitchFamily="18" charset="0"/>
                <a:cs typeface="NikoshBAN" panose="02000000000000000000" pitchFamily="2" charset="0"/>
              </a:rPr>
              <a:t>এ</a:t>
            </a:r>
            <a:r>
              <a:rPr lang="en-US" sz="4000" b="1" dirty="0">
                <a:latin typeface="Times New Roman" panose="02020603050405020304" pitchFamily="18" charset="0"/>
                <a:cs typeface="NikoshBAN" panose="02000000000000000000" pitchFamily="2" charset="0"/>
              </a:rPr>
              <a:t>র </a:t>
            </a:r>
            <a:r>
              <a:rPr lang="bn-IN" sz="4000" b="1" dirty="0">
                <a:latin typeface="Times New Roman" panose="02020603050405020304" pitchFamily="18" charset="0"/>
                <a:cs typeface="NikoshBAN" panose="02000000000000000000" pitchFamily="2" charset="0"/>
              </a:rPr>
              <a:t>জ</a:t>
            </a:r>
            <a:r>
              <a:rPr lang="en-US" sz="4000" b="1" dirty="0">
                <a:latin typeface="Times New Roman" panose="02020603050405020304" pitchFamily="18" charset="0"/>
                <a:cs typeface="NikoshBAN" panose="02000000000000000000" pitchFamily="2" charset="0"/>
              </a:rPr>
              <a:t>ন</a:t>
            </a:r>
            <a:r>
              <a:rPr lang="bn-IN" sz="4000" b="1" dirty="0">
                <a:latin typeface="Times New Roman" panose="02020603050405020304" pitchFamily="18" charset="0"/>
                <a:cs typeface="NikoshBAN" panose="02000000000000000000" pitchFamily="2" charset="0"/>
              </a:rPr>
              <a:t>্</a:t>
            </a:r>
            <a:r>
              <a:rPr lang="en-US" sz="4000" b="1" dirty="0">
                <a:latin typeface="Times New Roman" panose="02020603050405020304" pitchFamily="18" charset="0"/>
                <a:cs typeface="NikoshBAN" panose="02000000000000000000" pitchFamily="2" charset="0"/>
              </a:rPr>
              <a:t>য </a:t>
            </a:r>
            <a:r>
              <a:rPr lang="bn-IN" sz="4000" b="1" dirty="0">
                <a:latin typeface="Times New Roman" panose="02020603050405020304" pitchFamily="18" charset="0"/>
                <a:cs typeface="NikoshBAN" panose="02000000000000000000" pitchFamily="2" charset="0"/>
              </a:rPr>
              <a:t>স</a:t>
            </a:r>
            <a:r>
              <a:rPr lang="en-US" sz="4000" b="1" dirty="0">
                <a:latin typeface="Times New Roman" panose="02020603050405020304" pitchFamily="18" charset="0"/>
                <a:cs typeface="NikoshBAN" panose="02000000000000000000" pitchFamily="2" charset="0"/>
              </a:rPr>
              <a:t>্</a:t>
            </a:r>
            <a:r>
              <a:rPr lang="bn-IN" sz="4000" b="1" dirty="0">
                <a:latin typeface="Times New Roman" panose="02020603050405020304" pitchFamily="18" charset="0"/>
                <a:cs typeface="NikoshBAN" panose="02000000000000000000" pitchFamily="2" charset="0"/>
              </a:rPr>
              <a:t>ট</a:t>
            </a:r>
            <a:r>
              <a:rPr lang="en-US" sz="4000" b="1" dirty="0">
                <a:latin typeface="Times New Roman" panose="02020603050405020304" pitchFamily="18" charset="0"/>
                <a:cs typeface="NikoshBAN" panose="02000000000000000000" pitchFamily="2" charset="0"/>
              </a:rPr>
              <a:t> </a:t>
            </a:r>
            <a:r>
              <a:rPr lang="bn-IN" sz="4000" b="1" dirty="0">
                <a:latin typeface="Times New Roman" panose="02020603050405020304" pitchFamily="18" charset="0"/>
                <a:cs typeface="NikoshBAN" panose="02000000000000000000" pitchFamily="2" charset="0"/>
              </a:rPr>
              <a:t>হ</a:t>
            </a:r>
            <a:r>
              <a:rPr lang="en-US" sz="4000" b="1" dirty="0">
                <a:latin typeface="Times New Roman" panose="02020603050405020304" pitchFamily="18" charset="0"/>
                <a:cs typeface="NikoshBAN" panose="02000000000000000000" pitchFamily="2" charset="0"/>
              </a:rPr>
              <a:t>ব</a:t>
            </a:r>
            <a:r>
              <a:rPr lang="bn-IN" sz="4000" b="1" dirty="0">
                <a:latin typeface="Times New Roman" panose="02020603050405020304" pitchFamily="18" charset="0"/>
                <a:cs typeface="NikoshBAN" panose="02000000000000000000" pitchFamily="2" charset="0"/>
              </a:rPr>
              <a:t>ে</a:t>
            </a:r>
            <a:r>
              <a:rPr lang="en-US" sz="4000" b="1" dirty="0">
                <a:latin typeface="Times New Roman" panose="02020603050405020304" pitchFamily="18" charset="0"/>
                <a:cs typeface="NikoshBAN" panose="02000000000000000000" pitchFamily="2" charset="0"/>
              </a:rPr>
              <a:t>। </a:t>
            </a:r>
            <a:r>
              <a:rPr lang="bn-IN" sz="4000" b="1" dirty="0">
                <a:latin typeface="Times New Roman" panose="02020603050405020304" pitchFamily="18" charset="0"/>
                <a:cs typeface="NikoshBAN" panose="02000000000000000000" pitchFamily="2" charset="0"/>
              </a:rPr>
              <a:t>য</a:t>
            </a:r>
            <a:r>
              <a:rPr lang="en-US" sz="4000" b="1" dirty="0">
                <a:latin typeface="Times New Roman" panose="02020603050405020304" pitchFamily="18" charset="0"/>
                <a:cs typeface="NikoshBAN" panose="02000000000000000000" pitchFamily="2" charset="0"/>
              </a:rPr>
              <a:t>ে</a:t>
            </a:r>
            <a:r>
              <a:rPr lang="bn-IN" sz="4000" b="1" dirty="0">
                <a:latin typeface="Times New Roman" panose="02020603050405020304" pitchFamily="18" charset="0"/>
                <a:cs typeface="NikoshBAN" panose="02000000000000000000" pitchFamily="2" charset="0"/>
              </a:rPr>
              <a:t>ম</a:t>
            </a:r>
            <a:r>
              <a:rPr lang="en-US" sz="4000" b="1" dirty="0">
                <a:latin typeface="Times New Roman" panose="02020603050405020304" pitchFamily="18" charset="0"/>
                <a:cs typeface="NikoshBAN" panose="02000000000000000000" pitchFamily="2" charset="0"/>
              </a:rPr>
              <a:t>ন-অ</a:t>
            </a:r>
            <a:r>
              <a:rPr lang="bn-IN" sz="4000" b="1" dirty="0">
                <a:latin typeface="Times New Roman" panose="02020603050405020304" pitchFamily="18" charset="0"/>
                <a:cs typeface="NikoshBAN" panose="02000000000000000000" pitchFamily="2" charset="0"/>
              </a:rPr>
              <a:t>্</a:t>
            </a:r>
            <a:r>
              <a:rPr lang="en-US" sz="4000" b="1" dirty="0">
                <a:latin typeface="Times New Roman" panose="02020603050405020304" pitchFamily="18" charset="0"/>
                <a:cs typeface="NikoshBAN" panose="02000000000000000000" pitchFamily="2" charset="0"/>
              </a:rPr>
              <a:t>য</a:t>
            </a:r>
            <a:r>
              <a:rPr lang="bn-IN" sz="4000" b="1" dirty="0">
                <a:latin typeface="Times New Roman" panose="02020603050405020304" pitchFamily="18" charset="0"/>
                <a:cs typeface="NikoshBAN" panose="02000000000000000000" pitchFamily="2" charset="0"/>
              </a:rPr>
              <a:t>া</a:t>
            </a:r>
            <a:r>
              <a:rPr lang="en-US" sz="4000" b="1" dirty="0" err="1">
                <a:latin typeface="Times New Roman" panose="02020603050405020304" pitchFamily="18" charset="0"/>
                <a:cs typeface="NikoshBAN" panose="02000000000000000000" pitchFamily="2" charset="0"/>
              </a:rPr>
              <a:t>ডভোকেট</a:t>
            </a:r>
            <a:r>
              <a:rPr lang="en-US" sz="4000" b="1" dirty="0">
                <a:latin typeface="Times New Roman" panose="02020603050405020304" pitchFamily="18" charset="0"/>
                <a:cs typeface="NikoshBAN" panose="02000000000000000000" pitchFamily="2" charset="0"/>
              </a:rPr>
              <a:t>, অ</a:t>
            </a:r>
            <a:r>
              <a:rPr lang="bn-IN" sz="4000" b="1" dirty="0">
                <a:latin typeface="Times New Roman" panose="02020603050405020304" pitchFamily="18" charset="0"/>
                <a:cs typeface="NikoshBAN" panose="02000000000000000000" pitchFamily="2" charset="0"/>
              </a:rPr>
              <a:t>্</a:t>
            </a:r>
            <a:r>
              <a:rPr lang="en-US" sz="4000" b="1" dirty="0">
                <a:latin typeface="Times New Roman" panose="02020603050405020304" pitchFamily="18" charset="0"/>
                <a:cs typeface="NikoshBAN" panose="02000000000000000000" pitchFamily="2" charset="0"/>
              </a:rPr>
              <a:t>য</a:t>
            </a:r>
            <a:r>
              <a:rPr lang="bn-IN" sz="4000" b="1" dirty="0">
                <a:latin typeface="Times New Roman" panose="02020603050405020304" pitchFamily="18" charset="0"/>
                <a:cs typeface="NikoshBAN" panose="02000000000000000000" pitchFamily="2" charset="0"/>
              </a:rPr>
              <a:t>াট</a:t>
            </a:r>
            <a:r>
              <a:rPr lang="en-US" sz="4000" b="1" dirty="0">
                <a:latin typeface="Times New Roman" panose="02020603050405020304" pitchFamily="18" charset="0"/>
                <a:cs typeface="NikoshBAN" panose="02000000000000000000" pitchFamily="2" charset="0"/>
              </a:rPr>
              <a:t>ো</a:t>
            </a:r>
            <a:r>
              <a:rPr lang="bn-IN" sz="4000" b="1" dirty="0">
                <a:latin typeface="Times New Roman" panose="02020603050405020304" pitchFamily="18" charset="0"/>
                <a:cs typeface="NikoshBAN" panose="02000000000000000000" pitchFamily="2" charset="0"/>
              </a:rPr>
              <a:t>র</a:t>
            </a:r>
            <a:r>
              <a:rPr lang="en-US" sz="4000" b="1" dirty="0" err="1">
                <a:latin typeface="Times New Roman" panose="02020603050405020304" pitchFamily="18"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স</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গ</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আ</a:t>
            </a:r>
            <a:r>
              <a:rPr lang="en-US" sz="4000" b="1" dirty="0" err="1">
                <a:latin typeface="NikoshBAN" panose="02000000000000000000" pitchFamily="2" charset="0"/>
                <a:cs typeface="NikoshBAN" panose="02000000000000000000" pitchFamily="2" charset="0"/>
              </a:rPr>
              <a:t>র্টিস্ট</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স্টেশন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স্টোর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প্রভ</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ত</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167949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CA9FB0-1DBE-4365-8D01-0A8CFE04B500}"/>
              </a:ext>
            </a:extLst>
          </p:cNvPr>
          <p:cNvSpPr txBox="1"/>
          <p:nvPr/>
        </p:nvSpPr>
        <p:spPr>
          <a:xfrm>
            <a:off x="590843" y="1185111"/>
            <a:ext cx="9045526" cy="1323439"/>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৫। </a:t>
            </a:r>
            <a:r>
              <a:rPr lang="en-US" sz="4000" b="1" dirty="0" err="1">
                <a:latin typeface="NikoshBAN" panose="02000000000000000000" pitchFamily="2" charset="0"/>
                <a:cs typeface="NikoshBAN" panose="02000000000000000000" pitchFamily="2" charset="0"/>
              </a:rPr>
              <a:t>সংস্ক</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ত </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ৎ</a:t>
            </a:r>
            <a:r>
              <a:rPr lang="bn-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ম </a:t>
            </a:r>
            <a:r>
              <a:rPr lang="en-US" sz="4000" b="1" dirty="0" err="1">
                <a:latin typeface="NikoshBAN" panose="02000000000000000000" pitchFamily="2" charset="0"/>
                <a:cs typeface="NikoshBAN" panose="02000000000000000000" pitchFamily="2" charset="0"/>
              </a:rPr>
              <a:t>শব্দে</a:t>
            </a:r>
            <a:r>
              <a:rPr lang="en-US" sz="4000" b="1" dirty="0">
                <a:latin typeface="NikoshBAN" panose="02000000000000000000" pitchFamily="2" charset="0"/>
                <a:cs typeface="NikoshBAN" panose="02000000000000000000" pitchFamily="2" charset="0"/>
              </a:rPr>
              <a:t> ‘র’-</a:t>
            </a:r>
            <a:r>
              <a:rPr lang="en-US" sz="4000" b="1" dirty="0" err="1">
                <a:latin typeface="NikoshBAN" panose="02000000000000000000" pitchFamily="2" charset="0"/>
                <a:cs typeface="NikoshBAN" panose="02000000000000000000" pitchFamily="2" charset="0"/>
              </a:rPr>
              <a:t>এর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a:t>
            </a:r>
            <a:r>
              <a:rPr lang="en-US" sz="4000" b="1" dirty="0">
                <a:latin typeface="NikoshBAN" panose="02000000000000000000" pitchFamily="2" charset="0"/>
                <a:cs typeface="NikoshBAN" panose="02000000000000000000" pitchFamily="2" charset="0"/>
              </a:rPr>
              <a:t> ‘ণ’ </a:t>
            </a:r>
            <a:r>
              <a:rPr lang="en-US" sz="4000" b="1" dirty="0" err="1">
                <a:latin typeface="NikoshBAN" panose="02000000000000000000" pitchFamily="2" charset="0"/>
                <a:cs typeface="NikoshBAN" panose="02000000000000000000" pitchFamily="2" charset="0"/>
              </a:rPr>
              <a:t>হব</a:t>
            </a:r>
            <a:r>
              <a:rPr lang="en-US" sz="4000" b="1" dirty="0">
                <a:latin typeface="NikoshBAN" panose="02000000000000000000" pitchFamily="2" charset="0"/>
                <a:cs typeface="NikoshBAN" panose="02000000000000000000" pitchFamily="2" charset="0"/>
              </a:rPr>
              <a:t>।</a:t>
            </a:r>
          </a:p>
          <a:p>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যেমন-চরণ</a:t>
            </a:r>
            <a:r>
              <a:rPr lang="bn-IN" sz="4000" b="1" dirty="0">
                <a:latin typeface="NikoshBAN" panose="02000000000000000000" pitchFamily="2" charset="0"/>
                <a:cs typeface="NikoshBAN" panose="02000000000000000000" pitchFamily="2" charset="0"/>
              </a:rPr>
              <a:t> </a:t>
            </a:r>
            <a:r>
              <a:rPr lang="en-US"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কারণ</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রণ,মরণ</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অনুসরণ</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প</a:t>
            </a:r>
            <a:r>
              <a:rPr lang="en-US" sz="4000" b="1" dirty="0" err="1">
                <a:latin typeface="NikoshBAN" panose="02000000000000000000" pitchFamily="2" charset="0"/>
                <a:cs typeface="NikoshBAN" panose="02000000000000000000" pitchFamily="2" charset="0"/>
              </a:rPr>
              <a:t>্র</a:t>
            </a:r>
            <a:r>
              <a:rPr lang="bn-IN" sz="4000" b="1" dirty="0">
                <a:latin typeface="NikoshBAN" panose="02000000000000000000" pitchFamily="2" charset="0"/>
                <a:cs typeface="NikoshBAN" panose="02000000000000000000" pitchFamily="2" charset="0"/>
              </a:rPr>
              <a:t>ভ</a:t>
            </a:r>
            <a:r>
              <a:rPr lang="en-US" sz="4000" b="1" dirty="0" err="1">
                <a:latin typeface="NikoshBAN" panose="02000000000000000000" pitchFamily="2" charset="0"/>
                <a:cs typeface="NikoshBAN" panose="02000000000000000000" pitchFamily="2" charset="0"/>
              </a:rPr>
              <a:t>ৃত</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E32CC585-B377-4589-AA57-607A99658AF6}"/>
              </a:ext>
            </a:extLst>
          </p:cNvPr>
          <p:cNvSpPr txBox="1"/>
          <p:nvPr/>
        </p:nvSpPr>
        <p:spPr>
          <a:xfrm>
            <a:off x="689317" y="3995225"/>
            <a:ext cx="8173329"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৬। </a:t>
            </a:r>
            <a:r>
              <a:rPr lang="en-US" sz="4000" b="1" dirty="0" err="1">
                <a:latin typeface="NikoshBAN" panose="02000000000000000000" pitchFamily="2" charset="0"/>
                <a:cs typeface="NikoshBAN" panose="02000000000000000000" pitchFamily="2" charset="0"/>
              </a:rPr>
              <a:t>বাংলা</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শ</a:t>
            </a:r>
            <a:r>
              <a:rPr lang="en-US" sz="4000" b="1" dirty="0">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দ</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এ</a:t>
            </a:r>
            <a:r>
              <a:rPr lang="en-US" sz="4000" b="1" dirty="0">
                <a:latin typeface="NikoshBAN" panose="02000000000000000000" pitchFamily="2" charset="0"/>
                <a:cs typeface="NikoshBAN" panose="02000000000000000000" pitchFamily="2" charset="0"/>
              </a:rPr>
              <a:t>র </a:t>
            </a:r>
            <a:r>
              <a:rPr lang="bn-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র</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য</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ন-</a:t>
            </a:r>
            <a:r>
              <a:rPr lang="bn-IN"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ধরন</a:t>
            </a:r>
            <a:r>
              <a:rPr lang="en-US" sz="4000" b="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164873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1A01D4-74F9-435C-BCFC-B5FAC58158CF}"/>
              </a:ext>
            </a:extLst>
          </p:cNvPr>
          <p:cNvSpPr txBox="1"/>
          <p:nvPr/>
        </p:nvSpPr>
        <p:spPr>
          <a:xfrm>
            <a:off x="4670472" y="221684"/>
            <a:ext cx="2208630" cy="707886"/>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মূল্যায়ন</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A147816B-54F0-4F3E-9353-EC376AD5E480}"/>
              </a:ext>
            </a:extLst>
          </p:cNvPr>
          <p:cNvSpPr txBox="1"/>
          <p:nvPr/>
        </p:nvSpPr>
        <p:spPr>
          <a:xfrm>
            <a:off x="221564" y="1242577"/>
            <a:ext cx="5008101"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১। </a:t>
            </a:r>
            <a:r>
              <a:rPr lang="en-US" sz="4000" b="1" dirty="0" err="1">
                <a:latin typeface="NikoshBAN" panose="02000000000000000000" pitchFamily="2" charset="0"/>
                <a:cs typeface="NikoshBAN" panose="02000000000000000000" pitchFamily="2" charset="0"/>
              </a:rPr>
              <a:t>বানান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বলতে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বোঝায়</a:t>
            </a:r>
            <a:r>
              <a:rPr lang="en-US" sz="4000" b="1" dirty="0">
                <a:latin typeface="NikoshBAN" panose="02000000000000000000" pitchFamily="2" charset="0"/>
                <a:cs typeface="NikoshBAN" panose="02000000000000000000" pitchFamily="2" charset="0"/>
              </a:rPr>
              <a:t>?</a:t>
            </a:r>
          </a:p>
        </p:txBody>
      </p:sp>
      <p:sp>
        <p:nvSpPr>
          <p:cNvPr id="4" name="TextBox 3">
            <a:extLst>
              <a:ext uri="{FF2B5EF4-FFF2-40B4-BE49-F238E27FC236}">
                <a16:creationId xmlns:a16="http://schemas.microsoft.com/office/drawing/2014/main" id="{90BBF30B-3FA2-4015-854D-A95A886AAEA4}"/>
              </a:ext>
            </a:extLst>
          </p:cNvPr>
          <p:cNvSpPr txBox="1"/>
          <p:nvPr/>
        </p:nvSpPr>
        <p:spPr>
          <a:xfrm>
            <a:off x="221564" y="4917431"/>
            <a:ext cx="11510891"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৩। </a:t>
            </a:r>
            <a:r>
              <a:rPr lang="en-US" sz="4000" b="1" dirty="0" err="1">
                <a:latin typeface="NikoshBAN" panose="02000000000000000000" pitchFamily="2" charset="0"/>
                <a:cs typeface="NikoshBAN" panose="02000000000000000000" pitchFamily="2" charset="0"/>
              </a:rPr>
              <a:t>কলিকাতা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বিশ</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দ</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য</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ল</a:t>
            </a:r>
            <a:r>
              <a:rPr lang="en-US" sz="4000" b="1" dirty="0">
                <a:latin typeface="NikoshBAN" panose="02000000000000000000" pitchFamily="2" charset="0"/>
                <a:cs typeface="NikoshBAN" panose="02000000000000000000" pitchFamily="2" charset="0"/>
              </a:rPr>
              <a:t>য় </a:t>
            </a:r>
            <a:r>
              <a:rPr lang="bn-IN" sz="4000" b="1" dirty="0">
                <a:latin typeface="NikoshBAN" panose="02000000000000000000" pitchFamily="2" charset="0"/>
                <a:cs typeface="NikoshBAN" panose="02000000000000000000" pitchFamily="2" charset="0"/>
              </a:rPr>
              <a:t>ক</a:t>
            </a:r>
            <a:r>
              <a:rPr lang="en-US" sz="4000" b="1" dirty="0" err="1">
                <a:latin typeface="NikoshBAN" panose="02000000000000000000" pitchFamily="2" charset="0"/>
                <a:cs typeface="NikoshBAN" panose="02000000000000000000" pitchFamily="2" charset="0"/>
              </a:rPr>
              <a:t>র্ত</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ক </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উ</a:t>
            </a:r>
            <a:r>
              <a:rPr lang="en-US" sz="4000" b="1" dirty="0">
                <a:latin typeface="NikoshBAN" panose="02000000000000000000" pitchFamily="2" charset="0"/>
                <a:cs typeface="NikoshBAN" panose="02000000000000000000" pitchFamily="2" charset="0"/>
              </a:rPr>
              <a:t>প</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ক</a:t>
            </a:r>
            <a:r>
              <a:rPr lang="bn-IN"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শিত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গ্রন্থের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p>
        </p:txBody>
      </p:sp>
      <p:sp>
        <p:nvSpPr>
          <p:cNvPr id="7" name="TextBox 6">
            <a:extLst>
              <a:ext uri="{FF2B5EF4-FFF2-40B4-BE49-F238E27FC236}">
                <a16:creationId xmlns:a16="http://schemas.microsoft.com/office/drawing/2014/main" id="{A4148E6F-9C27-48CB-8AA8-0F8A12C5FF98}"/>
              </a:ext>
            </a:extLst>
          </p:cNvPr>
          <p:cNvSpPr txBox="1"/>
          <p:nvPr/>
        </p:nvSpPr>
        <p:spPr>
          <a:xfrm>
            <a:off x="202222" y="3075057"/>
            <a:ext cx="11106446"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২। </a:t>
            </a:r>
            <a:r>
              <a:rPr lang="en-US" sz="4000" b="1" dirty="0" err="1">
                <a:latin typeface="NikoshBAN" panose="02000000000000000000" pitchFamily="2" charset="0"/>
                <a:cs typeface="NikoshBAN" panose="02000000000000000000" pitchFamily="2" charset="0"/>
              </a:rPr>
              <a:t>পরিপূর্ণভাবে</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ধ</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ন</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অ</a:t>
            </a:r>
            <a:r>
              <a:rPr lang="en-US" sz="4000" b="1" dirty="0">
                <a:latin typeface="NikoshBAN" panose="02000000000000000000" pitchFamily="2" charset="0"/>
                <a:cs typeface="NikoshBAN" panose="02000000000000000000" pitchFamily="2" charset="0"/>
              </a:rPr>
              <a:t>ন</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য</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য়</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ম </a:t>
            </a:r>
            <a:r>
              <a:rPr lang="bn-IN" sz="4000" b="1" dirty="0">
                <a:latin typeface="NikoshBAN" panose="02000000000000000000" pitchFamily="2" charset="0"/>
                <a:cs typeface="NikoshBAN" panose="02000000000000000000" pitchFamily="2" charset="0"/>
              </a:rPr>
              <a:t>ব</a:t>
            </a:r>
            <a:r>
              <a:rPr lang="en-US" sz="4000" b="1" dirty="0" err="1">
                <a:latin typeface="NikoshBAN" panose="02000000000000000000" pitchFamily="2" charset="0"/>
                <a:cs typeface="NikoshBAN" panose="02000000000000000000" pitchFamily="2" charset="0"/>
              </a:rPr>
              <a:t>িশ্বের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ভা</a:t>
            </a:r>
            <a:r>
              <a:rPr lang="bn-IN" sz="4000" b="1" dirty="0">
                <a:latin typeface="NikoshBAN" panose="02000000000000000000" pitchFamily="2" charset="0"/>
                <a:cs typeface="NikoshBAN" panose="02000000000000000000" pitchFamily="2" charset="0"/>
              </a:rPr>
              <a:t>ষ</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ই</a:t>
            </a:r>
            <a:r>
              <a:rPr lang="en-US" sz="4000" b="1" dirty="0">
                <a:latin typeface="NikoshBAN" panose="02000000000000000000" pitchFamily="2" charset="0"/>
                <a:cs typeface="NikoshBAN" panose="02000000000000000000" pitchFamily="2" charset="0"/>
              </a:rPr>
              <a:t>?</a:t>
            </a:r>
          </a:p>
        </p:txBody>
      </p:sp>
      <p:sp>
        <p:nvSpPr>
          <p:cNvPr id="9" name="TextBox 8">
            <a:extLst>
              <a:ext uri="{FF2B5EF4-FFF2-40B4-BE49-F238E27FC236}">
                <a16:creationId xmlns:a16="http://schemas.microsoft.com/office/drawing/2014/main" id="{A2C62F56-12F6-4214-BD6B-E2398374C652}"/>
              </a:ext>
            </a:extLst>
          </p:cNvPr>
          <p:cNvSpPr txBox="1"/>
          <p:nvPr/>
        </p:nvSpPr>
        <p:spPr>
          <a:xfrm>
            <a:off x="773724" y="2208627"/>
            <a:ext cx="3221501"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বর্ণন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বর্ণনা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a:t>
            </a:r>
          </a:p>
        </p:txBody>
      </p:sp>
      <p:sp>
        <p:nvSpPr>
          <p:cNvPr id="10" name="TextBox 9">
            <a:extLst>
              <a:ext uri="{FF2B5EF4-FFF2-40B4-BE49-F238E27FC236}">
                <a16:creationId xmlns:a16="http://schemas.microsoft.com/office/drawing/2014/main" id="{5F5D0F84-1D99-4863-A043-B382A9AE690B}"/>
              </a:ext>
            </a:extLst>
          </p:cNvPr>
          <p:cNvSpPr txBox="1"/>
          <p:nvPr/>
        </p:nvSpPr>
        <p:spPr>
          <a:xfrm>
            <a:off x="930811" y="3941487"/>
            <a:ext cx="3589605"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বানান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লেখার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নিয়ম</a:t>
            </a:r>
            <a:endParaRPr lang="en-US" sz="4000" b="1"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D8307035-A38A-4AD9-A2DE-FBD503301898}"/>
              </a:ext>
            </a:extLst>
          </p:cNvPr>
          <p:cNvSpPr txBox="1"/>
          <p:nvPr/>
        </p:nvSpPr>
        <p:spPr>
          <a:xfrm>
            <a:off x="773724" y="5715610"/>
            <a:ext cx="4937759"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বাঙ্গা</a:t>
            </a:r>
            <a:r>
              <a:rPr lang="bn-IN" sz="4000" b="1" dirty="0">
                <a:latin typeface="NikoshBAN" panose="02000000000000000000" pitchFamily="2" charset="0"/>
                <a:cs typeface="NikoshBAN" panose="02000000000000000000" pitchFamily="2" charset="0"/>
              </a:rPr>
              <a:t>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শব্দের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বানানের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নিয়ম</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0193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7"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532BF4-9DE7-468C-91A7-426CEB6E3900}"/>
              </a:ext>
            </a:extLst>
          </p:cNvPr>
          <p:cNvSpPr txBox="1"/>
          <p:nvPr/>
        </p:nvSpPr>
        <p:spPr>
          <a:xfrm>
            <a:off x="429058" y="534691"/>
            <a:ext cx="8929469"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৪। ‘</a:t>
            </a:r>
            <a:r>
              <a:rPr lang="en-US" sz="4000" b="1" dirty="0" err="1">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ঙ</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গ</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শব্দের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বানানের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নিয়ম</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a:t>
            </a:r>
            <a:r>
              <a:rPr lang="en-US" sz="4000" b="1" dirty="0" err="1">
                <a:latin typeface="NikoshBAN" panose="02000000000000000000" pitchFamily="2" charset="0"/>
                <a:cs typeface="NikoshBAN" panose="02000000000000000000" pitchFamily="2" charset="0"/>
              </a:rPr>
              <a:t>খন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প্রকাশিত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হয়</a:t>
            </a:r>
            <a:r>
              <a:rPr lang="en-US" sz="4000" b="1"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288E0184-9989-4A75-BD81-9D838C2D3F85}"/>
              </a:ext>
            </a:extLst>
          </p:cNvPr>
          <p:cNvSpPr txBox="1"/>
          <p:nvPr/>
        </p:nvSpPr>
        <p:spPr>
          <a:xfrm>
            <a:off x="429058" y="2722924"/>
            <a:ext cx="6875585"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৫। </a:t>
            </a:r>
            <a:r>
              <a:rPr lang="en-US" sz="4000" b="1" dirty="0" err="1">
                <a:latin typeface="NikoshBAN" panose="02000000000000000000" pitchFamily="2" charset="0"/>
                <a:cs typeface="NikoshBAN" panose="02000000000000000000" pitchFamily="2" charset="0"/>
              </a:rPr>
              <a:t>জাতিবাচক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শব্দে</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কোনটি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ব্যবহৃত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হয়</a:t>
            </a:r>
            <a:r>
              <a:rPr lang="en-US" sz="4000" b="1" dirty="0">
                <a:latin typeface="NikoshBAN" panose="02000000000000000000" pitchFamily="2" charset="0"/>
                <a:cs typeface="NikoshBAN" panose="02000000000000000000" pitchFamily="2" charset="0"/>
              </a:rPr>
              <a:t>?</a:t>
            </a:r>
          </a:p>
        </p:txBody>
      </p:sp>
      <p:sp>
        <p:nvSpPr>
          <p:cNvPr id="4" name="TextBox 3">
            <a:extLst>
              <a:ext uri="{FF2B5EF4-FFF2-40B4-BE49-F238E27FC236}">
                <a16:creationId xmlns:a16="http://schemas.microsoft.com/office/drawing/2014/main" id="{36BD2449-FC3E-4027-AD7A-1240856F9ECC}"/>
              </a:ext>
            </a:extLst>
          </p:cNvPr>
          <p:cNvSpPr txBox="1"/>
          <p:nvPr/>
        </p:nvSpPr>
        <p:spPr>
          <a:xfrm>
            <a:off x="429058" y="4445554"/>
            <a:ext cx="7195631"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৬। </a:t>
            </a:r>
            <a:r>
              <a:rPr lang="en-US" sz="4000" b="1" dirty="0" err="1">
                <a:latin typeface="NikoshBAN" panose="02000000000000000000" pitchFamily="2" charset="0"/>
                <a:cs typeface="NikoshBAN" panose="02000000000000000000" pitchFamily="2" charset="0"/>
              </a:rPr>
              <a:t>বিদেশি</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শ</a:t>
            </a:r>
            <a:r>
              <a:rPr lang="en-US" sz="4000" b="1" dirty="0">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দ</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র </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ব </a:t>
            </a:r>
            <a:r>
              <a:rPr lang="bn-IN" sz="4000" b="1" dirty="0">
                <a:latin typeface="NikoshBAN" panose="02000000000000000000" pitchFamily="2" charset="0"/>
                <a:cs typeface="NikoshBAN" panose="02000000000000000000" pitchFamily="2" charset="0"/>
              </a:rPr>
              <a:t>স</a:t>
            </a:r>
            <a:r>
              <a:rPr lang="en-US" sz="4000" b="1" dirty="0">
                <a:latin typeface="NikoshBAN" panose="02000000000000000000" pitchFamily="2" charset="0"/>
                <a:cs typeface="NikoshBAN" panose="02000000000000000000" pitchFamily="2" charset="0"/>
              </a:rPr>
              <a:t>ম</a:t>
            </a:r>
            <a:r>
              <a:rPr lang="bn-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য়?</a:t>
            </a:r>
          </a:p>
        </p:txBody>
      </p:sp>
      <p:sp>
        <p:nvSpPr>
          <p:cNvPr id="5" name="TextBox 4">
            <a:extLst>
              <a:ext uri="{FF2B5EF4-FFF2-40B4-BE49-F238E27FC236}">
                <a16:creationId xmlns:a16="http://schemas.microsoft.com/office/drawing/2014/main" id="{9AC96643-3031-4CD9-A94F-6CC1C9FB366E}"/>
              </a:ext>
            </a:extLst>
          </p:cNvPr>
          <p:cNvSpPr txBox="1"/>
          <p:nvPr/>
        </p:nvSpPr>
        <p:spPr>
          <a:xfrm>
            <a:off x="1128928" y="1594006"/>
            <a:ext cx="2247317"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১৯৩৬ </a:t>
            </a:r>
            <a:r>
              <a:rPr lang="en-US" sz="4000" b="1" dirty="0" err="1">
                <a:latin typeface="NikoshBAN" panose="02000000000000000000" pitchFamily="2" charset="0"/>
                <a:cs typeface="NikoshBAN" panose="02000000000000000000" pitchFamily="2" charset="0"/>
              </a:rPr>
              <a:t>সালে</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BD2FA39B-61BC-49BC-B0BF-67FE71A8BC19}"/>
              </a:ext>
            </a:extLst>
          </p:cNvPr>
          <p:cNvSpPr txBox="1"/>
          <p:nvPr/>
        </p:nvSpPr>
        <p:spPr>
          <a:xfrm rot="10800000" flipV="1">
            <a:off x="1280159" y="3640069"/>
            <a:ext cx="2096086"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হ্রস্ব</a:t>
            </a:r>
            <a:r>
              <a:rPr lang="en-US" sz="4000" b="1" dirty="0">
                <a:latin typeface="NikoshBAN" panose="02000000000000000000" pitchFamily="2" charset="0"/>
                <a:cs typeface="NikoshBAN" panose="02000000000000000000" pitchFamily="2" charset="0"/>
              </a:rPr>
              <a:t> ই-</a:t>
            </a:r>
            <a:r>
              <a:rPr lang="en-US" sz="4000" b="1" dirty="0" err="1">
                <a:latin typeface="NikoshBAN" panose="02000000000000000000" pitchFamily="2" charset="0"/>
                <a:cs typeface="NikoshBAN" panose="02000000000000000000" pitchFamily="2" charset="0"/>
              </a:rPr>
              <a:t>কার</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F291ED85-EC21-40BA-85CA-349C9A11CAFC}"/>
              </a:ext>
            </a:extLst>
          </p:cNvPr>
          <p:cNvSpPr txBox="1"/>
          <p:nvPr/>
        </p:nvSpPr>
        <p:spPr>
          <a:xfrm>
            <a:off x="1317083" y="5340604"/>
            <a:ext cx="1937830"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হ্রস্ব</a:t>
            </a:r>
            <a:r>
              <a:rPr lang="en-US" sz="4000" b="1" dirty="0">
                <a:latin typeface="NikoshBAN" panose="02000000000000000000" pitchFamily="2" charset="0"/>
                <a:cs typeface="NikoshBAN" panose="02000000000000000000" pitchFamily="2" charset="0"/>
              </a:rPr>
              <a:t> ই </a:t>
            </a:r>
            <a:r>
              <a:rPr lang="en-US" sz="4000" b="1" dirty="0" err="1">
                <a:latin typeface="NikoshBAN" panose="02000000000000000000" pitchFamily="2" charset="0"/>
                <a:cs typeface="NikoshBAN" panose="02000000000000000000" pitchFamily="2" charset="0"/>
              </a:rPr>
              <a:t>কার</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448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6CF23C-C7F2-4277-87B6-0E31B618794A}"/>
              </a:ext>
            </a:extLst>
          </p:cNvPr>
          <p:cNvSpPr txBox="1"/>
          <p:nvPr/>
        </p:nvSpPr>
        <p:spPr>
          <a:xfrm>
            <a:off x="998806" y="872197"/>
            <a:ext cx="4698610"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আমরা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a:t>
            </a:r>
            <a:r>
              <a:rPr lang="bn-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ল</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ম…</a:t>
            </a:r>
          </a:p>
        </p:txBody>
      </p:sp>
      <p:sp>
        <p:nvSpPr>
          <p:cNvPr id="3" name="TextBox 2">
            <a:extLst>
              <a:ext uri="{FF2B5EF4-FFF2-40B4-BE49-F238E27FC236}">
                <a16:creationId xmlns:a16="http://schemas.microsoft.com/office/drawing/2014/main" id="{124B659A-9FC8-4C42-A483-95CB96042954}"/>
              </a:ext>
            </a:extLst>
          </p:cNvPr>
          <p:cNvSpPr txBox="1"/>
          <p:nvPr/>
        </p:nvSpPr>
        <p:spPr>
          <a:xfrm>
            <a:off x="738553" y="1990297"/>
            <a:ext cx="4121837"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১। </a:t>
            </a:r>
            <a:r>
              <a:rPr lang="en-US" sz="4000" b="1" dirty="0" err="1">
                <a:latin typeface="NikoshBAN" panose="02000000000000000000" pitchFamily="2" charset="0"/>
                <a:cs typeface="NikoshBAN" panose="02000000000000000000" pitchFamily="2" charset="0"/>
              </a:rPr>
              <a:t>বানান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a:t>
            </a:r>
            <a:r>
              <a:rPr lang="bn-IN" sz="4000" b="1" dirty="0">
                <a:latin typeface="NikoshBAN" panose="02000000000000000000" pitchFamily="2" charset="0"/>
                <a:cs typeface="NikoshBAN" panose="02000000000000000000" pitchFamily="2" charset="0"/>
              </a:rPr>
              <a:t>খ</a:t>
            </a:r>
            <a:r>
              <a:rPr lang="en-US" sz="4000" b="1" dirty="0" err="1">
                <a:latin typeface="NikoshBAN" panose="02000000000000000000" pitchFamily="2" charset="0"/>
                <a:cs typeface="NikoshBAN" panose="02000000000000000000" pitchFamily="2" charset="0"/>
              </a:rPr>
              <a:t>েছি</a:t>
            </a:r>
            <a:r>
              <a:rPr lang="en-US" sz="4000" b="1" dirty="0">
                <a:latin typeface="NikoshBAN" panose="02000000000000000000" pitchFamily="2" charset="0"/>
                <a:cs typeface="NikoshBAN" panose="02000000000000000000" pitchFamily="2" charset="0"/>
              </a:rPr>
              <a:t>।</a:t>
            </a:r>
          </a:p>
        </p:txBody>
      </p:sp>
      <p:sp>
        <p:nvSpPr>
          <p:cNvPr id="4" name="TextBox 3">
            <a:extLst>
              <a:ext uri="{FF2B5EF4-FFF2-40B4-BE49-F238E27FC236}">
                <a16:creationId xmlns:a16="http://schemas.microsoft.com/office/drawing/2014/main" id="{4590A76A-70D6-4594-B10F-940207AA5E0C}"/>
              </a:ext>
            </a:extLst>
          </p:cNvPr>
          <p:cNvSpPr txBox="1"/>
          <p:nvPr/>
        </p:nvSpPr>
        <p:spPr>
          <a:xfrm>
            <a:off x="738553" y="2783152"/>
            <a:ext cx="10714893"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২। </a:t>
            </a:r>
            <a:r>
              <a:rPr lang="en-US" sz="4000" b="1" dirty="0" err="1">
                <a:latin typeface="NikoshBAN" panose="02000000000000000000" pitchFamily="2" charset="0"/>
                <a:cs typeface="NikoshBAN" panose="02000000000000000000" pitchFamily="2" charset="0"/>
              </a:rPr>
              <a:t>বানানের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ক্ষেত্রে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a:t>
            </a:r>
            <a:r>
              <a:rPr lang="en-US" sz="4000" b="1" dirty="0" err="1">
                <a:latin typeface="NikoshBAN" panose="02000000000000000000" pitchFamily="2" charset="0"/>
                <a:cs typeface="NikoshBAN" panose="02000000000000000000" pitchFamily="2" charset="0"/>
              </a:rPr>
              <a:t>িষয়গুলো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আমাদের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ল</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র</a:t>
            </a:r>
            <a:r>
              <a:rPr lang="en-US" sz="4000" b="1" dirty="0" err="1">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উচিত</a:t>
            </a:r>
            <a:r>
              <a:rPr lang="en-US" sz="4000" b="1" dirty="0">
                <a:latin typeface="NikoshBAN" panose="02000000000000000000" pitchFamily="2" charset="0"/>
                <a:cs typeface="NikoshBAN" panose="02000000000000000000" pitchFamily="2" charset="0"/>
              </a:rPr>
              <a:t>।</a:t>
            </a:r>
          </a:p>
        </p:txBody>
      </p:sp>
      <p:sp>
        <p:nvSpPr>
          <p:cNvPr id="5" name="TextBox 4">
            <a:extLst>
              <a:ext uri="{FF2B5EF4-FFF2-40B4-BE49-F238E27FC236}">
                <a16:creationId xmlns:a16="http://schemas.microsoft.com/office/drawing/2014/main" id="{A7DA3C93-2936-4BF1-9BF3-285BED02A21B}"/>
              </a:ext>
            </a:extLst>
          </p:cNvPr>
          <p:cNvSpPr txBox="1"/>
          <p:nvPr/>
        </p:nvSpPr>
        <p:spPr>
          <a:xfrm>
            <a:off x="738553" y="3738629"/>
            <a:ext cx="3509890"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৩। </a:t>
            </a:r>
            <a:r>
              <a:rPr lang="en-US" sz="4000" b="1" dirty="0" err="1">
                <a:latin typeface="NikoshBAN" panose="02000000000000000000" pitchFamily="2" charset="0"/>
                <a:cs typeface="NikoshBAN" panose="02000000000000000000" pitchFamily="2" charset="0"/>
              </a:rPr>
              <a:t>বানানের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ধার</a:t>
            </a:r>
            <a:r>
              <a:rPr lang="bn-IN" sz="4000" b="1" dirty="0">
                <a:latin typeface="NikoshBAN" panose="02000000000000000000" pitchFamily="2" charset="0"/>
                <a:cs typeface="NikoshBAN" panose="02000000000000000000" pitchFamily="2" charset="0"/>
              </a:rPr>
              <a:t>ণ</a:t>
            </a:r>
            <a:r>
              <a:rPr lang="en-US" sz="4000" b="1" dirty="0">
                <a:latin typeface="NikoshBAN" panose="02000000000000000000" pitchFamily="2" charset="0"/>
                <a:cs typeface="NikoshBAN" panose="02000000000000000000" pitchFamily="2" charset="0"/>
              </a:rPr>
              <a:t>া।</a:t>
            </a:r>
          </a:p>
        </p:txBody>
      </p:sp>
      <p:sp>
        <p:nvSpPr>
          <p:cNvPr id="7" name="TextBox 6">
            <a:extLst>
              <a:ext uri="{FF2B5EF4-FFF2-40B4-BE49-F238E27FC236}">
                <a16:creationId xmlns:a16="http://schemas.microsoft.com/office/drawing/2014/main" id="{416923DD-CED7-4750-87B4-7421E3FD8292}"/>
              </a:ext>
            </a:extLst>
          </p:cNvPr>
          <p:cNvSpPr txBox="1"/>
          <p:nvPr/>
        </p:nvSpPr>
        <p:spPr>
          <a:xfrm>
            <a:off x="738553" y="4694107"/>
            <a:ext cx="6773595"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৪। </a:t>
            </a:r>
            <a:r>
              <a:rPr lang="en-US" sz="4000" b="1" dirty="0" err="1">
                <a:latin typeface="NikoshBAN" panose="02000000000000000000" pitchFamily="2" charset="0"/>
                <a:cs typeface="NikoshBAN" panose="02000000000000000000" pitchFamily="2" charset="0"/>
              </a:rPr>
              <a:t>বানানের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a:t>
            </a:r>
            <a:r>
              <a:rPr lang="bn-IN" sz="4000" b="1" dirty="0">
                <a:latin typeface="NikoshBAN" panose="02000000000000000000" pitchFamily="2" charset="0"/>
                <a:cs typeface="NikoshBAN" panose="02000000000000000000" pitchFamily="2" charset="0"/>
              </a:rPr>
              <a:t>ছ</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গ</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প</a:t>
            </a:r>
            <a:r>
              <a:rPr lang="bn-IN" sz="4000" b="1" dirty="0">
                <a:latin typeface="NikoshBAN" panose="02000000000000000000" pitchFamily="2" charset="0"/>
                <a:cs typeface="NikoshBAN" panose="02000000000000000000" pitchFamily="2" charset="0"/>
              </a:rPr>
              <a:t>ূ</a:t>
            </a:r>
            <a:r>
              <a:rPr lang="en-US" sz="4000" b="1" dirty="0" err="1">
                <a:latin typeface="NikoshBAN" panose="02000000000000000000" pitchFamily="2" charset="0"/>
                <a:cs typeface="NikoshBAN" panose="02000000000000000000" pitchFamily="2" charset="0"/>
              </a:rPr>
              <a:t>র্ণ</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নিয়ম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শি</a:t>
            </a:r>
            <a:r>
              <a:rPr lang="bn-IN" sz="4000" b="1" dirty="0">
                <a:latin typeface="NikoshBAN" panose="02000000000000000000" pitchFamily="2" charset="0"/>
                <a:cs typeface="NikoshBAN" panose="02000000000000000000" pitchFamily="2" charset="0"/>
              </a:rPr>
              <a:t>খ</a:t>
            </a:r>
            <a:r>
              <a:rPr lang="en-US" sz="4000" b="1" dirty="0" err="1">
                <a:latin typeface="NikoshBAN" panose="02000000000000000000" pitchFamily="2" charset="0"/>
                <a:cs typeface="NikoshBAN" panose="02000000000000000000" pitchFamily="2" charset="0"/>
              </a:rPr>
              <a:t>েছি</a:t>
            </a:r>
            <a:r>
              <a:rPr lang="en-US" sz="4000" b="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5716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B92319-B0F2-408A-B7D3-C90F8C645D7C}"/>
              </a:ext>
            </a:extLst>
          </p:cNvPr>
          <p:cNvSpPr txBox="1"/>
          <p:nvPr/>
        </p:nvSpPr>
        <p:spPr>
          <a:xfrm>
            <a:off x="3859237" y="759655"/>
            <a:ext cx="2236763"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বাড়ির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কাজ</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7388927A-206A-4368-AB5F-671ECDEBB044}"/>
              </a:ext>
            </a:extLst>
          </p:cNvPr>
          <p:cNvSpPr txBox="1"/>
          <p:nvPr/>
        </p:nvSpPr>
        <p:spPr>
          <a:xfrm>
            <a:off x="914397" y="2721114"/>
            <a:ext cx="7877911"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১। </a:t>
            </a:r>
            <a:r>
              <a:rPr lang="en-US" sz="4000" b="1" dirty="0" err="1">
                <a:latin typeface="NikoshBAN" panose="02000000000000000000" pitchFamily="2" charset="0"/>
                <a:cs typeface="NikoshBAN" panose="02000000000000000000" pitchFamily="2" charset="0"/>
              </a:rPr>
              <a:t>বাংলা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বানানের</a:t>
            </a:r>
            <a:r>
              <a:rPr lang="en-US" sz="4000" b="1" dirty="0">
                <a:latin typeface="NikoshBAN" panose="02000000000000000000" pitchFamily="2" charset="0"/>
                <a:cs typeface="NikoshBAN" panose="02000000000000000000" pitchFamily="2" charset="0"/>
              </a:rPr>
              <a:t> ৬ </a:t>
            </a:r>
            <a:r>
              <a:rPr lang="en-US" sz="4000" b="1" dirty="0" err="1">
                <a:latin typeface="NikoshBAN" panose="02000000000000000000" pitchFamily="2" charset="0"/>
                <a:cs typeface="NikoshBAN" panose="02000000000000000000" pitchFamily="2" charset="0"/>
              </a:rPr>
              <a:t>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নিয়ম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উদাহরণসহ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লেখ</a:t>
            </a:r>
            <a:r>
              <a:rPr lang="en-US" sz="4000" b="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148574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BE782C-5B6F-40BF-B6F7-509D374F76E9}"/>
              </a:ext>
            </a:extLst>
          </p:cNvPr>
          <p:cNvSpPr txBox="1"/>
          <p:nvPr/>
        </p:nvSpPr>
        <p:spPr>
          <a:xfrm>
            <a:off x="4501663" y="647114"/>
            <a:ext cx="2363371" cy="707885"/>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নৈতিক</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শ</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ক</a:t>
            </a:r>
            <a:r>
              <a:rPr lang="en-US" sz="4000" b="1" dirty="0" err="1">
                <a:latin typeface="NikoshBAN" panose="02000000000000000000" pitchFamily="2" charset="0"/>
                <a:cs typeface="NikoshBAN" panose="02000000000000000000" pitchFamily="2" charset="0"/>
              </a:rPr>
              <a:t>্ষা</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556A853C-12E6-4ED4-A90D-10CD098FEE96}"/>
              </a:ext>
            </a:extLst>
          </p:cNvPr>
          <p:cNvSpPr txBox="1"/>
          <p:nvPr/>
        </p:nvSpPr>
        <p:spPr>
          <a:xfrm>
            <a:off x="942538" y="2039815"/>
            <a:ext cx="5064368" cy="707886"/>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১। </a:t>
            </a:r>
            <a:r>
              <a:rPr lang="en-US" sz="4000" b="1" dirty="0" err="1">
                <a:latin typeface="NikoshBAN" panose="02000000000000000000" pitchFamily="2" charset="0"/>
                <a:cs typeface="NikoshBAN" panose="02000000000000000000" pitchFamily="2" charset="0"/>
              </a:rPr>
              <a:t>সময়ের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কাজ</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সময়ে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করব</a:t>
            </a:r>
            <a:r>
              <a:rPr lang="en-US" sz="4000" b="1" dirty="0">
                <a:latin typeface="NikoshBAN" panose="02000000000000000000" pitchFamily="2" charset="0"/>
                <a:cs typeface="NikoshBAN" panose="02000000000000000000" pitchFamily="2" charset="0"/>
              </a:rPr>
              <a:t>।</a:t>
            </a:r>
          </a:p>
        </p:txBody>
      </p:sp>
      <p:sp>
        <p:nvSpPr>
          <p:cNvPr id="4" name="TextBox 3">
            <a:extLst>
              <a:ext uri="{FF2B5EF4-FFF2-40B4-BE49-F238E27FC236}">
                <a16:creationId xmlns:a16="http://schemas.microsoft.com/office/drawing/2014/main" id="{AF8464A2-5768-4204-8606-BE5BA9B79CB7}"/>
              </a:ext>
            </a:extLst>
          </p:cNvPr>
          <p:cNvSpPr txBox="1"/>
          <p:nvPr/>
        </p:nvSpPr>
        <p:spPr>
          <a:xfrm>
            <a:off x="597880" y="3239532"/>
            <a:ext cx="10592970" cy="1323439"/>
          </a:xfrm>
          <a:prstGeom prst="rect">
            <a:avLst/>
          </a:prstGeom>
          <a:noFill/>
          <a:ln w="57150">
            <a:solidFill>
              <a:schemeClr val="tx1"/>
            </a:solidFill>
          </a:ln>
        </p:spPr>
        <p:txBody>
          <a:bodyPr wrap="square" rtlCol="0">
            <a:spAutoFit/>
          </a:bodyPr>
          <a:lstStyle/>
          <a:p>
            <a:r>
              <a:rPr lang="en-US" sz="4000" b="1" dirty="0">
                <a:latin typeface="NikoshBAN" panose="02000000000000000000" pitchFamily="2" charset="0"/>
                <a:cs typeface="NikoshBAN" panose="02000000000000000000" pitchFamily="2" charset="0"/>
              </a:rPr>
              <a:t>২। </a:t>
            </a:r>
            <a:r>
              <a:rPr lang="en-US" sz="4000" b="1" dirty="0" err="1">
                <a:latin typeface="NikoshBAN" panose="02000000000000000000" pitchFamily="2" charset="0"/>
                <a:cs typeface="NikoshBAN" panose="02000000000000000000" pitchFamily="2" charset="0"/>
              </a:rPr>
              <a:t>বয়ঃসন্ধিকালে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আমাদের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আবেগিক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পরিবর</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ত</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ঘটে</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ই</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জ</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আ</a:t>
            </a:r>
            <a:r>
              <a:rPr lang="en-US" sz="4000" b="1" dirty="0" err="1">
                <a:latin typeface="NikoshBAN" panose="02000000000000000000" pitchFamily="2" charset="0"/>
                <a:cs typeface="NikoshBAN" panose="02000000000000000000" pitchFamily="2" charset="0"/>
              </a:rPr>
              <a:t>বেগ</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সংযত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রা</a:t>
            </a:r>
            <a:r>
              <a:rPr lang="bn-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ত</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 প</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য়</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জ</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র</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ম</a:t>
            </a:r>
            <a:r>
              <a:rPr lang="bn-IN" sz="4000" b="1" dirty="0">
                <a:latin typeface="NikoshBAN" panose="02000000000000000000" pitchFamily="2" charset="0"/>
                <a:cs typeface="NikoshBAN" panose="02000000000000000000" pitchFamily="2" charset="0"/>
              </a:rPr>
              <a:t>র</a:t>
            </a:r>
            <a:r>
              <a:rPr lang="en-US" sz="4000" b="1" dirty="0" err="1">
                <a:latin typeface="NikoshBAN" panose="02000000000000000000" pitchFamily="2" charset="0"/>
                <a:cs typeface="NikoshBAN" panose="02000000000000000000" pitchFamily="2" charset="0"/>
              </a:rPr>
              <a:t>্শ</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হ</a:t>
            </a:r>
            <a:r>
              <a:rPr lang="en-US" sz="4000" b="1" dirty="0">
                <a:latin typeface="NikoshBAN" panose="02000000000000000000" pitchFamily="2" charset="0"/>
                <a:cs typeface="NikoshBAN" panose="02000000000000000000" pitchFamily="2" charset="0"/>
              </a:rPr>
              <a:t>ব</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25873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B33D9E-AA76-4406-9ED7-8A96636007A0}"/>
              </a:ext>
            </a:extLst>
          </p:cNvPr>
          <p:cNvSpPr txBox="1"/>
          <p:nvPr/>
        </p:nvSpPr>
        <p:spPr>
          <a:xfrm>
            <a:off x="5371781" y="4676068"/>
            <a:ext cx="6130835" cy="1815882"/>
          </a:xfrm>
          <a:prstGeom prst="rect">
            <a:avLst/>
          </a:prstGeom>
          <a:noFill/>
          <a:ln w="38100">
            <a:solidFill>
              <a:schemeClr val="tx1"/>
            </a:solidFill>
          </a:ln>
        </p:spPr>
        <p:txBody>
          <a:bodyPr wrap="square" rtlCol="0">
            <a:spAutoFit/>
          </a:bodyPr>
          <a:lstStyle/>
          <a:p>
            <a:r>
              <a:rPr lang="en-US" sz="2800" b="1" dirty="0" err="1"/>
              <a:t>উম্মে</a:t>
            </a:r>
            <a:r>
              <a:rPr lang="en-US" sz="2800" b="1" dirty="0"/>
              <a:t> </a:t>
            </a:r>
            <a:r>
              <a:rPr lang="en-US" sz="2800" b="1" dirty="0" err="1"/>
              <a:t>হাবিবা</a:t>
            </a:r>
            <a:endParaRPr lang="en-US" sz="2800" b="1" dirty="0"/>
          </a:p>
          <a:p>
            <a:r>
              <a:rPr lang="en-US" sz="2800" b="1" dirty="0" err="1"/>
              <a:t>সহকারী</a:t>
            </a:r>
            <a:r>
              <a:rPr lang="en-US" sz="2800" b="1" dirty="0"/>
              <a:t> </a:t>
            </a:r>
            <a:r>
              <a:rPr lang="en-US" sz="2800" b="1" dirty="0" err="1"/>
              <a:t>শিক্ষক</a:t>
            </a:r>
            <a:r>
              <a:rPr lang="en-US" sz="2800" b="1" dirty="0"/>
              <a:t>(</a:t>
            </a:r>
            <a:r>
              <a:rPr lang="en-US" sz="2800" b="1" dirty="0" err="1"/>
              <a:t>বাংলা</a:t>
            </a:r>
            <a:r>
              <a:rPr lang="en-US" sz="2800" b="1" dirty="0"/>
              <a:t>)</a:t>
            </a:r>
          </a:p>
          <a:p>
            <a:r>
              <a:rPr lang="en-US" sz="2800" b="1" dirty="0" err="1"/>
              <a:t>মোহাম্মদপুর</a:t>
            </a:r>
            <a:r>
              <a:rPr lang="en-US" sz="2800" b="1" dirty="0"/>
              <a:t> </a:t>
            </a:r>
            <a:r>
              <a:rPr lang="en-US" sz="2800" b="1" dirty="0" err="1"/>
              <a:t>সরকারি</a:t>
            </a:r>
            <a:r>
              <a:rPr lang="en-US" sz="2800" b="1" dirty="0"/>
              <a:t> </a:t>
            </a:r>
            <a:r>
              <a:rPr lang="en-US" sz="2800" b="1" dirty="0" err="1"/>
              <a:t>উচ্চ</a:t>
            </a:r>
            <a:r>
              <a:rPr lang="en-US" sz="2800" b="1" dirty="0"/>
              <a:t> </a:t>
            </a:r>
            <a:r>
              <a:rPr lang="en-US" sz="2800" b="1" dirty="0" err="1"/>
              <a:t>বিদ্যালয়</a:t>
            </a:r>
            <a:endParaRPr lang="en-US" sz="2800" b="1" dirty="0"/>
          </a:p>
          <a:p>
            <a:r>
              <a:rPr lang="en-US" sz="2800" b="1" dirty="0" err="1"/>
              <a:t>ঢাকা</a:t>
            </a:r>
            <a:r>
              <a:rPr lang="en-US" sz="2800" b="1" dirty="0"/>
              <a:t>।</a:t>
            </a:r>
          </a:p>
        </p:txBody>
      </p:sp>
      <p:pic>
        <p:nvPicPr>
          <p:cNvPr id="3" name="Picture 2" descr="Literary Genres - BrainPOP">
            <a:extLst>
              <a:ext uri="{FF2B5EF4-FFF2-40B4-BE49-F238E27FC236}">
                <a16:creationId xmlns:a16="http://schemas.microsoft.com/office/drawing/2014/main" id="{A6BA7F6D-5DE1-4EA0-81F4-F3525C1FD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399" y="640389"/>
            <a:ext cx="4315841" cy="32493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8FD3418-03C0-403B-9EB5-9C56C030CB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008" y="640389"/>
            <a:ext cx="3218358" cy="5851561"/>
          </a:xfrm>
          <a:prstGeom prst="rect">
            <a:avLst/>
          </a:prstGeom>
          <a:ln w="38100">
            <a:solidFill>
              <a:schemeClr val="tx1"/>
            </a:solidFill>
          </a:ln>
        </p:spPr>
      </p:pic>
    </p:spTree>
    <p:extLst>
      <p:ext uri="{BB962C8B-B14F-4D97-AF65-F5344CB8AC3E}">
        <p14:creationId xmlns:p14="http://schemas.microsoft.com/office/powerpoint/2010/main" val="2761511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4B278B-7E52-4240-ACD8-4106921F33EA}"/>
              </a:ext>
            </a:extLst>
          </p:cNvPr>
          <p:cNvSpPr txBox="1"/>
          <p:nvPr/>
        </p:nvSpPr>
        <p:spPr>
          <a:xfrm>
            <a:off x="7473561" y="995289"/>
            <a:ext cx="3474720" cy="1323439"/>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বিষয়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বাংলা</a:t>
            </a:r>
            <a:r>
              <a:rPr lang="en-US" sz="4000" b="1" dirty="0">
                <a:latin typeface="NikoshBAN" panose="02000000000000000000" pitchFamily="2" charset="0"/>
                <a:cs typeface="NikoshBAN" panose="02000000000000000000" pitchFamily="2" charset="0"/>
              </a:rPr>
              <a:t> ২য় </a:t>
            </a:r>
            <a:r>
              <a:rPr lang="en-US" sz="4000" b="1" dirty="0" err="1">
                <a:latin typeface="NikoshBAN" panose="02000000000000000000" pitchFamily="2" charset="0"/>
                <a:cs typeface="NikoshBAN" panose="02000000000000000000" pitchFamily="2" charset="0"/>
              </a:rPr>
              <a:t>পত্র</a:t>
            </a:r>
            <a:endParaRPr lang="en-US" sz="4000" b="1" dirty="0">
              <a:latin typeface="NikoshBAN" panose="02000000000000000000" pitchFamily="2" charset="0"/>
              <a:cs typeface="NikoshBAN" panose="02000000000000000000" pitchFamily="2" charset="0"/>
            </a:endParaRPr>
          </a:p>
          <a:p>
            <a:r>
              <a:rPr lang="en-US" sz="4000" b="1" dirty="0" err="1">
                <a:latin typeface="NikoshBAN" panose="02000000000000000000" pitchFamily="2" charset="0"/>
                <a:cs typeface="NikoshBAN" panose="02000000000000000000" pitchFamily="2" charset="0"/>
              </a:rPr>
              <a:t>শ্রেণি</a:t>
            </a:r>
            <a:r>
              <a:rPr lang="en-US" sz="4000" b="1" dirty="0">
                <a:latin typeface="NikoshBAN" panose="02000000000000000000" pitchFamily="2" charset="0"/>
                <a:cs typeface="NikoshBAN" panose="02000000000000000000" pitchFamily="2" charset="0"/>
              </a:rPr>
              <a:t>: ৬ষ্ঠ</a:t>
            </a:r>
          </a:p>
        </p:txBody>
      </p:sp>
      <p:pic>
        <p:nvPicPr>
          <p:cNvPr id="3" name="Picture 2" descr="Dribbble - Book Animation [GIF] by Stefan G�llner">
            <a:extLst>
              <a:ext uri="{FF2B5EF4-FFF2-40B4-BE49-F238E27FC236}">
                <a16:creationId xmlns:a16="http://schemas.microsoft.com/office/drawing/2014/main" id="{CB696E25-8EC4-445C-AED5-4CBAEE20DC0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9060" y="540283"/>
            <a:ext cx="6354177" cy="4765633"/>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1B7CBD3-AD79-4549-82B2-3BA4B60223D3}"/>
              </a:ext>
            </a:extLst>
          </p:cNvPr>
          <p:cNvSpPr txBox="1"/>
          <p:nvPr/>
        </p:nvSpPr>
        <p:spPr>
          <a:xfrm>
            <a:off x="7267246" y="2912012"/>
            <a:ext cx="3930637" cy="2123658"/>
          </a:xfrm>
          <a:prstGeom prst="rect">
            <a:avLst/>
          </a:prstGeom>
          <a:noFill/>
          <a:ln w="57150">
            <a:solidFill>
              <a:schemeClr val="tx1"/>
            </a:solidFill>
          </a:ln>
        </p:spPr>
        <p:txBody>
          <a:bodyPr wrap="square" rtlCol="0">
            <a:spAutoFit/>
          </a:bodyPr>
          <a:lstStyle/>
          <a:p>
            <a:r>
              <a:rPr lang="bn-IN" sz="4400" b="1" dirty="0">
                <a:latin typeface="NikoshBAN" panose="02000000000000000000" pitchFamily="2" charset="0"/>
                <a:cs typeface="NikoshBAN" panose="02000000000000000000" pitchFamily="2" charset="0"/>
              </a:rPr>
              <a:t>আলোচ্য বিষয়:</a:t>
            </a:r>
            <a:endParaRPr lang="en-US" sz="4400" b="1" dirty="0">
              <a:latin typeface="NikoshBAN" panose="02000000000000000000" pitchFamily="2" charset="0"/>
              <a:cs typeface="NikoshBAN" panose="02000000000000000000" pitchFamily="2" charset="0"/>
            </a:endParaRPr>
          </a:p>
          <a:p>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ব্যাকরণ</a:t>
            </a:r>
            <a:r>
              <a:rPr lang="en-US" sz="4400" b="1" dirty="0">
                <a:latin typeface="NikoshBAN" panose="02000000000000000000" pitchFamily="2" charset="0"/>
                <a:cs typeface="NikoshBAN" panose="02000000000000000000" pitchFamily="2" charset="0"/>
              </a:rPr>
              <a:t> ও </a:t>
            </a:r>
            <a:r>
              <a:rPr lang="en-US" sz="4400" b="1" dirty="0" err="1">
                <a:latin typeface="NikoshBAN" panose="02000000000000000000" pitchFamily="2" charset="0"/>
                <a:cs typeface="NikoshBAN" panose="02000000000000000000" pitchFamily="2" charset="0"/>
              </a:rPr>
              <a:t>নির্মিতি</a:t>
            </a:r>
            <a:endParaRPr lang="en-US" sz="4400" b="1" dirty="0">
              <a:latin typeface="NikoshBAN" panose="02000000000000000000" pitchFamily="2" charset="0"/>
              <a:cs typeface="NikoshBAN" panose="02000000000000000000" pitchFamily="2" charset="0"/>
            </a:endParaRPr>
          </a:p>
          <a:p>
            <a:r>
              <a:rPr lang="en-US" sz="4400" b="1" dirty="0">
                <a:latin typeface="NikoshBAN" panose="02000000000000000000" pitchFamily="2" charset="0"/>
                <a:cs typeface="NikoshBAN" panose="02000000000000000000" pitchFamily="2" charset="0"/>
              </a:rPr>
              <a:t>           ‘ </a:t>
            </a:r>
            <a:r>
              <a:rPr lang="en-US" sz="4400" b="1" dirty="0" err="1">
                <a:latin typeface="NikoshBAN" panose="02000000000000000000" pitchFamily="2" charset="0"/>
                <a:cs typeface="NikoshBAN" panose="02000000000000000000" pitchFamily="2" charset="0"/>
              </a:rPr>
              <a:t>বানান</a:t>
            </a:r>
            <a:r>
              <a:rPr lang="en-US" sz="4400" b="1" dirty="0">
                <a:latin typeface="NikoshBAN" panose="02000000000000000000" pitchFamily="2" charset="0"/>
                <a:cs typeface="NikoshBAN" panose="02000000000000000000" pitchFamily="2" charset="0"/>
              </a:rPr>
              <a:t>’</a:t>
            </a:r>
            <a:r>
              <a:rPr lang="bn-IN" sz="4400" b="1" dirty="0">
                <a:latin typeface="NikoshBAN" panose="02000000000000000000" pitchFamily="2" charset="0"/>
                <a:cs typeface="NikoshBAN" panose="02000000000000000000" pitchFamily="2" charset="0"/>
              </a:rPr>
              <a:t> </a:t>
            </a:r>
            <a:endParaRPr lang="en-US" sz="4400" b="1" dirty="0">
              <a:latin typeface="NikoshBAN" panose="02000000000000000000" pitchFamily="2" charset="0"/>
              <a:cs typeface="NikoshBAN" panose="02000000000000000000" pitchFamily="2" charset="0"/>
            </a:endParaRPr>
          </a:p>
        </p:txBody>
      </p:sp>
      <p:pic>
        <p:nvPicPr>
          <p:cNvPr id="5" name="Picture 4" descr="Dribbble - Book Animation [GIF] by Stefan G�llner">
            <a:extLst>
              <a:ext uri="{FF2B5EF4-FFF2-40B4-BE49-F238E27FC236}">
                <a16:creationId xmlns:a16="http://schemas.microsoft.com/office/drawing/2014/main" id="{F1AF68EE-6553-4D0D-8D30-91654DED609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9060" y="498080"/>
            <a:ext cx="6354177" cy="4765633"/>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6B7BCE-C96B-4CD4-A74E-F952475496A4}"/>
              </a:ext>
            </a:extLst>
          </p:cNvPr>
          <p:cNvSpPr/>
          <p:nvPr/>
        </p:nvSpPr>
        <p:spPr>
          <a:xfrm>
            <a:off x="4403791" y="2505670"/>
            <a:ext cx="2278188" cy="923330"/>
          </a:xfrm>
          <a:prstGeom prst="rect">
            <a:avLst/>
          </a:prstGeom>
          <a:ln w="76200">
            <a:solidFill>
              <a:schemeClr val="tx1"/>
            </a:solidFill>
          </a:ln>
        </p:spPr>
        <p:txBody>
          <a:bodyPr wrap="none">
            <a:spAutoFit/>
          </a:bodyPr>
          <a:lstStyle/>
          <a:p>
            <a:r>
              <a:rPr lang="en-US" sz="5400" b="1" dirty="0">
                <a:latin typeface="NikoshBAN" panose="02000000000000000000" pitchFamily="2" charset="0"/>
                <a:cs typeface="NikoshBAN" panose="02000000000000000000" pitchFamily="2" charset="0"/>
              </a:rPr>
              <a:t> ‘ </a:t>
            </a:r>
            <a:r>
              <a:rPr lang="en-US" sz="5400" b="1" dirty="0" err="1">
                <a:latin typeface="NikoshBAN" panose="02000000000000000000" pitchFamily="2" charset="0"/>
                <a:cs typeface="NikoshBAN" panose="02000000000000000000" pitchFamily="2" charset="0"/>
              </a:rPr>
              <a:t>বানান</a:t>
            </a:r>
            <a:r>
              <a:rPr lang="en-US" sz="5400" b="1" dirty="0">
                <a:latin typeface="NikoshBAN" panose="02000000000000000000" pitchFamily="2" charset="0"/>
                <a:cs typeface="NikoshBAN" panose="02000000000000000000" pitchFamily="2" charset="0"/>
              </a:rPr>
              <a:t>’</a:t>
            </a:r>
            <a:r>
              <a:rPr lang="bn-IN" sz="5400" b="1" dirty="0">
                <a:latin typeface="NikoshBAN" panose="02000000000000000000" pitchFamily="2" charset="0"/>
                <a:cs typeface="NikoshBAN" panose="02000000000000000000" pitchFamily="2" charset="0"/>
              </a:rPr>
              <a:t> </a:t>
            </a:r>
            <a:endParaRPr lang="en-US" sz="5400" dirty="0"/>
          </a:p>
        </p:txBody>
      </p:sp>
    </p:spTree>
    <p:extLst>
      <p:ext uri="{BB962C8B-B14F-4D97-AF65-F5344CB8AC3E}">
        <p14:creationId xmlns:p14="http://schemas.microsoft.com/office/powerpoint/2010/main" val="309830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2940E8-C060-41A8-BFA9-DF592BA8E898}"/>
              </a:ext>
            </a:extLst>
          </p:cNvPr>
          <p:cNvSpPr txBox="1"/>
          <p:nvPr/>
        </p:nvSpPr>
        <p:spPr>
          <a:xfrm>
            <a:off x="4065563" y="483086"/>
            <a:ext cx="1758460" cy="72195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শিখনফল</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F704FF48-4484-41BA-9C02-3AFFF751DB2C}"/>
              </a:ext>
            </a:extLst>
          </p:cNvPr>
          <p:cNvSpPr txBox="1"/>
          <p:nvPr/>
        </p:nvSpPr>
        <p:spPr>
          <a:xfrm>
            <a:off x="654150" y="1606110"/>
            <a:ext cx="4621235" cy="72195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এই পাঠ শেষে শিক্ষার্থীরা...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6E3ACBC6-A025-4C05-B75A-FFB5B0053528}"/>
              </a:ext>
            </a:extLst>
          </p:cNvPr>
          <p:cNvSpPr txBox="1"/>
          <p:nvPr/>
        </p:nvSpPr>
        <p:spPr>
          <a:xfrm>
            <a:off x="1308296" y="2841675"/>
            <a:ext cx="7005710" cy="1953058"/>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১। বানান কী তা বলতে পারবে;</a:t>
            </a:r>
          </a:p>
          <a:p>
            <a:r>
              <a:rPr lang="bn-IN" sz="4000" b="1" dirty="0">
                <a:latin typeface="NikoshBAN" panose="02000000000000000000" pitchFamily="2" charset="0"/>
                <a:cs typeface="NikoshBAN" panose="02000000000000000000" pitchFamily="2" charset="0"/>
              </a:rPr>
              <a:t>২। বানানের ধারণা আলোচনা করতে পারবে;</a:t>
            </a:r>
          </a:p>
          <a:p>
            <a:r>
              <a:rPr lang="bn-IN" sz="4000" b="1" dirty="0">
                <a:latin typeface="NikoshBAN" panose="02000000000000000000" pitchFamily="2" charset="0"/>
                <a:cs typeface="NikoshBAN" panose="02000000000000000000" pitchFamily="2" charset="0"/>
              </a:rPr>
              <a:t>৩। বানানের নিয়ম ব্যাখা করতে পারবে।</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030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FE86DE-0D52-4CEE-BF07-32DB5A8E9E72}"/>
              </a:ext>
            </a:extLst>
          </p:cNvPr>
          <p:cNvSpPr txBox="1"/>
          <p:nvPr/>
        </p:nvSpPr>
        <p:spPr>
          <a:xfrm>
            <a:off x="4244343" y="559920"/>
            <a:ext cx="302455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বানান কী?</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FA03C033-48CD-4715-93FB-EF0F73D82C77}"/>
              </a:ext>
            </a:extLst>
          </p:cNvPr>
          <p:cNvSpPr txBox="1"/>
          <p:nvPr/>
        </p:nvSpPr>
        <p:spPr>
          <a:xfrm>
            <a:off x="1821183" y="2473208"/>
            <a:ext cx="787087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বানান বলতে বোঝায় বর্ণন করা বা বর্ণনা করা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39AF90C4-4D5E-4953-8135-B48D4C1D0D53}"/>
              </a:ext>
            </a:extLst>
          </p:cNvPr>
          <p:cNvSpPr txBox="1"/>
          <p:nvPr/>
        </p:nvSpPr>
        <p:spPr>
          <a:xfrm>
            <a:off x="1912622" y="4512212"/>
            <a:ext cx="711122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অন্যভাবে বলা যায়,বানান হলো বুঝিয়ে লেখা</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1377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468DF3-1B75-4CAF-8EC7-629A896D93FC}"/>
              </a:ext>
            </a:extLst>
          </p:cNvPr>
          <p:cNvSpPr txBox="1"/>
          <p:nvPr/>
        </p:nvSpPr>
        <p:spPr>
          <a:xfrm>
            <a:off x="441961" y="2430665"/>
            <a:ext cx="1555651" cy="707887"/>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যেমন- </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D6531597-6BB5-4F60-9079-E1980AF3DF0E}"/>
              </a:ext>
            </a:extLst>
          </p:cNvPr>
          <p:cNvSpPr txBox="1"/>
          <p:nvPr/>
        </p:nvSpPr>
        <p:spPr>
          <a:xfrm>
            <a:off x="419097" y="323137"/>
            <a:ext cx="10983349" cy="193899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লিখিত ভাষায় স্বরবর্ণের পর স্বরবর্ণ,ব্যঞ্জনবর্ণের পর ব্যঞ্জনবর্ণ অথবা স্বরবর্ণের পর ব্যঞ্জনবর্ণ বা ব্যঞ্জনবর্ণের পর স্বরবর্ণ যোগ করাকে বানান বোঝায়।</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59D25E25-0EBF-4BDC-9528-482BD039BC69}"/>
              </a:ext>
            </a:extLst>
          </p:cNvPr>
          <p:cNvSpPr txBox="1"/>
          <p:nvPr/>
        </p:nvSpPr>
        <p:spPr>
          <a:xfrm>
            <a:off x="441961" y="3460369"/>
            <a:ext cx="421679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স্বরবর্ণ +ব্যঞ্জনবর্ণ= আম </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1942B4A2-8F77-4A92-B163-6E62D7A4077F}"/>
              </a:ext>
            </a:extLst>
          </p:cNvPr>
          <p:cNvSpPr txBox="1"/>
          <p:nvPr/>
        </p:nvSpPr>
        <p:spPr>
          <a:xfrm>
            <a:off x="5903155" y="3631715"/>
            <a:ext cx="119223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আ+ম </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ACB3D83F-D4DF-4CED-9C7B-D89AC7496F76}"/>
              </a:ext>
            </a:extLst>
          </p:cNvPr>
          <p:cNvSpPr txBox="1"/>
          <p:nvPr/>
        </p:nvSpPr>
        <p:spPr>
          <a:xfrm>
            <a:off x="8491024" y="4658440"/>
            <a:ext cx="2303583"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ম্=ব্যঞ্জনবর্ণ </a:t>
            </a:r>
            <a:endParaRPr lang="en-US" sz="40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5D7A16BE-2583-4930-B940-31531C3904BC}"/>
              </a:ext>
            </a:extLst>
          </p:cNvPr>
          <p:cNvSpPr txBox="1"/>
          <p:nvPr/>
        </p:nvSpPr>
        <p:spPr>
          <a:xfrm>
            <a:off x="8491024" y="2966930"/>
            <a:ext cx="213711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আ=স্বরবর্ণ </a:t>
            </a:r>
            <a:endParaRPr lang="en-US" sz="4000" b="1"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2C54872A-E48E-4CA1-AC99-5824CBA7F1B0}"/>
              </a:ext>
            </a:extLst>
          </p:cNvPr>
          <p:cNvSpPr txBox="1"/>
          <p:nvPr/>
        </p:nvSpPr>
        <p:spPr>
          <a:xfrm rot="10800000" flipV="1">
            <a:off x="8467576" y="3783547"/>
            <a:ext cx="2411439"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ম=ব্যঞ্জনবর্ণ </a:t>
            </a:r>
            <a:endParaRPr lang="en-US" sz="4000" b="1" dirty="0">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18BD3E8A-7FBD-446D-8252-297764916DE0}"/>
              </a:ext>
            </a:extLst>
          </p:cNvPr>
          <p:cNvSpPr txBox="1"/>
          <p:nvPr/>
        </p:nvSpPr>
        <p:spPr>
          <a:xfrm>
            <a:off x="5910772" y="5128792"/>
            <a:ext cx="1391527" cy="707887"/>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ম্ +আ</a:t>
            </a:r>
            <a:endParaRPr lang="en-US" sz="4000" b="1"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CDCA9E1C-D907-4B5E-A508-C41D172C5EB5}"/>
              </a:ext>
            </a:extLst>
          </p:cNvPr>
          <p:cNvSpPr txBox="1"/>
          <p:nvPr/>
        </p:nvSpPr>
        <p:spPr>
          <a:xfrm>
            <a:off x="441961" y="5197959"/>
            <a:ext cx="4064390"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ব্যঞ্জনবর্ণ + স্বরবর্ণ= মা </a:t>
            </a:r>
            <a:endParaRPr lang="en-US" sz="4000" b="1" dirty="0">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id="{305B698F-DE23-4ACC-BA08-EC48E758172F}"/>
              </a:ext>
            </a:extLst>
          </p:cNvPr>
          <p:cNvSpPr txBox="1"/>
          <p:nvPr/>
        </p:nvSpPr>
        <p:spPr>
          <a:xfrm>
            <a:off x="8491024" y="5551902"/>
            <a:ext cx="213711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আ=স্বরবর্ণ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2630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P spid="9" grpId="0" animBg="1"/>
      <p:bldP spid="10"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84BC5-BF69-4D24-A61D-C0A703C9D10A}"/>
              </a:ext>
            </a:extLst>
          </p:cNvPr>
          <p:cNvSpPr txBox="1"/>
          <p:nvPr/>
        </p:nvSpPr>
        <p:spPr>
          <a:xfrm>
            <a:off x="2264897" y="495743"/>
            <a:ext cx="6555545"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ব্যঞ্জনবর্ণ +স্বরবর্ণ+ব্যঞ্জনবর্ণ+ব্যঞ্জনবর্ণ</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C2563C61-E569-4653-9D65-DB9C27790469}"/>
              </a:ext>
            </a:extLst>
          </p:cNvPr>
          <p:cNvSpPr txBox="1"/>
          <p:nvPr/>
        </p:nvSpPr>
        <p:spPr>
          <a:xfrm>
            <a:off x="5652868" y="2535283"/>
            <a:ext cx="110314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কষ্ট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BB08EC79-C8CB-43F3-84F7-FF919E817DD9}"/>
              </a:ext>
            </a:extLst>
          </p:cNvPr>
          <p:cNvSpPr txBox="1"/>
          <p:nvPr/>
        </p:nvSpPr>
        <p:spPr>
          <a:xfrm>
            <a:off x="2382127" y="1551946"/>
            <a:ext cx="6438315"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তোমার আচরণে আমি খুব কষ্ট পেয়েছি।</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58CD83DC-8A6A-44E2-9E42-EE6109AACC7D}"/>
              </a:ext>
            </a:extLst>
          </p:cNvPr>
          <p:cNvSpPr txBox="1"/>
          <p:nvPr/>
        </p:nvSpPr>
        <p:spPr>
          <a:xfrm>
            <a:off x="5132355" y="3629889"/>
            <a:ext cx="231296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ক্+অ+ষ্+ট্ </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E35A12D8-5222-4C63-9F2B-CD50943CE186}"/>
              </a:ext>
            </a:extLst>
          </p:cNvPr>
          <p:cNvSpPr txBox="1"/>
          <p:nvPr/>
        </p:nvSpPr>
        <p:spPr>
          <a:xfrm>
            <a:off x="9029702" y="4817348"/>
            <a:ext cx="213711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ট্=ব্যঞ্জনবর্ণ </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74B2D787-DF22-4C9D-AD2F-4A593491E095}"/>
              </a:ext>
            </a:extLst>
          </p:cNvPr>
          <p:cNvSpPr txBox="1"/>
          <p:nvPr/>
        </p:nvSpPr>
        <p:spPr>
          <a:xfrm>
            <a:off x="6375006" y="4817348"/>
            <a:ext cx="213711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ষ্=ব্যঞ্জনবর্ণ </a:t>
            </a:r>
            <a:endParaRPr lang="en-US" sz="40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3E821B65-F2A1-47E2-81B9-6F7DDDDB349C}"/>
              </a:ext>
            </a:extLst>
          </p:cNvPr>
          <p:cNvSpPr txBox="1"/>
          <p:nvPr/>
        </p:nvSpPr>
        <p:spPr>
          <a:xfrm>
            <a:off x="3871250" y="4853931"/>
            <a:ext cx="213711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অ=স্বরবর্ণ </a:t>
            </a:r>
            <a:endParaRPr lang="en-US" sz="4000" b="1"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8D38C829-6007-4376-9452-5F8643E4C9BC}"/>
              </a:ext>
            </a:extLst>
          </p:cNvPr>
          <p:cNvSpPr txBox="1"/>
          <p:nvPr/>
        </p:nvSpPr>
        <p:spPr>
          <a:xfrm>
            <a:off x="1025181" y="4817348"/>
            <a:ext cx="2479431"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 ব্যঞ্জনবর্ণ</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8946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9EC87E-B638-4B67-95B9-068CA51E52B8}"/>
              </a:ext>
            </a:extLst>
          </p:cNvPr>
          <p:cNvSpPr txBox="1"/>
          <p:nvPr/>
        </p:nvSpPr>
        <p:spPr>
          <a:xfrm>
            <a:off x="562706" y="379830"/>
            <a:ext cx="5317589" cy="72195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আমাদের যা মনে রাখতে হবে----</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D3CA3F0A-3D95-4193-9315-21011327E7EE}"/>
              </a:ext>
            </a:extLst>
          </p:cNvPr>
          <p:cNvSpPr txBox="1"/>
          <p:nvPr/>
        </p:nvSpPr>
        <p:spPr>
          <a:xfrm>
            <a:off x="254390" y="1580089"/>
            <a:ext cx="11683220" cy="4401205"/>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বানান শিখতে বা লিখতে গেলে আমাদের অবশ্যই মনে রাখতে হবে যে,পরিপূর্ণভাবে ধ্বনি অনুযায়ী বানান লেখার নিয়ম বিশ্বের কোনো ভাষায় নেই। ধ্বনিতত্ত্ব অংশে আমরা দেখেছি যে,আমাদের ভাষায় সব বর্ণ সব ধ্বনির প্রতিনিধিত্ব করে না। কিন্ত সব বর্ণই আমাদের লিখন পদ্ধতির আশ্রয়। আমাদের জানতে হবে কোথায় দীর্ঘস্বর(ঈ,ঊ),চন্দ্রবিন্দু(৺),কোথায় ন্,কোথায় ণ্, কোথায় শ্,স্,ষ্, কোথায় (ঃ),কোথায় ঙ,,ং,ক, ক্ষ,ঙ্খ, ঙ্গ,ঙ্ক্ষ, ত,হ্ম ইত্যাদি বসবে। এসবের ব্যবহার না জানলে বানান ভুল হবে।</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9689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1030</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NikoshBAN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25</cp:revision>
  <dcterms:created xsi:type="dcterms:W3CDTF">2020-05-27T13:50:20Z</dcterms:created>
  <dcterms:modified xsi:type="dcterms:W3CDTF">2020-05-31T04:22:04Z</dcterms:modified>
</cp:coreProperties>
</file>