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3" r:id="rId6"/>
    <p:sldId id="260" r:id="rId7"/>
    <p:sldId id="261" r:id="rId8"/>
    <p:sldId id="262" r:id="rId9"/>
    <p:sldId id="263" r:id="rId10"/>
    <p:sldId id="264" r:id="rId11"/>
    <p:sldId id="265" r:id="rId12"/>
    <p:sldId id="279" r:id="rId13"/>
    <p:sldId id="280" r:id="rId14"/>
    <p:sldId id="281" r:id="rId15"/>
    <p:sldId id="282" r:id="rId16"/>
    <p:sldId id="284" r:id="rId17"/>
    <p:sldId id="285" r:id="rId18"/>
    <p:sldId id="286" r:id="rId19"/>
    <p:sldId id="266" r:id="rId20"/>
    <p:sldId id="276" r:id="rId21"/>
    <p:sldId id="267" r:id="rId22"/>
    <p:sldId id="268" r:id="rId23"/>
    <p:sldId id="269" r:id="rId24"/>
    <p:sldId id="277" r:id="rId25"/>
    <p:sldId id="270" r:id="rId26"/>
    <p:sldId id="271" r:id="rId27"/>
    <p:sldId id="272" r:id="rId28"/>
    <p:sldId id="278" r:id="rId29"/>
    <p:sldId id="273" r:id="rId30"/>
    <p:sldId id="274" r:id="rId31"/>
    <p:sldId id="27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snapToGrid="0">
      <p:cViewPr varScale="1">
        <p:scale>
          <a:sx n="72" d="100"/>
          <a:sy n="72"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331FA-4A22-4158-8C7E-CF9CBCD7B7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50A890-9A3E-4AB4-94A7-16B6975FAC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7C4ADD-D2E7-4831-92B6-B467A282E840}"/>
              </a:ext>
            </a:extLst>
          </p:cNvPr>
          <p:cNvSpPr>
            <a:spLocks noGrp="1"/>
          </p:cNvSpPr>
          <p:nvPr>
            <p:ph type="dt" sz="half" idx="10"/>
          </p:nvPr>
        </p:nvSpPr>
        <p:spPr/>
        <p:txBody>
          <a:bodyPr/>
          <a:lstStyle/>
          <a:p>
            <a:fld id="{89FDB190-F38A-4A7F-AED8-EBCD6626C532}" type="datetimeFigureOut">
              <a:rPr lang="en-US" smtClean="0"/>
              <a:t>31-May-20</a:t>
            </a:fld>
            <a:endParaRPr lang="en-US"/>
          </a:p>
        </p:txBody>
      </p:sp>
      <p:sp>
        <p:nvSpPr>
          <p:cNvPr id="5" name="Footer Placeholder 4">
            <a:extLst>
              <a:ext uri="{FF2B5EF4-FFF2-40B4-BE49-F238E27FC236}">
                <a16:creationId xmlns:a16="http://schemas.microsoft.com/office/drawing/2014/main" id="{7014BA95-3054-4004-8026-26AE8D09D8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3390E4-6717-4B1F-8208-2B448E87A897}"/>
              </a:ext>
            </a:extLst>
          </p:cNvPr>
          <p:cNvSpPr>
            <a:spLocks noGrp="1"/>
          </p:cNvSpPr>
          <p:nvPr>
            <p:ph type="sldNum" sz="quarter" idx="12"/>
          </p:nvPr>
        </p:nvSpPr>
        <p:spPr/>
        <p:txBody>
          <a:bodyPr/>
          <a:lstStyle/>
          <a:p>
            <a:fld id="{B0DDD64E-2154-421D-8125-31F00E9426D8}" type="slidenum">
              <a:rPr lang="en-US" smtClean="0"/>
              <a:t>‹#›</a:t>
            </a:fld>
            <a:endParaRPr lang="en-US"/>
          </a:p>
        </p:txBody>
      </p:sp>
    </p:spTree>
    <p:extLst>
      <p:ext uri="{BB962C8B-B14F-4D97-AF65-F5344CB8AC3E}">
        <p14:creationId xmlns:p14="http://schemas.microsoft.com/office/powerpoint/2010/main" val="3305134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672E1-09CA-422D-B4BD-661C652484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978E1C-8CB8-43EE-B4ED-270312E08B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28188-BAAE-49BD-AA17-F5836B1AD9D1}"/>
              </a:ext>
            </a:extLst>
          </p:cNvPr>
          <p:cNvSpPr>
            <a:spLocks noGrp="1"/>
          </p:cNvSpPr>
          <p:nvPr>
            <p:ph type="dt" sz="half" idx="10"/>
          </p:nvPr>
        </p:nvSpPr>
        <p:spPr/>
        <p:txBody>
          <a:bodyPr/>
          <a:lstStyle/>
          <a:p>
            <a:fld id="{89FDB190-F38A-4A7F-AED8-EBCD6626C532}" type="datetimeFigureOut">
              <a:rPr lang="en-US" smtClean="0"/>
              <a:t>31-May-20</a:t>
            </a:fld>
            <a:endParaRPr lang="en-US"/>
          </a:p>
        </p:txBody>
      </p:sp>
      <p:sp>
        <p:nvSpPr>
          <p:cNvPr id="5" name="Footer Placeholder 4">
            <a:extLst>
              <a:ext uri="{FF2B5EF4-FFF2-40B4-BE49-F238E27FC236}">
                <a16:creationId xmlns:a16="http://schemas.microsoft.com/office/drawing/2014/main" id="{815A23BB-DF5E-4688-AC67-5742EF24D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A44DC5-3CC0-4088-B8B0-49543A5CA40D}"/>
              </a:ext>
            </a:extLst>
          </p:cNvPr>
          <p:cNvSpPr>
            <a:spLocks noGrp="1"/>
          </p:cNvSpPr>
          <p:nvPr>
            <p:ph type="sldNum" sz="quarter" idx="12"/>
          </p:nvPr>
        </p:nvSpPr>
        <p:spPr/>
        <p:txBody>
          <a:bodyPr/>
          <a:lstStyle/>
          <a:p>
            <a:fld id="{B0DDD64E-2154-421D-8125-31F00E9426D8}" type="slidenum">
              <a:rPr lang="en-US" smtClean="0"/>
              <a:t>‹#›</a:t>
            </a:fld>
            <a:endParaRPr lang="en-US"/>
          </a:p>
        </p:txBody>
      </p:sp>
    </p:spTree>
    <p:extLst>
      <p:ext uri="{BB962C8B-B14F-4D97-AF65-F5344CB8AC3E}">
        <p14:creationId xmlns:p14="http://schemas.microsoft.com/office/powerpoint/2010/main" val="4095368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3949E6-CD2E-4DB4-8C24-A745765924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A95DCB-2921-437C-B0DA-CEDA415252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1236D1-E7F7-421D-B2E1-82659C550365}"/>
              </a:ext>
            </a:extLst>
          </p:cNvPr>
          <p:cNvSpPr>
            <a:spLocks noGrp="1"/>
          </p:cNvSpPr>
          <p:nvPr>
            <p:ph type="dt" sz="half" idx="10"/>
          </p:nvPr>
        </p:nvSpPr>
        <p:spPr/>
        <p:txBody>
          <a:bodyPr/>
          <a:lstStyle/>
          <a:p>
            <a:fld id="{89FDB190-F38A-4A7F-AED8-EBCD6626C532}" type="datetimeFigureOut">
              <a:rPr lang="en-US" smtClean="0"/>
              <a:t>31-May-20</a:t>
            </a:fld>
            <a:endParaRPr lang="en-US"/>
          </a:p>
        </p:txBody>
      </p:sp>
      <p:sp>
        <p:nvSpPr>
          <p:cNvPr id="5" name="Footer Placeholder 4">
            <a:extLst>
              <a:ext uri="{FF2B5EF4-FFF2-40B4-BE49-F238E27FC236}">
                <a16:creationId xmlns:a16="http://schemas.microsoft.com/office/drawing/2014/main" id="{A67F7C61-E39C-4CFA-AAAA-9B9A5A6988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2BE897-47A4-4D87-908D-3468DE57B568}"/>
              </a:ext>
            </a:extLst>
          </p:cNvPr>
          <p:cNvSpPr>
            <a:spLocks noGrp="1"/>
          </p:cNvSpPr>
          <p:nvPr>
            <p:ph type="sldNum" sz="quarter" idx="12"/>
          </p:nvPr>
        </p:nvSpPr>
        <p:spPr/>
        <p:txBody>
          <a:bodyPr/>
          <a:lstStyle/>
          <a:p>
            <a:fld id="{B0DDD64E-2154-421D-8125-31F00E9426D8}" type="slidenum">
              <a:rPr lang="en-US" smtClean="0"/>
              <a:t>‹#›</a:t>
            </a:fld>
            <a:endParaRPr lang="en-US"/>
          </a:p>
        </p:txBody>
      </p:sp>
    </p:spTree>
    <p:extLst>
      <p:ext uri="{BB962C8B-B14F-4D97-AF65-F5344CB8AC3E}">
        <p14:creationId xmlns:p14="http://schemas.microsoft.com/office/powerpoint/2010/main" val="329491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3A9A3-AA96-4570-B98B-2140D8EA2D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EAE43D-6D55-4B63-A91B-35E50AAF4E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80F50-C20E-45DB-8B17-7C430CBB3269}"/>
              </a:ext>
            </a:extLst>
          </p:cNvPr>
          <p:cNvSpPr>
            <a:spLocks noGrp="1"/>
          </p:cNvSpPr>
          <p:nvPr>
            <p:ph type="dt" sz="half" idx="10"/>
          </p:nvPr>
        </p:nvSpPr>
        <p:spPr/>
        <p:txBody>
          <a:bodyPr/>
          <a:lstStyle/>
          <a:p>
            <a:fld id="{89FDB190-F38A-4A7F-AED8-EBCD6626C532}" type="datetimeFigureOut">
              <a:rPr lang="en-US" smtClean="0"/>
              <a:t>31-May-20</a:t>
            </a:fld>
            <a:endParaRPr lang="en-US"/>
          </a:p>
        </p:txBody>
      </p:sp>
      <p:sp>
        <p:nvSpPr>
          <p:cNvPr id="5" name="Footer Placeholder 4">
            <a:extLst>
              <a:ext uri="{FF2B5EF4-FFF2-40B4-BE49-F238E27FC236}">
                <a16:creationId xmlns:a16="http://schemas.microsoft.com/office/drawing/2014/main" id="{29DAFF46-BBC5-41D2-A639-124B5584FB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5CBD4-5BA7-4802-9533-D1B321099321}"/>
              </a:ext>
            </a:extLst>
          </p:cNvPr>
          <p:cNvSpPr>
            <a:spLocks noGrp="1"/>
          </p:cNvSpPr>
          <p:nvPr>
            <p:ph type="sldNum" sz="quarter" idx="12"/>
          </p:nvPr>
        </p:nvSpPr>
        <p:spPr/>
        <p:txBody>
          <a:bodyPr/>
          <a:lstStyle/>
          <a:p>
            <a:fld id="{B0DDD64E-2154-421D-8125-31F00E9426D8}" type="slidenum">
              <a:rPr lang="en-US" smtClean="0"/>
              <a:t>‹#›</a:t>
            </a:fld>
            <a:endParaRPr lang="en-US"/>
          </a:p>
        </p:txBody>
      </p:sp>
    </p:spTree>
    <p:extLst>
      <p:ext uri="{BB962C8B-B14F-4D97-AF65-F5344CB8AC3E}">
        <p14:creationId xmlns:p14="http://schemas.microsoft.com/office/powerpoint/2010/main" val="804041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DD599-17C3-4F14-B1AA-7B477DEA45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87BFBED-C8EA-4799-9134-8B30BF0ED4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3EC9B1-0E01-4EA4-9724-054E3A7066CD}"/>
              </a:ext>
            </a:extLst>
          </p:cNvPr>
          <p:cNvSpPr>
            <a:spLocks noGrp="1"/>
          </p:cNvSpPr>
          <p:nvPr>
            <p:ph type="dt" sz="half" idx="10"/>
          </p:nvPr>
        </p:nvSpPr>
        <p:spPr/>
        <p:txBody>
          <a:bodyPr/>
          <a:lstStyle/>
          <a:p>
            <a:fld id="{89FDB190-F38A-4A7F-AED8-EBCD6626C532}" type="datetimeFigureOut">
              <a:rPr lang="en-US" smtClean="0"/>
              <a:t>31-May-20</a:t>
            </a:fld>
            <a:endParaRPr lang="en-US"/>
          </a:p>
        </p:txBody>
      </p:sp>
      <p:sp>
        <p:nvSpPr>
          <p:cNvPr id="5" name="Footer Placeholder 4">
            <a:extLst>
              <a:ext uri="{FF2B5EF4-FFF2-40B4-BE49-F238E27FC236}">
                <a16:creationId xmlns:a16="http://schemas.microsoft.com/office/drawing/2014/main" id="{92E62DB6-2FEA-455C-9E39-A3C6F7ADF2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59940F-2B6A-44AC-8186-4CF1690F45C5}"/>
              </a:ext>
            </a:extLst>
          </p:cNvPr>
          <p:cNvSpPr>
            <a:spLocks noGrp="1"/>
          </p:cNvSpPr>
          <p:nvPr>
            <p:ph type="sldNum" sz="quarter" idx="12"/>
          </p:nvPr>
        </p:nvSpPr>
        <p:spPr/>
        <p:txBody>
          <a:bodyPr/>
          <a:lstStyle/>
          <a:p>
            <a:fld id="{B0DDD64E-2154-421D-8125-31F00E9426D8}" type="slidenum">
              <a:rPr lang="en-US" smtClean="0"/>
              <a:t>‹#›</a:t>
            </a:fld>
            <a:endParaRPr lang="en-US"/>
          </a:p>
        </p:txBody>
      </p:sp>
    </p:spTree>
    <p:extLst>
      <p:ext uri="{BB962C8B-B14F-4D97-AF65-F5344CB8AC3E}">
        <p14:creationId xmlns:p14="http://schemas.microsoft.com/office/powerpoint/2010/main" val="184502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DF99D-1ABD-4AF5-B42B-46A60ACC9E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2299C4-684A-4D32-BEFE-1E33A052E7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4A9FE5A-8653-40FD-98F4-8C52802085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3CAEF0-4A3E-46C1-AF17-35EE553F0B35}"/>
              </a:ext>
            </a:extLst>
          </p:cNvPr>
          <p:cNvSpPr>
            <a:spLocks noGrp="1"/>
          </p:cNvSpPr>
          <p:nvPr>
            <p:ph type="dt" sz="half" idx="10"/>
          </p:nvPr>
        </p:nvSpPr>
        <p:spPr/>
        <p:txBody>
          <a:bodyPr/>
          <a:lstStyle/>
          <a:p>
            <a:fld id="{89FDB190-F38A-4A7F-AED8-EBCD6626C532}" type="datetimeFigureOut">
              <a:rPr lang="en-US" smtClean="0"/>
              <a:t>31-May-20</a:t>
            </a:fld>
            <a:endParaRPr lang="en-US"/>
          </a:p>
        </p:txBody>
      </p:sp>
      <p:sp>
        <p:nvSpPr>
          <p:cNvPr id="6" name="Footer Placeholder 5">
            <a:extLst>
              <a:ext uri="{FF2B5EF4-FFF2-40B4-BE49-F238E27FC236}">
                <a16:creationId xmlns:a16="http://schemas.microsoft.com/office/drawing/2014/main" id="{15286DEE-B9B9-4F29-902D-1FE6143533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F932F9-6287-41CE-8CB1-F5B3C6742D1F}"/>
              </a:ext>
            </a:extLst>
          </p:cNvPr>
          <p:cNvSpPr>
            <a:spLocks noGrp="1"/>
          </p:cNvSpPr>
          <p:nvPr>
            <p:ph type="sldNum" sz="quarter" idx="12"/>
          </p:nvPr>
        </p:nvSpPr>
        <p:spPr/>
        <p:txBody>
          <a:bodyPr/>
          <a:lstStyle/>
          <a:p>
            <a:fld id="{B0DDD64E-2154-421D-8125-31F00E9426D8}" type="slidenum">
              <a:rPr lang="en-US" smtClean="0"/>
              <a:t>‹#›</a:t>
            </a:fld>
            <a:endParaRPr lang="en-US"/>
          </a:p>
        </p:txBody>
      </p:sp>
    </p:spTree>
    <p:extLst>
      <p:ext uri="{BB962C8B-B14F-4D97-AF65-F5344CB8AC3E}">
        <p14:creationId xmlns:p14="http://schemas.microsoft.com/office/powerpoint/2010/main" val="1594229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0198-4777-4339-A97A-2D7102CBE5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BB7A9C-429A-4197-953F-A170FD4AAF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76F9C2-B413-4041-ACF5-D800339518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84B04C-534F-4C79-8ACC-0415632759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65373B-01F1-49F9-8D28-CEF6D604DB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66A59A-6A27-430C-BB3F-62FBD5EE3909}"/>
              </a:ext>
            </a:extLst>
          </p:cNvPr>
          <p:cNvSpPr>
            <a:spLocks noGrp="1"/>
          </p:cNvSpPr>
          <p:nvPr>
            <p:ph type="dt" sz="half" idx="10"/>
          </p:nvPr>
        </p:nvSpPr>
        <p:spPr/>
        <p:txBody>
          <a:bodyPr/>
          <a:lstStyle/>
          <a:p>
            <a:fld id="{89FDB190-F38A-4A7F-AED8-EBCD6626C532}" type="datetimeFigureOut">
              <a:rPr lang="en-US" smtClean="0"/>
              <a:t>31-May-20</a:t>
            </a:fld>
            <a:endParaRPr lang="en-US"/>
          </a:p>
        </p:txBody>
      </p:sp>
      <p:sp>
        <p:nvSpPr>
          <p:cNvPr id="8" name="Footer Placeholder 7">
            <a:extLst>
              <a:ext uri="{FF2B5EF4-FFF2-40B4-BE49-F238E27FC236}">
                <a16:creationId xmlns:a16="http://schemas.microsoft.com/office/drawing/2014/main" id="{68F8FF85-4B76-4AE9-99A3-F20E7AA5DC1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494345-F886-46AF-B061-8F9CFF4AD178}"/>
              </a:ext>
            </a:extLst>
          </p:cNvPr>
          <p:cNvSpPr>
            <a:spLocks noGrp="1"/>
          </p:cNvSpPr>
          <p:nvPr>
            <p:ph type="sldNum" sz="quarter" idx="12"/>
          </p:nvPr>
        </p:nvSpPr>
        <p:spPr/>
        <p:txBody>
          <a:bodyPr/>
          <a:lstStyle/>
          <a:p>
            <a:fld id="{B0DDD64E-2154-421D-8125-31F00E9426D8}" type="slidenum">
              <a:rPr lang="en-US" smtClean="0"/>
              <a:t>‹#›</a:t>
            </a:fld>
            <a:endParaRPr lang="en-US"/>
          </a:p>
        </p:txBody>
      </p:sp>
    </p:spTree>
    <p:extLst>
      <p:ext uri="{BB962C8B-B14F-4D97-AF65-F5344CB8AC3E}">
        <p14:creationId xmlns:p14="http://schemas.microsoft.com/office/powerpoint/2010/main" val="3847389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3FB98-F0AB-4008-8275-0B35771669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1136CE-E411-46B9-BB7A-351D2CA47A5F}"/>
              </a:ext>
            </a:extLst>
          </p:cNvPr>
          <p:cNvSpPr>
            <a:spLocks noGrp="1"/>
          </p:cNvSpPr>
          <p:nvPr>
            <p:ph type="dt" sz="half" idx="10"/>
          </p:nvPr>
        </p:nvSpPr>
        <p:spPr/>
        <p:txBody>
          <a:bodyPr/>
          <a:lstStyle/>
          <a:p>
            <a:fld id="{89FDB190-F38A-4A7F-AED8-EBCD6626C532}" type="datetimeFigureOut">
              <a:rPr lang="en-US" smtClean="0"/>
              <a:t>31-May-20</a:t>
            </a:fld>
            <a:endParaRPr lang="en-US"/>
          </a:p>
        </p:txBody>
      </p:sp>
      <p:sp>
        <p:nvSpPr>
          <p:cNvPr id="4" name="Footer Placeholder 3">
            <a:extLst>
              <a:ext uri="{FF2B5EF4-FFF2-40B4-BE49-F238E27FC236}">
                <a16:creationId xmlns:a16="http://schemas.microsoft.com/office/drawing/2014/main" id="{FED60B84-B04A-494E-84EE-A0134E8A83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A93F38-1962-4D16-A41D-8B04F22350FC}"/>
              </a:ext>
            </a:extLst>
          </p:cNvPr>
          <p:cNvSpPr>
            <a:spLocks noGrp="1"/>
          </p:cNvSpPr>
          <p:nvPr>
            <p:ph type="sldNum" sz="quarter" idx="12"/>
          </p:nvPr>
        </p:nvSpPr>
        <p:spPr/>
        <p:txBody>
          <a:bodyPr/>
          <a:lstStyle/>
          <a:p>
            <a:fld id="{B0DDD64E-2154-421D-8125-31F00E9426D8}" type="slidenum">
              <a:rPr lang="en-US" smtClean="0"/>
              <a:t>‹#›</a:t>
            </a:fld>
            <a:endParaRPr lang="en-US"/>
          </a:p>
        </p:txBody>
      </p:sp>
    </p:spTree>
    <p:extLst>
      <p:ext uri="{BB962C8B-B14F-4D97-AF65-F5344CB8AC3E}">
        <p14:creationId xmlns:p14="http://schemas.microsoft.com/office/powerpoint/2010/main" val="2372087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83DB12-9EA9-413E-8303-11D5BE7918C8}"/>
              </a:ext>
            </a:extLst>
          </p:cNvPr>
          <p:cNvSpPr>
            <a:spLocks noGrp="1"/>
          </p:cNvSpPr>
          <p:nvPr>
            <p:ph type="dt" sz="half" idx="10"/>
          </p:nvPr>
        </p:nvSpPr>
        <p:spPr/>
        <p:txBody>
          <a:bodyPr/>
          <a:lstStyle/>
          <a:p>
            <a:fld id="{89FDB190-F38A-4A7F-AED8-EBCD6626C532}" type="datetimeFigureOut">
              <a:rPr lang="en-US" smtClean="0"/>
              <a:t>31-May-20</a:t>
            </a:fld>
            <a:endParaRPr lang="en-US"/>
          </a:p>
        </p:txBody>
      </p:sp>
      <p:sp>
        <p:nvSpPr>
          <p:cNvPr id="3" name="Footer Placeholder 2">
            <a:extLst>
              <a:ext uri="{FF2B5EF4-FFF2-40B4-BE49-F238E27FC236}">
                <a16:creationId xmlns:a16="http://schemas.microsoft.com/office/drawing/2014/main" id="{01976A18-B95D-4FC5-921C-E81D5FD965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27775E-A9A0-4E51-9F55-9734034CC88D}"/>
              </a:ext>
            </a:extLst>
          </p:cNvPr>
          <p:cNvSpPr>
            <a:spLocks noGrp="1"/>
          </p:cNvSpPr>
          <p:nvPr>
            <p:ph type="sldNum" sz="quarter" idx="12"/>
          </p:nvPr>
        </p:nvSpPr>
        <p:spPr/>
        <p:txBody>
          <a:bodyPr/>
          <a:lstStyle/>
          <a:p>
            <a:fld id="{B0DDD64E-2154-421D-8125-31F00E9426D8}" type="slidenum">
              <a:rPr lang="en-US" smtClean="0"/>
              <a:t>‹#›</a:t>
            </a:fld>
            <a:endParaRPr lang="en-US"/>
          </a:p>
        </p:txBody>
      </p:sp>
    </p:spTree>
    <p:extLst>
      <p:ext uri="{BB962C8B-B14F-4D97-AF65-F5344CB8AC3E}">
        <p14:creationId xmlns:p14="http://schemas.microsoft.com/office/powerpoint/2010/main" val="661657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D315E-31D3-40AC-B5F0-549EE6EBAA8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CF5746-14F7-4F73-A44E-418BFD8F9D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6F628D-7885-40E7-9529-CAD0EADA2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F012B6-5F42-45F2-833C-A56681C7FAE9}"/>
              </a:ext>
            </a:extLst>
          </p:cNvPr>
          <p:cNvSpPr>
            <a:spLocks noGrp="1"/>
          </p:cNvSpPr>
          <p:nvPr>
            <p:ph type="dt" sz="half" idx="10"/>
          </p:nvPr>
        </p:nvSpPr>
        <p:spPr/>
        <p:txBody>
          <a:bodyPr/>
          <a:lstStyle/>
          <a:p>
            <a:fld id="{89FDB190-F38A-4A7F-AED8-EBCD6626C532}" type="datetimeFigureOut">
              <a:rPr lang="en-US" smtClean="0"/>
              <a:t>31-May-20</a:t>
            </a:fld>
            <a:endParaRPr lang="en-US"/>
          </a:p>
        </p:txBody>
      </p:sp>
      <p:sp>
        <p:nvSpPr>
          <p:cNvPr id="6" name="Footer Placeholder 5">
            <a:extLst>
              <a:ext uri="{FF2B5EF4-FFF2-40B4-BE49-F238E27FC236}">
                <a16:creationId xmlns:a16="http://schemas.microsoft.com/office/drawing/2014/main" id="{81AA01B5-F08E-4695-8155-8FCCFCF869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24B3DC-7077-4B93-B712-5BDBAB993D76}"/>
              </a:ext>
            </a:extLst>
          </p:cNvPr>
          <p:cNvSpPr>
            <a:spLocks noGrp="1"/>
          </p:cNvSpPr>
          <p:nvPr>
            <p:ph type="sldNum" sz="quarter" idx="12"/>
          </p:nvPr>
        </p:nvSpPr>
        <p:spPr/>
        <p:txBody>
          <a:bodyPr/>
          <a:lstStyle/>
          <a:p>
            <a:fld id="{B0DDD64E-2154-421D-8125-31F00E9426D8}" type="slidenum">
              <a:rPr lang="en-US" smtClean="0"/>
              <a:t>‹#›</a:t>
            </a:fld>
            <a:endParaRPr lang="en-US"/>
          </a:p>
        </p:txBody>
      </p:sp>
    </p:spTree>
    <p:extLst>
      <p:ext uri="{BB962C8B-B14F-4D97-AF65-F5344CB8AC3E}">
        <p14:creationId xmlns:p14="http://schemas.microsoft.com/office/powerpoint/2010/main" val="143592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EFB0A-BF3A-4384-A9C3-F63572FF78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6349BE-CD0C-4731-8E55-286094C1F3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0B64D5-FF3A-45F6-8D90-8A56616A95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1760C3-E31C-47B6-83B6-AA400F374D1B}"/>
              </a:ext>
            </a:extLst>
          </p:cNvPr>
          <p:cNvSpPr>
            <a:spLocks noGrp="1"/>
          </p:cNvSpPr>
          <p:nvPr>
            <p:ph type="dt" sz="half" idx="10"/>
          </p:nvPr>
        </p:nvSpPr>
        <p:spPr/>
        <p:txBody>
          <a:bodyPr/>
          <a:lstStyle/>
          <a:p>
            <a:fld id="{89FDB190-F38A-4A7F-AED8-EBCD6626C532}" type="datetimeFigureOut">
              <a:rPr lang="en-US" smtClean="0"/>
              <a:t>31-May-20</a:t>
            </a:fld>
            <a:endParaRPr lang="en-US"/>
          </a:p>
        </p:txBody>
      </p:sp>
      <p:sp>
        <p:nvSpPr>
          <p:cNvPr id="6" name="Footer Placeholder 5">
            <a:extLst>
              <a:ext uri="{FF2B5EF4-FFF2-40B4-BE49-F238E27FC236}">
                <a16:creationId xmlns:a16="http://schemas.microsoft.com/office/drawing/2014/main" id="{10573A37-7BA2-4892-8436-20DE681D19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FE24C8-220A-48A3-BD1B-67B8F4EA3AEA}"/>
              </a:ext>
            </a:extLst>
          </p:cNvPr>
          <p:cNvSpPr>
            <a:spLocks noGrp="1"/>
          </p:cNvSpPr>
          <p:nvPr>
            <p:ph type="sldNum" sz="quarter" idx="12"/>
          </p:nvPr>
        </p:nvSpPr>
        <p:spPr/>
        <p:txBody>
          <a:bodyPr/>
          <a:lstStyle/>
          <a:p>
            <a:fld id="{B0DDD64E-2154-421D-8125-31F00E9426D8}" type="slidenum">
              <a:rPr lang="en-US" smtClean="0"/>
              <a:t>‹#›</a:t>
            </a:fld>
            <a:endParaRPr lang="en-US"/>
          </a:p>
        </p:txBody>
      </p:sp>
    </p:spTree>
    <p:extLst>
      <p:ext uri="{BB962C8B-B14F-4D97-AF65-F5344CB8AC3E}">
        <p14:creationId xmlns:p14="http://schemas.microsoft.com/office/powerpoint/2010/main" val="218857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941E9C-2420-4229-B520-BEA8DA1994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864DB3-036E-494D-A3A6-EA7B3A6332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9EF17B-F162-4B22-AE3B-DA2138107E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DB190-F38A-4A7F-AED8-EBCD6626C532}" type="datetimeFigureOut">
              <a:rPr lang="en-US" smtClean="0"/>
              <a:t>31-May-20</a:t>
            </a:fld>
            <a:endParaRPr lang="en-US"/>
          </a:p>
        </p:txBody>
      </p:sp>
      <p:sp>
        <p:nvSpPr>
          <p:cNvPr id="5" name="Footer Placeholder 4">
            <a:extLst>
              <a:ext uri="{FF2B5EF4-FFF2-40B4-BE49-F238E27FC236}">
                <a16:creationId xmlns:a16="http://schemas.microsoft.com/office/drawing/2014/main" id="{9CB414DF-F0D3-48CC-9FBD-A69FC9CB2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D82877-1C01-4BC3-BBFD-ABF405643B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DD64E-2154-421D-8125-31F00E9426D8}" type="slidenum">
              <a:rPr lang="en-US" smtClean="0"/>
              <a:t>‹#›</a:t>
            </a:fld>
            <a:endParaRPr lang="en-US"/>
          </a:p>
        </p:txBody>
      </p:sp>
    </p:spTree>
    <p:extLst>
      <p:ext uri="{BB962C8B-B14F-4D97-AF65-F5344CB8AC3E}">
        <p14:creationId xmlns:p14="http://schemas.microsoft.com/office/powerpoint/2010/main" val="3229567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DFDEC08-10F5-4A3D-9E5F-35F27AB427D4}"/>
              </a:ext>
            </a:extLst>
          </p:cNvPr>
          <p:cNvSpPr txBox="1"/>
          <p:nvPr/>
        </p:nvSpPr>
        <p:spPr>
          <a:xfrm>
            <a:off x="1180011" y="436097"/>
            <a:ext cx="8004515" cy="707886"/>
          </a:xfrm>
          <a:prstGeom prst="rect">
            <a:avLst/>
          </a:prstGeom>
          <a:noFill/>
        </p:spPr>
        <p:txBody>
          <a:bodyPr wrap="square" rtlCol="0">
            <a:spAutoFit/>
          </a:bodyPr>
          <a:lstStyle/>
          <a:p>
            <a:r>
              <a:rPr lang="en-US" sz="4000" b="1" dirty="0" err="1">
                <a:latin typeface="NikoshBAN" panose="02000000000000000000" pitchFamily="2" charset="0"/>
                <a:cs typeface="NikoshBAN" panose="02000000000000000000" pitchFamily="2" charset="0"/>
              </a:rPr>
              <a:t>চলো</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প্রার্থনা দিয়ে আজকের ক্লাস শুরু করি----</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0A368E55-D818-4F50-9865-96F6F23BDD5B}"/>
              </a:ext>
            </a:extLst>
          </p:cNvPr>
          <p:cNvSpPr txBox="1"/>
          <p:nvPr/>
        </p:nvSpPr>
        <p:spPr>
          <a:xfrm>
            <a:off x="1180011" y="1309375"/>
            <a:ext cx="2869807" cy="1938992"/>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হে আল্লাহ!</a:t>
            </a:r>
          </a:p>
          <a:p>
            <a:r>
              <a:rPr lang="bn-IN" sz="4000" b="1" dirty="0">
                <a:latin typeface="NikoshBAN" panose="02000000000000000000" pitchFamily="2" charset="0"/>
                <a:cs typeface="NikoshBAN" panose="02000000000000000000" pitchFamily="2" charset="0"/>
              </a:rPr>
              <a:t>হে ঈশ্বর!</a:t>
            </a:r>
          </a:p>
          <a:p>
            <a:r>
              <a:rPr lang="bn-IN" sz="4000" b="1" dirty="0">
                <a:latin typeface="NikoshBAN" panose="02000000000000000000" pitchFamily="2" charset="0"/>
                <a:cs typeface="NikoshBAN" panose="02000000000000000000" pitchFamily="2" charset="0"/>
              </a:rPr>
              <a:t>হে প্রভূ!</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3AB1DF86-9EC4-444E-848C-18C63A576928}"/>
              </a:ext>
            </a:extLst>
          </p:cNvPr>
          <p:cNvSpPr txBox="1"/>
          <p:nvPr/>
        </p:nvSpPr>
        <p:spPr>
          <a:xfrm>
            <a:off x="1180011" y="3413759"/>
            <a:ext cx="9740538" cy="1938992"/>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আমার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জীবনে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যত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বাধা</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আসুক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ভয়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না</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ভয়কে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এগিয়ে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যাব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হতেই</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আমিই</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সফল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হবো</a:t>
            </a:r>
            <a:r>
              <a:rPr lang="en-US" sz="4000" b="1"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142795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7BE518-8D47-4992-8860-1CF9356CB6AB}"/>
              </a:ext>
            </a:extLst>
          </p:cNvPr>
          <p:cNvSpPr/>
          <p:nvPr/>
        </p:nvSpPr>
        <p:spPr>
          <a:xfrm>
            <a:off x="821253" y="1772528"/>
            <a:ext cx="10868999" cy="1938992"/>
          </a:xfrm>
          <a:prstGeom prst="rect">
            <a:avLst/>
          </a:prstGeom>
          <a:ln w="762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উল্লেখ্য যে ং ঃ ঁ স্বরবর্ণের পরে এবং ব্যঞ্জনবর্ণের আগে ব্যবহৃত হয়। আর ‘ক্ষ’ যুক্তবর্ণ হলেও অভিধানে ক-বর্ণের পরে বর্ণরুপে প্রয়োগ হয়। </a:t>
            </a:r>
            <a:endParaRPr lang="en-US" sz="4000" dirty="0"/>
          </a:p>
        </p:txBody>
      </p:sp>
    </p:spTree>
    <p:extLst>
      <p:ext uri="{BB962C8B-B14F-4D97-AF65-F5344CB8AC3E}">
        <p14:creationId xmlns:p14="http://schemas.microsoft.com/office/powerpoint/2010/main" val="350718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431841-87A8-48E6-A3B9-749DFFD61512}"/>
              </a:ext>
            </a:extLst>
          </p:cNvPr>
          <p:cNvSpPr txBox="1"/>
          <p:nvPr/>
        </p:nvSpPr>
        <p:spPr>
          <a:xfrm>
            <a:off x="3362179" y="464233"/>
            <a:ext cx="3530992"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যুক্তবর্ণের বর্ণানুক্রম</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5E8F2AFE-A06E-469C-9A4F-4A4A6FC45AB7}"/>
              </a:ext>
            </a:extLst>
          </p:cNvPr>
          <p:cNvSpPr txBox="1"/>
          <p:nvPr/>
        </p:nvSpPr>
        <p:spPr>
          <a:xfrm>
            <a:off x="689317" y="1434905"/>
            <a:ext cx="10241281" cy="2554545"/>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ক্ক ক্ট ক্ত ক্ষ ক্স গ্ন গ্ধ ঙ্ক ঙ্ক্ষ ঙ্খ ঙ্গ ঙ্ঘ ঙ্ম চ্চ চ্ছ </a:t>
            </a:r>
            <a:r>
              <a:rPr lang="en-US" sz="4000" b="1" dirty="0" err="1">
                <a:latin typeface="NikoshBAN" panose="02000000000000000000" pitchFamily="2" charset="0"/>
                <a:cs typeface="NikoshBAN" panose="02000000000000000000" pitchFamily="2" charset="0"/>
              </a:rPr>
              <a:t>জ্জ</a:t>
            </a:r>
            <a:r>
              <a:rPr lang="bn-IN" sz="4000" b="1" dirty="0">
                <a:latin typeface="NikoshBAN" panose="02000000000000000000" pitchFamily="2" charset="0"/>
                <a:cs typeface="NikoshBAN" panose="02000000000000000000" pitchFamily="2" charset="0"/>
              </a:rPr>
              <a:t> জ্ঝ জ্ঞ ঞ্চ ঞ্ছ ঞ্চ ঞ্ঝ  ট্র,ড্ড,ণ্ট ণ্ন ত্ত ত্থ দ্গ দ্দ ধ্ব ন্ট ষ্ঠ ন্ড ন্ত ন্থ ন্ধ ন্ন ন্ম প্ট প্ত প্প ন্স জ্ব ব্দ ব্ধ ম্প স্ফ নব ম্ম ল্ক ল্গ ল্ট ল্ম ল্ল শ্চ ষ্ক ষ্ট ষ্ঠ ষ্ণ ষ্প ষ্ফ ষ্ক স্ট স্ত স্হ স্প স্ফ হ্ন হৃ হ্ম । </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888E5C52-7521-498C-A08C-0CDAAA910509}"/>
              </a:ext>
            </a:extLst>
          </p:cNvPr>
          <p:cNvSpPr txBox="1"/>
          <p:nvPr/>
        </p:nvSpPr>
        <p:spPr>
          <a:xfrm>
            <a:off x="3099581" y="4252236"/>
            <a:ext cx="2996419" cy="707886"/>
          </a:xfrm>
          <a:prstGeom prst="rect">
            <a:avLst/>
          </a:prstGeom>
          <a:noFill/>
          <a:ln w="76200">
            <a:solidFill>
              <a:schemeClr val="tx1"/>
            </a:solidFill>
          </a:ln>
        </p:spPr>
        <p:txBody>
          <a:bodyPr wrap="square" rtlCol="0">
            <a:spAutoFit/>
          </a:bodyPr>
          <a:lstStyle/>
          <a:p>
            <a:r>
              <a:rPr lang="bn-IN" sz="4000" dirty="0"/>
              <a:t>কার ও ফলা চিহ্ন</a:t>
            </a:r>
            <a:endParaRPr lang="en-US" sz="4000" dirty="0"/>
          </a:p>
        </p:txBody>
      </p:sp>
    </p:spTree>
    <p:extLst>
      <p:ext uri="{BB962C8B-B14F-4D97-AF65-F5344CB8AC3E}">
        <p14:creationId xmlns:p14="http://schemas.microsoft.com/office/powerpoint/2010/main" val="109808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2956A2-7DC0-4DA1-B01D-5B87FBC8095A}"/>
              </a:ext>
            </a:extLst>
          </p:cNvPr>
          <p:cNvSpPr txBox="1"/>
          <p:nvPr/>
        </p:nvSpPr>
        <p:spPr>
          <a:xfrm>
            <a:off x="622848" y="556591"/>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ক্ক</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2D4E3577-9AEB-43A3-84D1-28A36C53A222}"/>
              </a:ext>
            </a:extLst>
          </p:cNvPr>
          <p:cNvSpPr txBox="1"/>
          <p:nvPr/>
        </p:nvSpPr>
        <p:spPr>
          <a:xfrm>
            <a:off x="2507342" y="616893"/>
            <a:ext cx="1217136"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ক+ক</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51C32B9B-91F4-48C6-BA0F-D026B23DC058}"/>
              </a:ext>
            </a:extLst>
          </p:cNvPr>
          <p:cNvSpPr txBox="1"/>
          <p:nvPr/>
        </p:nvSpPr>
        <p:spPr>
          <a:xfrm>
            <a:off x="622848" y="1792980"/>
            <a:ext cx="874643" cy="707886"/>
          </a:xfrm>
          <a:prstGeom prst="rect">
            <a:avLst/>
          </a:prstGeom>
          <a:noFill/>
          <a:ln w="38100">
            <a:solidFill>
              <a:schemeClr val="tx1"/>
            </a:solidFill>
          </a:ln>
        </p:spPr>
        <p:txBody>
          <a:bodyPr wrap="square" rtlCol="0">
            <a:spAutoFit/>
          </a:bodyPr>
          <a:lstStyle/>
          <a:p>
            <a:r>
              <a:rPr lang="bn-IN" sz="4000" b="1" dirty="0"/>
              <a:t>ক্ট</a:t>
            </a:r>
            <a:endParaRPr lang="en-US" sz="4000" b="1" dirty="0"/>
          </a:p>
        </p:txBody>
      </p:sp>
      <p:sp>
        <p:nvSpPr>
          <p:cNvPr id="7" name="TextBox 6">
            <a:extLst>
              <a:ext uri="{FF2B5EF4-FFF2-40B4-BE49-F238E27FC236}">
                <a16:creationId xmlns:a16="http://schemas.microsoft.com/office/drawing/2014/main" id="{AC9633E1-017A-488E-8BEA-F98ABECC7F6D}"/>
              </a:ext>
            </a:extLst>
          </p:cNvPr>
          <p:cNvSpPr txBox="1"/>
          <p:nvPr/>
        </p:nvSpPr>
        <p:spPr>
          <a:xfrm>
            <a:off x="2612741" y="1792979"/>
            <a:ext cx="1217136" cy="707886"/>
          </a:xfrm>
          <a:prstGeom prst="rect">
            <a:avLst/>
          </a:prstGeom>
          <a:noFill/>
          <a:ln w="38100">
            <a:solidFill>
              <a:schemeClr val="tx1"/>
            </a:solidFill>
          </a:ln>
        </p:spPr>
        <p:txBody>
          <a:bodyPr wrap="square" rtlCol="0">
            <a:spAutoFit/>
          </a:bodyPr>
          <a:lstStyle/>
          <a:p>
            <a:r>
              <a:rPr lang="bn-IN" sz="4000" b="1" dirty="0"/>
              <a:t>ক+ট</a:t>
            </a:r>
            <a:endParaRPr lang="en-US" sz="4000" b="1" dirty="0"/>
          </a:p>
        </p:txBody>
      </p:sp>
      <p:sp>
        <p:nvSpPr>
          <p:cNvPr id="10" name="Rectangle 9">
            <a:extLst>
              <a:ext uri="{FF2B5EF4-FFF2-40B4-BE49-F238E27FC236}">
                <a16:creationId xmlns:a16="http://schemas.microsoft.com/office/drawing/2014/main" id="{6071F589-5E65-4178-942A-7372C5131012}"/>
              </a:ext>
            </a:extLst>
          </p:cNvPr>
          <p:cNvSpPr/>
          <p:nvPr/>
        </p:nvSpPr>
        <p:spPr>
          <a:xfrm>
            <a:off x="583084" y="3199435"/>
            <a:ext cx="611408"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ক্ত</a:t>
            </a:r>
            <a:endParaRPr lang="en-US" sz="4000" b="1" dirty="0"/>
          </a:p>
        </p:txBody>
      </p:sp>
      <p:sp>
        <p:nvSpPr>
          <p:cNvPr id="12" name="TextBox 11">
            <a:extLst>
              <a:ext uri="{FF2B5EF4-FFF2-40B4-BE49-F238E27FC236}">
                <a16:creationId xmlns:a16="http://schemas.microsoft.com/office/drawing/2014/main" id="{9BD020A1-73D8-412C-8318-15BDA86A66DA}"/>
              </a:ext>
            </a:extLst>
          </p:cNvPr>
          <p:cNvSpPr txBox="1"/>
          <p:nvPr/>
        </p:nvSpPr>
        <p:spPr>
          <a:xfrm>
            <a:off x="586765" y="4339845"/>
            <a:ext cx="874643" cy="707886"/>
          </a:xfrm>
          <a:prstGeom prst="rect">
            <a:avLst/>
          </a:prstGeom>
          <a:noFill/>
          <a:ln w="38100">
            <a:solidFill>
              <a:schemeClr val="tx1"/>
            </a:solidFill>
          </a:ln>
        </p:spPr>
        <p:txBody>
          <a:bodyPr wrap="square" rtlCol="0">
            <a:spAutoFit/>
          </a:bodyPr>
          <a:lstStyle/>
          <a:p>
            <a:r>
              <a:rPr lang="bn-IN" sz="4000" b="1" dirty="0"/>
              <a:t>ক্ষ</a:t>
            </a:r>
            <a:endParaRPr lang="en-US" sz="4000" b="1" dirty="0"/>
          </a:p>
        </p:txBody>
      </p:sp>
      <p:sp>
        <p:nvSpPr>
          <p:cNvPr id="13" name="TextBox 12">
            <a:extLst>
              <a:ext uri="{FF2B5EF4-FFF2-40B4-BE49-F238E27FC236}">
                <a16:creationId xmlns:a16="http://schemas.microsoft.com/office/drawing/2014/main" id="{3E9894ED-8A21-4C0A-B582-023A8A7B04A0}"/>
              </a:ext>
            </a:extLst>
          </p:cNvPr>
          <p:cNvSpPr txBox="1"/>
          <p:nvPr/>
        </p:nvSpPr>
        <p:spPr>
          <a:xfrm>
            <a:off x="9327671" y="659629"/>
            <a:ext cx="1192695" cy="707886"/>
          </a:xfrm>
          <a:prstGeom prst="rect">
            <a:avLst/>
          </a:prstGeom>
          <a:noFill/>
          <a:ln w="38100">
            <a:solidFill>
              <a:schemeClr val="tx1"/>
            </a:solidFill>
          </a:ln>
        </p:spPr>
        <p:txBody>
          <a:bodyPr wrap="square" rtlCol="0">
            <a:spAutoFit/>
          </a:bodyPr>
          <a:lstStyle/>
          <a:p>
            <a:r>
              <a:rPr lang="bn-IN" sz="4000" b="1" dirty="0"/>
              <a:t>গ+ন </a:t>
            </a:r>
            <a:endParaRPr lang="en-US" sz="4000" b="1" dirty="0"/>
          </a:p>
        </p:txBody>
      </p:sp>
      <p:sp>
        <p:nvSpPr>
          <p:cNvPr id="14" name="TextBox 13">
            <a:extLst>
              <a:ext uri="{FF2B5EF4-FFF2-40B4-BE49-F238E27FC236}">
                <a16:creationId xmlns:a16="http://schemas.microsoft.com/office/drawing/2014/main" id="{421C5458-9C18-47AE-9B1A-6B99F8CF826A}"/>
              </a:ext>
            </a:extLst>
          </p:cNvPr>
          <p:cNvSpPr txBox="1"/>
          <p:nvPr/>
        </p:nvSpPr>
        <p:spPr>
          <a:xfrm>
            <a:off x="9327672" y="1988225"/>
            <a:ext cx="1192695" cy="707886"/>
          </a:xfrm>
          <a:prstGeom prst="rect">
            <a:avLst/>
          </a:prstGeom>
          <a:noFill/>
          <a:ln w="38100">
            <a:solidFill>
              <a:schemeClr val="tx1"/>
            </a:solidFill>
          </a:ln>
        </p:spPr>
        <p:txBody>
          <a:bodyPr wrap="square" rtlCol="0">
            <a:spAutoFit/>
          </a:bodyPr>
          <a:lstStyle/>
          <a:p>
            <a:r>
              <a:rPr lang="bn-IN" sz="4000" b="1" dirty="0"/>
              <a:t>গ+ধ</a:t>
            </a:r>
            <a:endParaRPr lang="en-US" sz="4000" b="1" dirty="0"/>
          </a:p>
        </p:txBody>
      </p:sp>
      <p:sp>
        <p:nvSpPr>
          <p:cNvPr id="16" name="TextBox 15">
            <a:extLst>
              <a:ext uri="{FF2B5EF4-FFF2-40B4-BE49-F238E27FC236}">
                <a16:creationId xmlns:a16="http://schemas.microsoft.com/office/drawing/2014/main" id="{4F9AF317-26C5-4EA1-8FFD-0D8A99F20F52}"/>
              </a:ext>
            </a:extLst>
          </p:cNvPr>
          <p:cNvSpPr txBox="1"/>
          <p:nvPr/>
        </p:nvSpPr>
        <p:spPr>
          <a:xfrm>
            <a:off x="6786399" y="4641478"/>
            <a:ext cx="874643" cy="707886"/>
          </a:xfrm>
          <a:prstGeom prst="rect">
            <a:avLst/>
          </a:prstGeom>
          <a:noFill/>
          <a:ln w="38100">
            <a:solidFill>
              <a:schemeClr val="tx1"/>
            </a:solidFill>
          </a:ln>
        </p:spPr>
        <p:txBody>
          <a:bodyPr wrap="square" rtlCol="0">
            <a:spAutoFit/>
          </a:bodyPr>
          <a:lstStyle/>
          <a:p>
            <a:r>
              <a:rPr lang="bn-IN" sz="4000" b="1" dirty="0"/>
              <a:t>ঙ্ক্ষ</a:t>
            </a:r>
            <a:endParaRPr lang="en-US" sz="4000" b="1" dirty="0"/>
          </a:p>
        </p:txBody>
      </p:sp>
      <p:sp>
        <p:nvSpPr>
          <p:cNvPr id="17" name="TextBox 16">
            <a:extLst>
              <a:ext uri="{FF2B5EF4-FFF2-40B4-BE49-F238E27FC236}">
                <a16:creationId xmlns:a16="http://schemas.microsoft.com/office/drawing/2014/main" id="{774553AB-237E-462C-855F-29DD236F14C6}"/>
              </a:ext>
            </a:extLst>
          </p:cNvPr>
          <p:cNvSpPr txBox="1"/>
          <p:nvPr/>
        </p:nvSpPr>
        <p:spPr>
          <a:xfrm>
            <a:off x="6654503" y="800750"/>
            <a:ext cx="874643" cy="707886"/>
          </a:xfrm>
          <a:prstGeom prst="rect">
            <a:avLst/>
          </a:prstGeom>
          <a:noFill/>
          <a:ln w="38100">
            <a:solidFill>
              <a:schemeClr val="tx1"/>
            </a:solidFill>
          </a:ln>
        </p:spPr>
        <p:txBody>
          <a:bodyPr wrap="square" rtlCol="0">
            <a:spAutoFit/>
          </a:bodyPr>
          <a:lstStyle/>
          <a:p>
            <a:r>
              <a:rPr lang="bn-IN" sz="4000" b="1" dirty="0"/>
              <a:t>গ্ন</a:t>
            </a:r>
            <a:endParaRPr lang="en-US" sz="4000" b="1" dirty="0"/>
          </a:p>
        </p:txBody>
      </p:sp>
      <p:sp>
        <p:nvSpPr>
          <p:cNvPr id="18" name="TextBox 17">
            <a:extLst>
              <a:ext uri="{FF2B5EF4-FFF2-40B4-BE49-F238E27FC236}">
                <a16:creationId xmlns:a16="http://schemas.microsoft.com/office/drawing/2014/main" id="{11D6A293-5E45-4944-B4BD-45E587EF34BC}"/>
              </a:ext>
            </a:extLst>
          </p:cNvPr>
          <p:cNvSpPr txBox="1"/>
          <p:nvPr/>
        </p:nvSpPr>
        <p:spPr>
          <a:xfrm>
            <a:off x="6734907" y="3315485"/>
            <a:ext cx="874643" cy="707886"/>
          </a:xfrm>
          <a:prstGeom prst="rect">
            <a:avLst/>
          </a:prstGeom>
          <a:noFill/>
          <a:ln w="38100">
            <a:solidFill>
              <a:schemeClr val="tx1"/>
            </a:solidFill>
          </a:ln>
        </p:spPr>
        <p:txBody>
          <a:bodyPr wrap="square" rtlCol="0">
            <a:spAutoFit/>
          </a:bodyPr>
          <a:lstStyle/>
          <a:p>
            <a:r>
              <a:rPr lang="bn-IN" sz="4000" b="1" dirty="0"/>
              <a:t>ন্ক</a:t>
            </a:r>
            <a:endParaRPr lang="en-US" sz="4000" b="1" dirty="0"/>
          </a:p>
        </p:txBody>
      </p:sp>
      <p:sp>
        <p:nvSpPr>
          <p:cNvPr id="20" name="Rectangle 19">
            <a:extLst>
              <a:ext uri="{FF2B5EF4-FFF2-40B4-BE49-F238E27FC236}">
                <a16:creationId xmlns:a16="http://schemas.microsoft.com/office/drawing/2014/main" id="{CAAD2A75-6D0D-4E93-8235-9DCA50EF0A41}"/>
              </a:ext>
            </a:extLst>
          </p:cNvPr>
          <p:cNvSpPr/>
          <p:nvPr/>
        </p:nvSpPr>
        <p:spPr>
          <a:xfrm>
            <a:off x="6734906" y="1988225"/>
            <a:ext cx="794239"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গ্ধ</a:t>
            </a:r>
            <a:endParaRPr lang="en-US" sz="4000" b="1" dirty="0"/>
          </a:p>
        </p:txBody>
      </p:sp>
      <p:sp>
        <p:nvSpPr>
          <p:cNvPr id="21" name="Rectangle 20">
            <a:extLst>
              <a:ext uri="{FF2B5EF4-FFF2-40B4-BE49-F238E27FC236}">
                <a16:creationId xmlns:a16="http://schemas.microsoft.com/office/drawing/2014/main" id="{92FAE123-DD97-4D6E-ADEC-3C85E462D231}"/>
              </a:ext>
            </a:extLst>
          </p:cNvPr>
          <p:cNvSpPr/>
          <p:nvPr/>
        </p:nvSpPr>
        <p:spPr>
          <a:xfrm>
            <a:off x="9327672" y="3279479"/>
            <a:ext cx="127601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ঙ+ক</a:t>
            </a:r>
            <a:endParaRPr lang="en-US" sz="4000" b="1" dirty="0"/>
          </a:p>
        </p:txBody>
      </p:sp>
      <p:sp>
        <p:nvSpPr>
          <p:cNvPr id="22" name="Rectangle 21">
            <a:extLst>
              <a:ext uri="{FF2B5EF4-FFF2-40B4-BE49-F238E27FC236}">
                <a16:creationId xmlns:a16="http://schemas.microsoft.com/office/drawing/2014/main" id="{49B9B2AF-CA18-4D9D-BCD6-324BE7AE79A9}"/>
              </a:ext>
            </a:extLst>
          </p:cNvPr>
          <p:cNvSpPr/>
          <p:nvPr/>
        </p:nvSpPr>
        <p:spPr>
          <a:xfrm>
            <a:off x="9327673" y="4641477"/>
            <a:ext cx="127601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ঙ+ক্ষ</a:t>
            </a:r>
            <a:endParaRPr lang="en-US" sz="4000" b="1" dirty="0"/>
          </a:p>
        </p:txBody>
      </p:sp>
      <p:sp>
        <p:nvSpPr>
          <p:cNvPr id="23" name="Rectangle 22">
            <a:extLst>
              <a:ext uri="{FF2B5EF4-FFF2-40B4-BE49-F238E27FC236}">
                <a16:creationId xmlns:a16="http://schemas.microsoft.com/office/drawing/2014/main" id="{E0BA83E6-E916-4231-9DF2-BBDD37CBBAF8}"/>
              </a:ext>
            </a:extLst>
          </p:cNvPr>
          <p:cNvSpPr/>
          <p:nvPr/>
        </p:nvSpPr>
        <p:spPr>
          <a:xfrm>
            <a:off x="2463389" y="4357136"/>
            <a:ext cx="1192695"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ষ</a:t>
            </a:r>
            <a:endParaRPr lang="en-US" sz="4000" b="1" dirty="0"/>
          </a:p>
        </p:txBody>
      </p:sp>
      <p:sp>
        <p:nvSpPr>
          <p:cNvPr id="24" name="Rectangle 23">
            <a:extLst>
              <a:ext uri="{FF2B5EF4-FFF2-40B4-BE49-F238E27FC236}">
                <a16:creationId xmlns:a16="http://schemas.microsoft.com/office/drawing/2014/main" id="{6EAEA145-4A6A-4FFA-8956-1E3E511F3B24}"/>
              </a:ext>
            </a:extLst>
          </p:cNvPr>
          <p:cNvSpPr/>
          <p:nvPr/>
        </p:nvSpPr>
        <p:spPr>
          <a:xfrm>
            <a:off x="2507342" y="3220023"/>
            <a:ext cx="1104790"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ক+ত</a:t>
            </a:r>
            <a:endParaRPr lang="en-US" sz="4000" b="1" dirty="0"/>
          </a:p>
        </p:txBody>
      </p:sp>
      <p:sp>
        <p:nvSpPr>
          <p:cNvPr id="26" name="Rectangle 25">
            <a:extLst>
              <a:ext uri="{FF2B5EF4-FFF2-40B4-BE49-F238E27FC236}">
                <a16:creationId xmlns:a16="http://schemas.microsoft.com/office/drawing/2014/main" id="{33BB48FC-0BD3-4D1F-A26A-A9D39D62BC07}"/>
              </a:ext>
            </a:extLst>
          </p:cNvPr>
          <p:cNvSpPr/>
          <p:nvPr/>
        </p:nvSpPr>
        <p:spPr>
          <a:xfrm>
            <a:off x="583084" y="5533220"/>
            <a:ext cx="954169"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ক্স</a:t>
            </a:r>
            <a:endParaRPr lang="en-US" sz="4000" b="1" dirty="0"/>
          </a:p>
        </p:txBody>
      </p:sp>
      <p:sp>
        <p:nvSpPr>
          <p:cNvPr id="27" name="Rectangle 26">
            <a:extLst>
              <a:ext uri="{FF2B5EF4-FFF2-40B4-BE49-F238E27FC236}">
                <a16:creationId xmlns:a16="http://schemas.microsoft.com/office/drawing/2014/main" id="{19E8901D-78F5-4746-8FF2-A54E5B84DF81}"/>
              </a:ext>
            </a:extLst>
          </p:cNvPr>
          <p:cNvSpPr/>
          <p:nvPr/>
        </p:nvSpPr>
        <p:spPr>
          <a:xfrm>
            <a:off x="2463389" y="5533220"/>
            <a:ext cx="112268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ক+স</a:t>
            </a:r>
            <a:endParaRPr lang="en-US" sz="4000" b="1" dirty="0"/>
          </a:p>
        </p:txBody>
      </p:sp>
    </p:spTree>
    <p:extLst>
      <p:ext uri="{BB962C8B-B14F-4D97-AF65-F5344CB8AC3E}">
        <p14:creationId xmlns:p14="http://schemas.microsoft.com/office/powerpoint/2010/main" val="1316502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226B45-2DC2-4C88-BA49-C3DCF38627F8}"/>
              </a:ext>
            </a:extLst>
          </p:cNvPr>
          <p:cNvSpPr txBox="1"/>
          <p:nvPr/>
        </p:nvSpPr>
        <p:spPr>
          <a:xfrm>
            <a:off x="518038" y="5445552"/>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চ্ছ</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62E7EFD9-E189-454D-92FE-34E9B2F3DE48}"/>
              </a:ext>
            </a:extLst>
          </p:cNvPr>
          <p:cNvSpPr txBox="1"/>
          <p:nvPr/>
        </p:nvSpPr>
        <p:spPr>
          <a:xfrm>
            <a:off x="2397810" y="569202"/>
            <a:ext cx="1285454"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ঙ+খ </a:t>
            </a:r>
            <a:endParaRPr lang="en-US" sz="4000" b="1" dirty="0">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id="{86F90DEE-F81C-4B3E-9EC8-6D51371D2CDA}"/>
              </a:ext>
            </a:extLst>
          </p:cNvPr>
          <p:cNvSpPr txBox="1"/>
          <p:nvPr/>
        </p:nvSpPr>
        <p:spPr>
          <a:xfrm>
            <a:off x="8223129" y="5436485"/>
            <a:ext cx="1252016"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ঞ+ঝ </a:t>
            </a:r>
            <a:endParaRPr lang="en-US" sz="4000" b="1" dirty="0">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502FD409-3FCD-4F2E-9A34-C55898D1264E}"/>
              </a:ext>
            </a:extLst>
          </p:cNvPr>
          <p:cNvSpPr txBox="1"/>
          <p:nvPr/>
        </p:nvSpPr>
        <p:spPr>
          <a:xfrm>
            <a:off x="6067494" y="1735166"/>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জ্‌ঝ </a:t>
            </a:r>
            <a:endParaRPr lang="en-US" sz="4000" b="1" dirty="0">
              <a:latin typeface="NikoshBAN" panose="02000000000000000000" pitchFamily="2" charset="0"/>
              <a:cs typeface="NikoshBAN" panose="02000000000000000000" pitchFamily="2" charset="0"/>
            </a:endParaRPr>
          </a:p>
        </p:txBody>
      </p:sp>
      <p:sp>
        <p:nvSpPr>
          <p:cNvPr id="11" name="TextBox 10">
            <a:extLst>
              <a:ext uri="{FF2B5EF4-FFF2-40B4-BE49-F238E27FC236}">
                <a16:creationId xmlns:a16="http://schemas.microsoft.com/office/drawing/2014/main" id="{E40F232F-325F-4A8C-A015-6605925C1614}"/>
              </a:ext>
            </a:extLst>
          </p:cNvPr>
          <p:cNvSpPr txBox="1"/>
          <p:nvPr/>
        </p:nvSpPr>
        <p:spPr>
          <a:xfrm>
            <a:off x="6033777" y="5372504"/>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ঞ্ঝ</a:t>
            </a:r>
            <a:endParaRPr lang="en-US" sz="4000" dirty="0">
              <a:latin typeface="NikoshBAN" panose="02000000000000000000" pitchFamily="2" charset="0"/>
              <a:cs typeface="NikoshBAN" panose="02000000000000000000" pitchFamily="2" charset="0"/>
            </a:endParaRPr>
          </a:p>
        </p:txBody>
      </p:sp>
      <p:sp>
        <p:nvSpPr>
          <p:cNvPr id="12" name="TextBox 11">
            <a:extLst>
              <a:ext uri="{FF2B5EF4-FFF2-40B4-BE49-F238E27FC236}">
                <a16:creationId xmlns:a16="http://schemas.microsoft.com/office/drawing/2014/main" id="{07B46D26-B9ED-4187-A33C-4AC763270BF9}"/>
              </a:ext>
            </a:extLst>
          </p:cNvPr>
          <p:cNvSpPr txBox="1"/>
          <p:nvPr/>
        </p:nvSpPr>
        <p:spPr>
          <a:xfrm>
            <a:off x="518038" y="4395301"/>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চ্চ</a:t>
            </a:r>
            <a:endParaRPr lang="en-US" sz="4000" b="1" dirty="0">
              <a:latin typeface="NikoshBAN" panose="02000000000000000000" pitchFamily="2" charset="0"/>
              <a:cs typeface="NikoshBAN" panose="02000000000000000000" pitchFamily="2" charset="0"/>
            </a:endParaRPr>
          </a:p>
        </p:txBody>
      </p:sp>
      <p:sp>
        <p:nvSpPr>
          <p:cNvPr id="13" name="TextBox 12">
            <a:extLst>
              <a:ext uri="{FF2B5EF4-FFF2-40B4-BE49-F238E27FC236}">
                <a16:creationId xmlns:a16="http://schemas.microsoft.com/office/drawing/2014/main" id="{F53194DB-F614-429A-98F2-3ACBB9662003}"/>
              </a:ext>
            </a:extLst>
          </p:cNvPr>
          <p:cNvSpPr txBox="1"/>
          <p:nvPr/>
        </p:nvSpPr>
        <p:spPr>
          <a:xfrm>
            <a:off x="6076802" y="692242"/>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জ্জ</a:t>
            </a:r>
            <a:endParaRPr lang="en-US" sz="4000" b="1" dirty="0">
              <a:latin typeface="NikoshBAN" panose="02000000000000000000" pitchFamily="2" charset="0"/>
              <a:cs typeface="NikoshBAN" panose="02000000000000000000" pitchFamily="2" charset="0"/>
            </a:endParaRPr>
          </a:p>
        </p:txBody>
      </p:sp>
      <p:sp>
        <p:nvSpPr>
          <p:cNvPr id="14" name="TextBox 13">
            <a:extLst>
              <a:ext uri="{FF2B5EF4-FFF2-40B4-BE49-F238E27FC236}">
                <a16:creationId xmlns:a16="http://schemas.microsoft.com/office/drawing/2014/main" id="{C3D0BA41-57F2-431A-B1B2-7D1154D6C912}"/>
              </a:ext>
            </a:extLst>
          </p:cNvPr>
          <p:cNvSpPr txBox="1"/>
          <p:nvPr/>
        </p:nvSpPr>
        <p:spPr>
          <a:xfrm>
            <a:off x="6067494" y="3647300"/>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ঞ্চ</a:t>
            </a:r>
            <a:endParaRPr lang="en-US" sz="4000" b="1" dirty="0">
              <a:latin typeface="NikoshBAN" panose="02000000000000000000" pitchFamily="2" charset="0"/>
              <a:cs typeface="NikoshBAN" panose="02000000000000000000" pitchFamily="2" charset="0"/>
            </a:endParaRPr>
          </a:p>
        </p:txBody>
      </p:sp>
      <p:sp>
        <p:nvSpPr>
          <p:cNvPr id="15" name="TextBox 14">
            <a:extLst>
              <a:ext uri="{FF2B5EF4-FFF2-40B4-BE49-F238E27FC236}">
                <a16:creationId xmlns:a16="http://schemas.microsoft.com/office/drawing/2014/main" id="{ECD37A85-DE50-4412-89AE-72502CA9537E}"/>
              </a:ext>
            </a:extLst>
          </p:cNvPr>
          <p:cNvSpPr txBox="1"/>
          <p:nvPr/>
        </p:nvSpPr>
        <p:spPr>
          <a:xfrm>
            <a:off x="8198122" y="2558545"/>
            <a:ext cx="1365419"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জ+ঞ</a:t>
            </a:r>
            <a:endParaRPr lang="en-US" sz="4000" b="1" dirty="0">
              <a:latin typeface="NikoshBAN" panose="02000000000000000000" pitchFamily="2" charset="0"/>
              <a:cs typeface="NikoshBAN" panose="02000000000000000000" pitchFamily="2" charset="0"/>
            </a:endParaRPr>
          </a:p>
        </p:txBody>
      </p:sp>
      <p:sp>
        <p:nvSpPr>
          <p:cNvPr id="16" name="TextBox 15">
            <a:extLst>
              <a:ext uri="{FF2B5EF4-FFF2-40B4-BE49-F238E27FC236}">
                <a16:creationId xmlns:a16="http://schemas.microsoft.com/office/drawing/2014/main" id="{0B215C6A-4AC1-4F4A-BF8E-E982BAE845D4}"/>
              </a:ext>
            </a:extLst>
          </p:cNvPr>
          <p:cNvSpPr txBox="1"/>
          <p:nvPr/>
        </p:nvSpPr>
        <p:spPr>
          <a:xfrm>
            <a:off x="6096000" y="2604376"/>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জ্ঞ</a:t>
            </a:r>
            <a:endParaRPr lang="en-US" sz="4000" b="1" dirty="0">
              <a:latin typeface="NikoshBAN" panose="02000000000000000000" pitchFamily="2" charset="0"/>
              <a:cs typeface="NikoshBAN" panose="02000000000000000000" pitchFamily="2" charset="0"/>
            </a:endParaRPr>
          </a:p>
        </p:txBody>
      </p:sp>
      <p:sp>
        <p:nvSpPr>
          <p:cNvPr id="17" name="TextBox 16">
            <a:extLst>
              <a:ext uri="{FF2B5EF4-FFF2-40B4-BE49-F238E27FC236}">
                <a16:creationId xmlns:a16="http://schemas.microsoft.com/office/drawing/2014/main" id="{D6312984-2762-4ECF-B275-B5B855CE8500}"/>
              </a:ext>
            </a:extLst>
          </p:cNvPr>
          <p:cNvSpPr txBox="1"/>
          <p:nvPr/>
        </p:nvSpPr>
        <p:spPr>
          <a:xfrm>
            <a:off x="2452783" y="2356853"/>
            <a:ext cx="1201799"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ঙ+ঘ</a:t>
            </a:r>
            <a:endParaRPr lang="en-US" sz="4000" b="1" dirty="0">
              <a:latin typeface="NikoshBAN" panose="02000000000000000000" pitchFamily="2" charset="0"/>
              <a:cs typeface="NikoshBAN" panose="02000000000000000000" pitchFamily="2" charset="0"/>
            </a:endParaRPr>
          </a:p>
        </p:txBody>
      </p:sp>
      <p:sp>
        <p:nvSpPr>
          <p:cNvPr id="18" name="TextBox 17">
            <a:extLst>
              <a:ext uri="{FF2B5EF4-FFF2-40B4-BE49-F238E27FC236}">
                <a16:creationId xmlns:a16="http://schemas.microsoft.com/office/drawing/2014/main" id="{34167E1B-B136-4228-AA10-30E744C58D31}"/>
              </a:ext>
            </a:extLst>
          </p:cNvPr>
          <p:cNvSpPr txBox="1"/>
          <p:nvPr/>
        </p:nvSpPr>
        <p:spPr>
          <a:xfrm>
            <a:off x="2410955" y="1461069"/>
            <a:ext cx="1201799"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ঙ+গ</a:t>
            </a:r>
            <a:endParaRPr lang="en-US" sz="4000" b="1" dirty="0">
              <a:latin typeface="NikoshBAN" panose="02000000000000000000" pitchFamily="2" charset="0"/>
              <a:cs typeface="NikoshBAN" panose="02000000000000000000" pitchFamily="2" charset="0"/>
            </a:endParaRPr>
          </a:p>
        </p:txBody>
      </p:sp>
      <p:sp>
        <p:nvSpPr>
          <p:cNvPr id="19" name="TextBox 18">
            <a:extLst>
              <a:ext uri="{FF2B5EF4-FFF2-40B4-BE49-F238E27FC236}">
                <a16:creationId xmlns:a16="http://schemas.microsoft.com/office/drawing/2014/main" id="{D6C3BAE7-B256-4851-8221-C4BFF34A7888}"/>
              </a:ext>
            </a:extLst>
          </p:cNvPr>
          <p:cNvSpPr txBox="1"/>
          <p:nvPr/>
        </p:nvSpPr>
        <p:spPr>
          <a:xfrm>
            <a:off x="518040" y="482031"/>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ঙ্খ</a:t>
            </a:r>
            <a:endParaRPr lang="en-US" sz="4000" b="1" dirty="0">
              <a:latin typeface="NikoshBAN" panose="02000000000000000000" pitchFamily="2" charset="0"/>
              <a:cs typeface="NikoshBAN" panose="02000000000000000000" pitchFamily="2" charset="0"/>
            </a:endParaRPr>
          </a:p>
        </p:txBody>
      </p:sp>
      <p:sp>
        <p:nvSpPr>
          <p:cNvPr id="20" name="TextBox 19">
            <a:extLst>
              <a:ext uri="{FF2B5EF4-FFF2-40B4-BE49-F238E27FC236}">
                <a16:creationId xmlns:a16="http://schemas.microsoft.com/office/drawing/2014/main" id="{9E81B037-A38C-4135-94BF-78E160A28C35}"/>
              </a:ext>
            </a:extLst>
          </p:cNvPr>
          <p:cNvSpPr txBox="1"/>
          <p:nvPr/>
        </p:nvSpPr>
        <p:spPr>
          <a:xfrm>
            <a:off x="482146" y="2356853"/>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ঙ্ঘ</a:t>
            </a:r>
            <a:endParaRPr lang="en-US" sz="4000" b="1" dirty="0">
              <a:latin typeface="NikoshBAN" panose="02000000000000000000" pitchFamily="2" charset="0"/>
              <a:cs typeface="NikoshBAN" panose="02000000000000000000" pitchFamily="2" charset="0"/>
            </a:endParaRPr>
          </a:p>
        </p:txBody>
      </p:sp>
      <p:sp>
        <p:nvSpPr>
          <p:cNvPr id="21" name="TextBox 20">
            <a:extLst>
              <a:ext uri="{FF2B5EF4-FFF2-40B4-BE49-F238E27FC236}">
                <a16:creationId xmlns:a16="http://schemas.microsoft.com/office/drawing/2014/main" id="{29D188D4-BC20-40B7-B9EE-702AC3673A72}"/>
              </a:ext>
            </a:extLst>
          </p:cNvPr>
          <p:cNvSpPr txBox="1"/>
          <p:nvPr/>
        </p:nvSpPr>
        <p:spPr>
          <a:xfrm>
            <a:off x="518038" y="1412448"/>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ঙ্গ</a:t>
            </a:r>
            <a:endParaRPr lang="en-US" sz="4000" b="1" dirty="0">
              <a:latin typeface="NikoshBAN" panose="02000000000000000000" pitchFamily="2" charset="0"/>
              <a:cs typeface="NikoshBAN" panose="02000000000000000000" pitchFamily="2" charset="0"/>
            </a:endParaRPr>
          </a:p>
        </p:txBody>
      </p:sp>
      <p:sp>
        <p:nvSpPr>
          <p:cNvPr id="22" name="TextBox 21">
            <a:extLst>
              <a:ext uri="{FF2B5EF4-FFF2-40B4-BE49-F238E27FC236}">
                <a16:creationId xmlns:a16="http://schemas.microsoft.com/office/drawing/2014/main" id="{E914F2EB-7276-4B41-94E5-3953E22AD425}"/>
              </a:ext>
            </a:extLst>
          </p:cNvPr>
          <p:cNvSpPr txBox="1"/>
          <p:nvPr/>
        </p:nvSpPr>
        <p:spPr>
          <a:xfrm>
            <a:off x="2397810" y="4334463"/>
            <a:ext cx="1123888"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চ+চ</a:t>
            </a:r>
            <a:endParaRPr lang="en-US" sz="4000" b="1" dirty="0">
              <a:latin typeface="NikoshBAN" panose="02000000000000000000" pitchFamily="2" charset="0"/>
              <a:cs typeface="NikoshBAN" panose="02000000000000000000" pitchFamily="2" charset="0"/>
            </a:endParaRPr>
          </a:p>
        </p:txBody>
      </p:sp>
      <p:sp>
        <p:nvSpPr>
          <p:cNvPr id="24" name="TextBox 23">
            <a:extLst>
              <a:ext uri="{FF2B5EF4-FFF2-40B4-BE49-F238E27FC236}">
                <a16:creationId xmlns:a16="http://schemas.microsoft.com/office/drawing/2014/main" id="{912E5023-8CF7-4CEF-89A8-C0BC75F28C16}"/>
              </a:ext>
            </a:extLst>
          </p:cNvPr>
          <p:cNvSpPr txBox="1"/>
          <p:nvPr/>
        </p:nvSpPr>
        <p:spPr>
          <a:xfrm>
            <a:off x="8198122" y="645827"/>
            <a:ext cx="1225928"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জ+জ</a:t>
            </a:r>
            <a:endParaRPr lang="en-US" sz="4000" dirty="0">
              <a:latin typeface="NikoshBAN" panose="02000000000000000000" pitchFamily="2" charset="0"/>
              <a:cs typeface="NikoshBAN" panose="02000000000000000000" pitchFamily="2" charset="0"/>
            </a:endParaRPr>
          </a:p>
        </p:txBody>
      </p:sp>
      <p:sp>
        <p:nvSpPr>
          <p:cNvPr id="23" name="Rectangle 22">
            <a:extLst>
              <a:ext uri="{FF2B5EF4-FFF2-40B4-BE49-F238E27FC236}">
                <a16:creationId xmlns:a16="http://schemas.microsoft.com/office/drawing/2014/main" id="{44660FEC-CCF0-4784-96B0-DFC3189F57B6}"/>
              </a:ext>
            </a:extLst>
          </p:cNvPr>
          <p:cNvSpPr/>
          <p:nvPr/>
        </p:nvSpPr>
        <p:spPr>
          <a:xfrm>
            <a:off x="496430" y="3405529"/>
            <a:ext cx="874643"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ঙ্ম</a:t>
            </a:r>
            <a:endParaRPr lang="en-US" sz="4000" b="1" dirty="0"/>
          </a:p>
        </p:txBody>
      </p:sp>
      <p:sp>
        <p:nvSpPr>
          <p:cNvPr id="25" name="Rectangle 24">
            <a:extLst>
              <a:ext uri="{FF2B5EF4-FFF2-40B4-BE49-F238E27FC236}">
                <a16:creationId xmlns:a16="http://schemas.microsoft.com/office/drawing/2014/main" id="{61AB8CDA-6215-4F6C-8AD3-04B6CA185CB2}"/>
              </a:ext>
            </a:extLst>
          </p:cNvPr>
          <p:cNvSpPr/>
          <p:nvPr/>
        </p:nvSpPr>
        <p:spPr>
          <a:xfrm>
            <a:off x="2397810" y="3405529"/>
            <a:ext cx="1152570"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ঙ+ম</a:t>
            </a:r>
            <a:endParaRPr lang="en-US" sz="4000" b="1" dirty="0"/>
          </a:p>
        </p:txBody>
      </p:sp>
      <p:sp>
        <p:nvSpPr>
          <p:cNvPr id="26" name="Rectangle 25">
            <a:extLst>
              <a:ext uri="{FF2B5EF4-FFF2-40B4-BE49-F238E27FC236}">
                <a16:creationId xmlns:a16="http://schemas.microsoft.com/office/drawing/2014/main" id="{909F6E15-61BE-432E-AAB0-CC3BCAF96564}"/>
              </a:ext>
            </a:extLst>
          </p:cNvPr>
          <p:cNvSpPr/>
          <p:nvPr/>
        </p:nvSpPr>
        <p:spPr>
          <a:xfrm>
            <a:off x="2385287" y="5445552"/>
            <a:ext cx="1152570"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চ+ছ</a:t>
            </a:r>
            <a:endParaRPr lang="en-US" sz="4000" b="1" dirty="0"/>
          </a:p>
        </p:txBody>
      </p:sp>
      <p:sp>
        <p:nvSpPr>
          <p:cNvPr id="27" name="Rectangle 26">
            <a:extLst>
              <a:ext uri="{FF2B5EF4-FFF2-40B4-BE49-F238E27FC236}">
                <a16:creationId xmlns:a16="http://schemas.microsoft.com/office/drawing/2014/main" id="{091C5464-C629-446C-A070-E7A6BACCA473}"/>
              </a:ext>
            </a:extLst>
          </p:cNvPr>
          <p:cNvSpPr/>
          <p:nvPr/>
        </p:nvSpPr>
        <p:spPr>
          <a:xfrm>
            <a:off x="8290782" y="1621684"/>
            <a:ext cx="1272760"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জ+ঝ</a:t>
            </a:r>
            <a:endParaRPr lang="en-US" sz="4000" dirty="0"/>
          </a:p>
        </p:txBody>
      </p:sp>
      <p:sp>
        <p:nvSpPr>
          <p:cNvPr id="29" name="Rectangle 28">
            <a:extLst>
              <a:ext uri="{FF2B5EF4-FFF2-40B4-BE49-F238E27FC236}">
                <a16:creationId xmlns:a16="http://schemas.microsoft.com/office/drawing/2014/main" id="{0ADCD0E1-61D1-41E4-AF40-8C8BBF236B9B}"/>
              </a:ext>
            </a:extLst>
          </p:cNvPr>
          <p:cNvSpPr/>
          <p:nvPr/>
        </p:nvSpPr>
        <p:spPr>
          <a:xfrm>
            <a:off x="8265034" y="3453910"/>
            <a:ext cx="1389401"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ঞ+চ</a:t>
            </a:r>
            <a:endParaRPr lang="en-US" sz="4000" dirty="0"/>
          </a:p>
        </p:txBody>
      </p:sp>
      <p:sp>
        <p:nvSpPr>
          <p:cNvPr id="30" name="Rectangle 29">
            <a:extLst>
              <a:ext uri="{FF2B5EF4-FFF2-40B4-BE49-F238E27FC236}">
                <a16:creationId xmlns:a16="http://schemas.microsoft.com/office/drawing/2014/main" id="{7BC196D9-94F7-4866-8DC3-4F0838AB5B87}"/>
              </a:ext>
            </a:extLst>
          </p:cNvPr>
          <p:cNvSpPr/>
          <p:nvPr/>
        </p:nvSpPr>
        <p:spPr>
          <a:xfrm flipH="1">
            <a:off x="6067494" y="4565143"/>
            <a:ext cx="840926" cy="712415"/>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ঞ্ছ</a:t>
            </a:r>
            <a:endParaRPr lang="en-US" sz="4000" dirty="0"/>
          </a:p>
        </p:txBody>
      </p:sp>
      <p:sp>
        <p:nvSpPr>
          <p:cNvPr id="31" name="Rectangle 30">
            <a:extLst>
              <a:ext uri="{FF2B5EF4-FFF2-40B4-BE49-F238E27FC236}">
                <a16:creationId xmlns:a16="http://schemas.microsoft.com/office/drawing/2014/main" id="{55753369-6B0C-43B7-8E6A-ED5710B6B677}"/>
              </a:ext>
            </a:extLst>
          </p:cNvPr>
          <p:cNvSpPr/>
          <p:nvPr/>
        </p:nvSpPr>
        <p:spPr>
          <a:xfrm>
            <a:off x="8287879" y="4390771"/>
            <a:ext cx="1275662" cy="712415"/>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ঞ+ছ</a:t>
            </a:r>
            <a:endParaRPr lang="en-US" sz="4000" dirty="0"/>
          </a:p>
        </p:txBody>
      </p:sp>
    </p:spTree>
    <p:extLst>
      <p:ext uri="{BB962C8B-B14F-4D97-AF65-F5344CB8AC3E}">
        <p14:creationId xmlns:p14="http://schemas.microsoft.com/office/powerpoint/2010/main" val="1079959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FEF019-F9E9-4FB4-8463-505F4A66D7DF}"/>
              </a:ext>
            </a:extLst>
          </p:cNvPr>
          <p:cNvSpPr txBox="1"/>
          <p:nvPr/>
        </p:nvSpPr>
        <p:spPr>
          <a:xfrm>
            <a:off x="800035" y="628568"/>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 ট্র</a:t>
            </a:r>
            <a:endParaRPr lang="en-US" sz="40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C6B40BA8-3582-488F-98A8-96DA9BF2B0E5}"/>
              </a:ext>
            </a:extLst>
          </p:cNvPr>
          <p:cNvSpPr txBox="1"/>
          <p:nvPr/>
        </p:nvSpPr>
        <p:spPr>
          <a:xfrm>
            <a:off x="826465" y="1582132"/>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ড্ড</a:t>
            </a:r>
            <a:endParaRPr lang="en-US" sz="40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7808DCCA-F591-4478-867F-A91C5FC41893}"/>
              </a:ext>
            </a:extLst>
          </p:cNvPr>
          <p:cNvSpPr txBox="1"/>
          <p:nvPr/>
        </p:nvSpPr>
        <p:spPr>
          <a:xfrm>
            <a:off x="838848" y="2575535"/>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ণ্ট</a:t>
            </a:r>
            <a:endParaRPr lang="en-US" sz="4000"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328EE8F6-AB66-4333-ACF3-82B680D0CAE4}"/>
              </a:ext>
            </a:extLst>
          </p:cNvPr>
          <p:cNvSpPr txBox="1"/>
          <p:nvPr/>
        </p:nvSpPr>
        <p:spPr>
          <a:xfrm>
            <a:off x="7106024" y="3500512"/>
            <a:ext cx="673872"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ণ্ঠ</a:t>
            </a:r>
            <a:endParaRPr lang="en-US" sz="4000"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F599E858-9D6F-4391-8E2E-C4A2331755DA}"/>
              </a:ext>
            </a:extLst>
          </p:cNvPr>
          <p:cNvSpPr txBox="1"/>
          <p:nvPr/>
        </p:nvSpPr>
        <p:spPr>
          <a:xfrm>
            <a:off x="7139844" y="4630767"/>
            <a:ext cx="673872"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ন্ড</a:t>
            </a:r>
            <a:endParaRPr lang="en-US" sz="4000"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BB22041A-C4F8-4F19-BE17-6D5C2486C85F}"/>
              </a:ext>
            </a:extLst>
          </p:cNvPr>
          <p:cNvSpPr txBox="1"/>
          <p:nvPr/>
        </p:nvSpPr>
        <p:spPr>
          <a:xfrm>
            <a:off x="7042044" y="648045"/>
            <a:ext cx="673872"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দ্গ</a:t>
            </a:r>
            <a:endParaRPr lang="en-US" sz="4000" dirty="0">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id="{41A38F22-1087-4203-A4ED-4EC1E071C7D8}"/>
              </a:ext>
            </a:extLst>
          </p:cNvPr>
          <p:cNvSpPr txBox="1"/>
          <p:nvPr/>
        </p:nvSpPr>
        <p:spPr>
          <a:xfrm>
            <a:off x="707154" y="5757402"/>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ত্থ</a:t>
            </a:r>
            <a:endParaRPr lang="en-US" sz="4000" dirty="0">
              <a:latin typeface="NikoshBAN" panose="02000000000000000000" pitchFamily="2" charset="0"/>
              <a:cs typeface="NikoshBAN" panose="02000000000000000000" pitchFamily="2" charset="0"/>
            </a:endParaRPr>
          </a:p>
        </p:txBody>
      </p:sp>
      <p:sp>
        <p:nvSpPr>
          <p:cNvPr id="9" name="TextBox 8">
            <a:extLst>
              <a:ext uri="{FF2B5EF4-FFF2-40B4-BE49-F238E27FC236}">
                <a16:creationId xmlns:a16="http://schemas.microsoft.com/office/drawing/2014/main" id="{570FBAF0-350B-4916-A98B-70706843E1FC}"/>
              </a:ext>
            </a:extLst>
          </p:cNvPr>
          <p:cNvSpPr txBox="1"/>
          <p:nvPr/>
        </p:nvSpPr>
        <p:spPr>
          <a:xfrm>
            <a:off x="800034" y="4665899"/>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ত্ত</a:t>
            </a:r>
            <a:endParaRPr lang="en-US" sz="4000" dirty="0">
              <a:latin typeface="NikoshBAN" panose="02000000000000000000" pitchFamily="2" charset="0"/>
              <a:cs typeface="NikoshBAN" panose="02000000000000000000" pitchFamily="2" charset="0"/>
            </a:endParaRPr>
          </a:p>
        </p:txBody>
      </p:sp>
      <p:sp>
        <p:nvSpPr>
          <p:cNvPr id="10" name="TextBox 9">
            <a:extLst>
              <a:ext uri="{FF2B5EF4-FFF2-40B4-BE49-F238E27FC236}">
                <a16:creationId xmlns:a16="http://schemas.microsoft.com/office/drawing/2014/main" id="{9C9D3693-7F69-4270-AA87-D52320CEBCF1}"/>
              </a:ext>
            </a:extLst>
          </p:cNvPr>
          <p:cNvSpPr txBox="1"/>
          <p:nvPr/>
        </p:nvSpPr>
        <p:spPr>
          <a:xfrm>
            <a:off x="800035" y="3568938"/>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ণ্ন</a:t>
            </a:r>
            <a:endParaRPr lang="en-US" sz="4000" dirty="0">
              <a:latin typeface="NikoshBAN" panose="02000000000000000000" pitchFamily="2" charset="0"/>
              <a:cs typeface="NikoshBAN" panose="02000000000000000000" pitchFamily="2" charset="0"/>
            </a:endParaRPr>
          </a:p>
        </p:txBody>
      </p:sp>
      <p:sp>
        <p:nvSpPr>
          <p:cNvPr id="11" name="Rectangle 10">
            <a:extLst>
              <a:ext uri="{FF2B5EF4-FFF2-40B4-BE49-F238E27FC236}">
                <a16:creationId xmlns:a16="http://schemas.microsoft.com/office/drawing/2014/main" id="{B4587B5A-2DC0-4E71-8D76-3130376FC78C}"/>
              </a:ext>
            </a:extLst>
          </p:cNvPr>
          <p:cNvSpPr/>
          <p:nvPr/>
        </p:nvSpPr>
        <p:spPr>
          <a:xfrm>
            <a:off x="3066884" y="1621972"/>
            <a:ext cx="1183158"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ড+ড</a:t>
            </a:r>
            <a:endParaRPr lang="en-US" sz="4000" dirty="0"/>
          </a:p>
        </p:txBody>
      </p:sp>
      <p:sp>
        <p:nvSpPr>
          <p:cNvPr id="12" name="Rectangle 11">
            <a:extLst>
              <a:ext uri="{FF2B5EF4-FFF2-40B4-BE49-F238E27FC236}">
                <a16:creationId xmlns:a16="http://schemas.microsoft.com/office/drawing/2014/main" id="{71D7687B-6BD8-4E95-948D-AE3C0264537A}"/>
              </a:ext>
            </a:extLst>
          </p:cNvPr>
          <p:cNvSpPr/>
          <p:nvPr/>
        </p:nvSpPr>
        <p:spPr>
          <a:xfrm>
            <a:off x="3126357" y="3568938"/>
            <a:ext cx="112368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ণ+ন</a:t>
            </a:r>
            <a:endParaRPr lang="en-US" sz="4000" dirty="0"/>
          </a:p>
        </p:txBody>
      </p:sp>
      <p:sp>
        <p:nvSpPr>
          <p:cNvPr id="13" name="Rectangle 12">
            <a:extLst>
              <a:ext uri="{FF2B5EF4-FFF2-40B4-BE49-F238E27FC236}">
                <a16:creationId xmlns:a16="http://schemas.microsoft.com/office/drawing/2014/main" id="{469058C5-FD5F-43A1-AA4A-684B5D9A083A}"/>
              </a:ext>
            </a:extLst>
          </p:cNvPr>
          <p:cNvSpPr/>
          <p:nvPr/>
        </p:nvSpPr>
        <p:spPr>
          <a:xfrm>
            <a:off x="3104850" y="2574262"/>
            <a:ext cx="110722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ণ+ট</a:t>
            </a:r>
            <a:endParaRPr lang="en-US" sz="4000" dirty="0"/>
          </a:p>
        </p:txBody>
      </p:sp>
      <p:sp>
        <p:nvSpPr>
          <p:cNvPr id="14" name="Rectangle 13">
            <a:extLst>
              <a:ext uri="{FF2B5EF4-FFF2-40B4-BE49-F238E27FC236}">
                <a16:creationId xmlns:a16="http://schemas.microsoft.com/office/drawing/2014/main" id="{FC525E19-DEAC-482A-ADE2-4E5F2C707A9C}"/>
              </a:ext>
            </a:extLst>
          </p:cNvPr>
          <p:cNvSpPr/>
          <p:nvPr/>
        </p:nvSpPr>
        <p:spPr>
          <a:xfrm>
            <a:off x="3066884" y="628568"/>
            <a:ext cx="1183159"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ট+ট</a:t>
            </a:r>
            <a:endParaRPr lang="en-US" sz="4000" dirty="0"/>
          </a:p>
        </p:txBody>
      </p:sp>
      <p:sp>
        <p:nvSpPr>
          <p:cNvPr id="15" name="Rectangle 14">
            <a:extLst>
              <a:ext uri="{FF2B5EF4-FFF2-40B4-BE49-F238E27FC236}">
                <a16:creationId xmlns:a16="http://schemas.microsoft.com/office/drawing/2014/main" id="{BBDB1DAA-27D2-4BC9-A630-DA8DDEB1DE7A}"/>
              </a:ext>
            </a:extLst>
          </p:cNvPr>
          <p:cNvSpPr/>
          <p:nvPr/>
        </p:nvSpPr>
        <p:spPr>
          <a:xfrm>
            <a:off x="3058995" y="5741936"/>
            <a:ext cx="116751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ত+থ</a:t>
            </a:r>
            <a:endParaRPr lang="en-US" sz="4000" dirty="0"/>
          </a:p>
        </p:txBody>
      </p:sp>
      <p:sp>
        <p:nvSpPr>
          <p:cNvPr id="16" name="Rectangle 15">
            <a:extLst>
              <a:ext uri="{FF2B5EF4-FFF2-40B4-BE49-F238E27FC236}">
                <a16:creationId xmlns:a16="http://schemas.microsoft.com/office/drawing/2014/main" id="{DFC2C79C-F76D-4EC5-8CEC-9C713B7BC933}"/>
              </a:ext>
            </a:extLst>
          </p:cNvPr>
          <p:cNvSpPr/>
          <p:nvPr/>
        </p:nvSpPr>
        <p:spPr>
          <a:xfrm>
            <a:off x="3030276" y="4665899"/>
            <a:ext cx="119623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ত+ত</a:t>
            </a:r>
            <a:endParaRPr lang="en-US" sz="4000" dirty="0"/>
          </a:p>
        </p:txBody>
      </p:sp>
      <p:sp>
        <p:nvSpPr>
          <p:cNvPr id="17" name="Rectangle 16">
            <a:extLst>
              <a:ext uri="{FF2B5EF4-FFF2-40B4-BE49-F238E27FC236}">
                <a16:creationId xmlns:a16="http://schemas.microsoft.com/office/drawing/2014/main" id="{E1B6478C-770F-4DE8-973D-0BA01ABCCE9A}"/>
              </a:ext>
            </a:extLst>
          </p:cNvPr>
          <p:cNvSpPr/>
          <p:nvPr/>
        </p:nvSpPr>
        <p:spPr>
          <a:xfrm>
            <a:off x="10206827" y="2574262"/>
            <a:ext cx="1155077"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ন+ট</a:t>
            </a:r>
            <a:endParaRPr lang="en-US" sz="4000" dirty="0"/>
          </a:p>
        </p:txBody>
      </p:sp>
      <p:sp>
        <p:nvSpPr>
          <p:cNvPr id="18" name="Rectangle 17">
            <a:extLst>
              <a:ext uri="{FF2B5EF4-FFF2-40B4-BE49-F238E27FC236}">
                <a16:creationId xmlns:a16="http://schemas.microsoft.com/office/drawing/2014/main" id="{936D0228-C2E6-4C33-BDFF-77382880EB79}"/>
              </a:ext>
            </a:extLst>
          </p:cNvPr>
          <p:cNvSpPr/>
          <p:nvPr/>
        </p:nvSpPr>
        <p:spPr>
          <a:xfrm>
            <a:off x="10206826" y="1518414"/>
            <a:ext cx="1183158"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ধ+ব</a:t>
            </a:r>
            <a:endParaRPr lang="en-US" sz="4000" dirty="0"/>
          </a:p>
        </p:txBody>
      </p:sp>
      <p:sp>
        <p:nvSpPr>
          <p:cNvPr id="19" name="Rectangle 18">
            <a:extLst>
              <a:ext uri="{FF2B5EF4-FFF2-40B4-BE49-F238E27FC236}">
                <a16:creationId xmlns:a16="http://schemas.microsoft.com/office/drawing/2014/main" id="{9803A911-6EF7-4130-8E99-70AF10C8322C}"/>
              </a:ext>
            </a:extLst>
          </p:cNvPr>
          <p:cNvSpPr/>
          <p:nvPr/>
        </p:nvSpPr>
        <p:spPr>
          <a:xfrm>
            <a:off x="10206827" y="628568"/>
            <a:ext cx="1158708"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দ+গ </a:t>
            </a:r>
            <a:endParaRPr lang="en-US" sz="4000" dirty="0"/>
          </a:p>
        </p:txBody>
      </p:sp>
      <p:sp>
        <p:nvSpPr>
          <p:cNvPr id="21" name="Rectangle 20">
            <a:extLst>
              <a:ext uri="{FF2B5EF4-FFF2-40B4-BE49-F238E27FC236}">
                <a16:creationId xmlns:a16="http://schemas.microsoft.com/office/drawing/2014/main" id="{D9555180-77D6-4CE2-B856-BCF7E5E8E790}"/>
              </a:ext>
            </a:extLst>
          </p:cNvPr>
          <p:cNvSpPr/>
          <p:nvPr/>
        </p:nvSpPr>
        <p:spPr>
          <a:xfrm>
            <a:off x="10192448" y="3500512"/>
            <a:ext cx="1155077"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ন+ঠ </a:t>
            </a:r>
            <a:endParaRPr lang="en-US" sz="4000" dirty="0"/>
          </a:p>
        </p:txBody>
      </p:sp>
      <p:sp>
        <p:nvSpPr>
          <p:cNvPr id="22" name="Rectangle 21">
            <a:extLst>
              <a:ext uri="{FF2B5EF4-FFF2-40B4-BE49-F238E27FC236}">
                <a16:creationId xmlns:a16="http://schemas.microsoft.com/office/drawing/2014/main" id="{6EEFA03C-D0EC-4DBE-A07A-B037B972DD28}"/>
              </a:ext>
            </a:extLst>
          </p:cNvPr>
          <p:cNvSpPr/>
          <p:nvPr/>
        </p:nvSpPr>
        <p:spPr>
          <a:xfrm>
            <a:off x="10191808" y="4630767"/>
            <a:ext cx="1000608"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ন+ড</a:t>
            </a:r>
            <a:endParaRPr lang="en-US" sz="4000" dirty="0"/>
          </a:p>
        </p:txBody>
      </p:sp>
      <p:sp>
        <p:nvSpPr>
          <p:cNvPr id="23" name="Rectangle 22">
            <a:extLst>
              <a:ext uri="{FF2B5EF4-FFF2-40B4-BE49-F238E27FC236}">
                <a16:creationId xmlns:a16="http://schemas.microsoft.com/office/drawing/2014/main" id="{D60D8E4B-FE61-4C15-A4F0-4AD25C0D3BD0}"/>
              </a:ext>
            </a:extLst>
          </p:cNvPr>
          <p:cNvSpPr/>
          <p:nvPr/>
        </p:nvSpPr>
        <p:spPr>
          <a:xfrm>
            <a:off x="7029436" y="1669969"/>
            <a:ext cx="62845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ধ্ব</a:t>
            </a:r>
            <a:endParaRPr lang="en-US" sz="4000" dirty="0"/>
          </a:p>
        </p:txBody>
      </p:sp>
      <p:sp>
        <p:nvSpPr>
          <p:cNvPr id="24" name="Rectangle 23">
            <a:extLst>
              <a:ext uri="{FF2B5EF4-FFF2-40B4-BE49-F238E27FC236}">
                <a16:creationId xmlns:a16="http://schemas.microsoft.com/office/drawing/2014/main" id="{4F3336DF-CF5C-4633-BF2A-E2470D20FED8}"/>
              </a:ext>
            </a:extLst>
          </p:cNvPr>
          <p:cNvSpPr/>
          <p:nvPr/>
        </p:nvSpPr>
        <p:spPr>
          <a:xfrm>
            <a:off x="7050902" y="2478588"/>
            <a:ext cx="62845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ন্ট</a:t>
            </a:r>
            <a:endParaRPr lang="en-US" sz="4000" dirty="0"/>
          </a:p>
        </p:txBody>
      </p:sp>
      <p:sp>
        <p:nvSpPr>
          <p:cNvPr id="25" name="Rectangle 24">
            <a:extLst>
              <a:ext uri="{FF2B5EF4-FFF2-40B4-BE49-F238E27FC236}">
                <a16:creationId xmlns:a16="http://schemas.microsoft.com/office/drawing/2014/main" id="{91B8A844-B6A6-4455-8CD2-678853D168B4}"/>
              </a:ext>
            </a:extLst>
          </p:cNvPr>
          <p:cNvSpPr/>
          <p:nvPr/>
        </p:nvSpPr>
        <p:spPr>
          <a:xfrm>
            <a:off x="10187582" y="5757402"/>
            <a:ext cx="116945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ন+ত</a:t>
            </a:r>
            <a:endParaRPr lang="en-US" sz="4000" dirty="0"/>
          </a:p>
        </p:txBody>
      </p:sp>
      <p:sp>
        <p:nvSpPr>
          <p:cNvPr id="26" name="Rectangle 25">
            <a:extLst>
              <a:ext uri="{FF2B5EF4-FFF2-40B4-BE49-F238E27FC236}">
                <a16:creationId xmlns:a16="http://schemas.microsoft.com/office/drawing/2014/main" id="{3EF87F30-72EE-4B21-A6D1-9737E1D55CE6}"/>
              </a:ext>
            </a:extLst>
          </p:cNvPr>
          <p:cNvSpPr/>
          <p:nvPr/>
        </p:nvSpPr>
        <p:spPr>
          <a:xfrm>
            <a:off x="7189403" y="5741936"/>
            <a:ext cx="632182"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ন্ত</a:t>
            </a:r>
            <a:endParaRPr lang="en-US" sz="4000" dirty="0"/>
          </a:p>
        </p:txBody>
      </p:sp>
    </p:spTree>
    <p:extLst>
      <p:ext uri="{BB962C8B-B14F-4D97-AF65-F5344CB8AC3E}">
        <p14:creationId xmlns:p14="http://schemas.microsoft.com/office/powerpoint/2010/main" val="900787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ACFC41-E5C5-40D5-95D2-5E476B04F188}"/>
              </a:ext>
            </a:extLst>
          </p:cNvPr>
          <p:cNvSpPr txBox="1"/>
          <p:nvPr/>
        </p:nvSpPr>
        <p:spPr>
          <a:xfrm>
            <a:off x="460385" y="1710553"/>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ন্দ</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C263922E-E2CA-4C53-9919-F35DE24B71FC}"/>
              </a:ext>
            </a:extLst>
          </p:cNvPr>
          <p:cNvSpPr txBox="1"/>
          <p:nvPr/>
        </p:nvSpPr>
        <p:spPr>
          <a:xfrm>
            <a:off x="460386" y="709506"/>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হ্ন</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61CBC554-3FC6-4DE2-B20B-CB7F87139899}"/>
              </a:ext>
            </a:extLst>
          </p:cNvPr>
          <p:cNvSpPr txBox="1"/>
          <p:nvPr/>
        </p:nvSpPr>
        <p:spPr>
          <a:xfrm>
            <a:off x="485369" y="3954087"/>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ন্ন</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D8A15B8C-0B3B-4CF1-B4E2-9D66B2663D6F}"/>
              </a:ext>
            </a:extLst>
          </p:cNvPr>
          <p:cNvSpPr txBox="1"/>
          <p:nvPr/>
        </p:nvSpPr>
        <p:spPr>
          <a:xfrm>
            <a:off x="460385" y="2832320"/>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ন্ধ</a:t>
            </a:r>
            <a:endParaRPr lang="en-US" sz="4000" b="1" dirty="0">
              <a:latin typeface="NikoshBAN" panose="02000000000000000000" pitchFamily="2" charset="0"/>
              <a:cs typeface="NikoshBAN" panose="02000000000000000000" pitchFamily="2" charset="0"/>
            </a:endParaRPr>
          </a:p>
        </p:txBody>
      </p:sp>
      <p:sp>
        <p:nvSpPr>
          <p:cNvPr id="6" name="TextBox 5">
            <a:extLst>
              <a:ext uri="{FF2B5EF4-FFF2-40B4-BE49-F238E27FC236}">
                <a16:creationId xmlns:a16="http://schemas.microsoft.com/office/drawing/2014/main" id="{89DCEAB0-FE55-4032-BAE2-704B07C2DB34}"/>
              </a:ext>
            </a:extLst>
          </p:cNvPr>
          <p:cNvSpPr txBox="1"/>
          <p:nvPr/>
        </p:nvSpPr>
        <p:spPr>
          <a:xfrm>
            <a:off x="2944499" y="1796661"/>
            <a:ext cx="1162806"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ন+দ</a:t>
            </a:r>
            <a:endParaRPr lang="en-US" sz="4000" b="1" dirty="0">
              <a:latin typeface="NikoshBAN" panose="02000000000000000000" pitchFamily="2" charset="0"/>
              <a:cs typeface="NikoshBAN" panose="02000000000000000000" pitchFamily="2" charset="0"/>
            </a:endParaRPr>
          </a:p>
        </p:txBody>
      </p:sp>
      <p:sp>
        <p:nvSpPr>
          <p:cNvPr id="7" name="TextBox 6">
            <a:extLst>
              <a:ext uri="{FF2B5EF4-FFF2-40B4-BE49-F238E27FC236}">
                <a16:creationId xmlns:a16="http://schemas.microsoft.com/office/drawing/2014/main" id="{4A7E91F2-77EA-4C45-B71F-5E095164ED69}"/>
              </a:ext>
            </a:extLst>
          </p:cNvPr>
          <p:cNvSpPr txBox="1"/>
          <p:nvPr/>
        </p:nvSpPr>
        <p:spPr>
          <a:xfrm>
            <a:off x="2993188" y="754908"/>
            <a:ext cx="1162807"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ন+হ</a:t>
            </a:r>
            <a:endParaRPr lang="en-US" sz="4000" b="1" dirty="0">
              <a:latin typeface="NikoshBAN" panose="02000000000000000000" pitchFamily="2" charset="0"/>
              <a:cs typeface="NikoshBAN" panose="02000000000000000000" pitchFamily="2" charset="0"/>
            </a:endParaRPr>
          </a:p>
        </p:txBody>
      </p:sp>
      <p:sp>
        <p:nvSpPr>
          <p:cNvPr id="8" name="TextBox 7">
            <a:extLst>
              <a:ext uri="{FF2B5EF4-FFF2-40B4-BE49-F238E27FC236}">
                <a16:creationId xmlns:a16="http://schemas.microsoft.com/office/drawing/2014/main" id="{EF9CC42F-7A0B-457F-A203-63C2363A3D2A}"/>
              </a:ext>
            </a:extLst>
          </p:cNvPr>
          <p:cNvSpPr txBox="1"/>
          <p:nvPr/>
        </p:nvSpPr>
        <p:spPr>
          <a:xfrm>
            <a:off x="505614" y="4955134"/>
            <a:ext cx="874643" cy="707886"/>
          </a:xfrm>
          <a:prstGeom prst="rect">
            <a:avLst/>
          </a:prstGeom>
          <a:noFill/>
          <a:ln w="381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ন্ম</a:t>
            </a:r>
            <a:endParaRPr lang="en-US" sz="4000" b="1" dirty="0">
              <a:latin typeface="NikoshBAN" panose="02000000000000000000" pitchFamily="2" charset="0"/>
              <a:cs typeface="NikoshBAN" panose="02000000000000000000" pitchFamily="2" charset="0"/>
            </a:endParaRPr>
          </a:p>
        </p:txBody>
      </p:sp>
      <p:sp>
        <p:nvSpPr>
          <p:cNvPr id="9" name="Rectangle 8">
            <a:extLst>
              <a:ext uri="{FF2B5EF4-FFF2-40B4-BE49-F238E27FC236}">
                <a16:creationId xmlns:a16="http://schemas.microsoft.com/office/drawing/2014/main" id="{0B8FDDF9-1A15-4E78-9E25-9458E21E2E82}"/>
              </a:ext>
            </a:extLst>
          </p:cNvPr>
          <p:cNvSpPr/>
          <p:nvPr/>
        </p:nvSpPr>
        <p:spPr>
          <a:xfrm>
            <a:off x="2919835" y="3954086"/>
            <a:ext cx="1138780"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ন+ন</a:t>
            </a:r>
            <a:endParaRPr lang="en-US" sz="4000" b="1" dirty="0"/>
          </a:p>
        </p:txBody>
      </p:sp>
      <p:sp>
        <p:nvSpPr>
          <p:cNvPr id="10" name="Rectangle 9">
            <a:extLst>
              <a:ext uri="{FF2B5EF4-FFF2-40B4-BE49-F238E27FC236}">
                <a16:creationId xmlns:a16="http://schemas.microsoft.com/office/drawing/2014/main" id="{EC9B5793-F3EF-4B18-8207-458E863E5801}"/>
              </a:ext>
            </a:extLst>
          </p:cNvPr>
          <p:cNvSpPr/>
          <p:nvPr/>
        </p:nvSpPr>
        <p:spPr>
          <a:xfrm>
            <a:off x="2968523" y="2883816"/>
            <a:ext cx="1138781"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ন+ধ</a:t>
            </a:r>
            <a:endParaRPr lang="en-US" sz="4000" b="1" dirty="0"/>
          </a:p>
        </p:txBody>
      </p:sp>
      <p:sp>
        <p:nvSpPr>
          <p:cNvPr id="11" name="Rectangle 10">
            <a:extLst>
              <a:ext uri="{FF2B5EF4-FFF2-40B4-BE49-F238E27FC236}">
                <a16:creationId xmlns:a16="http://schemas.microsoft.com/office/drawing/2014/main" id="{798F6927-BD54-4A5E-AD57-B33E6B46DB81}"/>
              </a:ext>
            </a:extLst>
          </p:cNvPr>
          <p:cNvSpPr/>
          <p:nvPr/>
        </p:nvSpPr>
        <p:spPr>
          <a:xfrm>
            <a:off x="3015993" y="4931362"/>
            <a:ext cx="1042622"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ন+ম</a:t>
            </a:r>
            <a:endParaRPr lang="en-US" sz="4000" b="1" dirty="0"/>
          </a:p>
        </p:txBody>
      </p:sp>
      <p:sp>
        <p:nvSpPr>
          <p:cNvPr id="12" name="Rectangle 11">
            <a:extLst>
              <a:ext uri="{FF2B5EF4-FFF2-40B4-BE49-F238E27FC236}">
                <a16:creationId xmlns:a16="http://schemas.microsoft.com/office/drawing/2014/main" id="{705E872A-16BA-4DC4-BFBC-D263E95B9D45}"/>
              </a:ext>
            </a:extLst>
          </p:cNvPr>
          <p:cNvSpPr/>
          <p:nvPr/>
        </p:nvSpPr>
        <p:spPr>
          <a:xfrm>
            <a:off x="10349757" y="4955134"/>
            <a:ext cx="1256654" cy="707886"/>
          </a:xfrm>
          <a:prstGeom prst="rect">
            <a:avLst/>
          </a:prstGeom>
          <a:ln w="38100">
            <a:solidFill>
              <a:schemeClr val="tx1"/>
            </a:solidFill>
          </a:ln>
        </p:spPr>
        <p:txBody>
          <a:bodyPr wrap="square">
            <a:spAutoFit/>
          </a:bodyPr>
          <a:lstStyle/>
          <a:p>
            <a:r>
              <a:rPr lang="en-US" sz="4000" b="1" dirty="0" err="1">
                <a:latin typeface="NikoshBAN" panose="02000000000000000000" pitchFamily="2" charset="0"/>
                <a:cs typeface="NikoshBAN" panose="02000000000000000000" pitchFamily="2" charset="0"/>
              </a:rPr>
              <a:t>জ+ব</a:t>
            </a:r>
            <a:endParaRPr lang="en-US" sz="4000" b="1" dirty="0"/>
          </a:p>
        </p:txBody>
      </p:sp>
      <p:sp>
        <p:nvSpPr>
          <p:cNvPr id="13" name="Rectangle 12">
            <a:extLst>
              <a:ext uri="{FF2B5EF4-FFF2-40B4-BE49-F238E27FC236}">
                <a16:creationId xmlns:a16="http://schemas.microsoft.com/office/drawing/2014/main" id="{96B7EDB4-E1DD-43C0-98BF-D81EE1EBBF39}"/>
              </a:ext>
            </a:extLst>
          </p:cNvPr>
          <p:cNvSpPr/>
          <p:nvPr/>
        </p:nvSpPr>
        <p:spPr>
          <a:xfrm>
            <a:off x="7671398" y="5020010"/>
            <a:ext cx="573191"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জ্ব</a:t>
            </a:r>
            <a:endParaRPr lang="en-US" sz="4000" b="1" dirty="0"/>
          </a:p>
        </p:txBody>
      </p:sp>
      <p:sp>
        <p:nvSpPr>
          <p:cNvPr id="15" name="Rectangle 14">
            <a:extLst>
              <a:ext uri="{FF2B5EF4-FFF2-40B4-BE49-F238E27FC236}">
                <a16:creationId xmlns:a16="http://schemas.microsoft.com/office/drawing/2014/main" id="{D69E91CC-73AC-4675-ADA1-6149C9D993F3}"/>
              </a:ext>
            </a:extLst>
          </p:cNvPr>
          <p:cNvSpPr/>
          <p:nvPr/>
        </p:nvSpPr>
        <p:spPr>
          <a:xfrm>
            <a:off x="10349757" y="3954085"/>
            <a:ext cx="1226944" cy="707887"/>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প+স</a:t>
            </a:r>
            <a:endParaRPr lang="en-US" sz="4000" b="1" dirty="0"/>
          </a:p>
        </p:txBody>
      </p:sp>
      <p:sp>
        <p:nvSpPr>
          <p:cNvPr id="16" name="Rectangle 15">
            <a:extLst>
              <a:ext uri="{FF2B5EF4-FFF2-40B4-BE49-F238E27FC236}">
                <a16:creationId xmlns:a16="http://schemas.microsoft.com/office/drawing/2014/main" id="{A239CBD6-6027-484B-94A0-9D7B60DF02D9}"/>
              </a:ext>
            </a:extLst>
          </p:cNvPr>
          <p:cNvSpPr/>
          <p:nvPr/>
        </p:nvSpPr>
        <p:spPr>
          <a:xfrm>
            <a:off x="7532638" y="3954085"/>
            <a:ext cx="639219"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প্স</a:t>
            </a:r>
            <a:endParaRPr lang="en-US" sz="4000" b="1" dirty="0"/>
          </a:p>
        </p:txBody>
      </p:sp>
      <p:sp>
        <p:nvSpPr>
          <p:cNvPr id="17" name="Rectangle 16">
            <a:extLst>
              <a:ext uri="{FF2B5EF4-FFF2-40B4-BE49-F238E27FC236}">
                <a16:creationId xmlns:a16="http://schemas.microsoft.com/office/drawing/2014/main" id="{57D74877-6857-42FA-AFA4-E1926130939D}"/>
              </a:ext>
            </a:extLst>
          </p:cNvPr>
          <p:cNvSpPr/>
          <p:nvPr/>
        </p:nvSpPr>
        <p:spPr>
          <a:xfrm>
            <a:off x="7598597" y="2877174"/>
            <a:ext cx="444352"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প্প</a:t>
            </a:r>
            <a:endParaRPr lang="en-US" sz="4000" b="1" dirty="0"/>
          </a:p>
        </p:txBody>
      </p:sp>
      <p:sp>
        <p:nvSpPr>
          <p:cNvPr id="18" name="Rectangle 17">
            <a:extLst>
              <a:ext uri="{FF2B5EF4-FFF2-40B4-BE49-F238E27FC236}">
                <a16:creationId xmlns:a16="http://schemas.microsoft.com/office/drawing/2014/main" id="{E51727DE-9A88-4466-9203-9C2421371BFC}"/>
              </a:ext>
            </a:extLst>
          </p:cNvPr>
          <p:cNvSpPr/>
          <p:nvPr/>
        </p:nvSpPr>
        <p:spPr>
          <a:xfrm>
            <a:off x="10287745" y="2811359"/>
            <a:ext cx="1256654" cy="707887"/>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প+প </a:t>
            </a:r>
            <a:endParaRPr lang="en-US" sz="4000" b="1" dirty="0"/>
          </a:p>
        </p:txBody>
      </p:sp>
      <p:sp>
        <p:nvSpPr>
          <p:cNvPr id="19" name="Rectangle 18">
            <a:extLst>
              <a:ext uri="{FF2B5EF4-FFF2-40B4-BE49-F238E27FC236}">
                <a16:creationId xmlns:a16="http://schemas.microsoft.com/office/drawing/2014/main" id="{BF778E39-C424-4B81-AF81-3F1A53A086DD}"/>
              </a:ext>
            </a:extLst>
          </p:cNvPr>
          <p:cNvSpPr/>
          <p:nvPr/>
        </p:nvSpPr>
        <p:spPr>
          <a:xfrm>
            <a:off x="7582284" y="1811249"/>
            <a:ext cx="66230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প্ত </a:t>
            </a:r>
            <a:endParaRPr lang="en-US" sz="4000" b="1" dirty="0"/>
          </a:p>
        </p:txBody>
      </p:sp>
      <p:sp>
        <p:nvSpPr>
          <p:cNvPr id="20" name="Rectangle 19">
            <a:extLst>
              <a:ext uri="{FF2B5EF4-FFF2-40B4-BE49-F238E27FC236}">
                <a16:creationId xmlns:a16="http://schemas.microsoft.com/office/drawing/2014/main" id="{F288AAAD-3DA8-44F9-8677-858197EAADF5}"/>
              </a:ext>
            </a:extLst>
          </p:cNvPr>
          <p:cNvSpPr/>
          <p:nvPr/>
        </p:nvSpPr>
        <p:spPr>
          <a:xfrm>
            <a:off x="10349757" y="1796661"/>
            <a:ext cx="1226943" cy="722474"/>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প+ত</a:t>
            </a:r>
            <a:endParaRPr lang="en-US" sz="4000" b="1" dirty="0"/>
          </a:p>
        </p:txBody>
      </p:sp>
      <p:sp>
        <p:nvSpPr>
          <p:cNvPr id="21" name="Rectangle 20">
            <a:extLst>
              <a:ext uri="{FF2B5EF4-FFF2-40B4-BE49-F238E27FC236}">
                <a16:creationId xmlns:a16="http://schemas.microsoft.com/office/drawing/2014/main" id="{9E4187FE-5AF1-4CE7-AF37-50C08908759F}"/>
              </a:ext>
            </a:extLst>
          </p:cNvPr>
          <p:cNvSpPr/>
          <p:nvPr/>
        </p:nvSpPr>
        <p:spPr>
          <a:xfrm>
            <a:off x="10320046" y="754908"/>
            <a:ext cx="1256654"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প+ট</a:t>
            </a:r>
            <a:endParaRPr lang="en-US" sz="4000" b="1" dirty="0"/>
          </a:p>
        </p:txBody>
      </p:sp>
      <p:sp>
        <p:nvSpPr>
          <p:cNvPr id="22" name="Rectangle 21">
            <a:extLst>
              <a:ext uri="{FF2B5EF4-FFF2-40B4-BE49-F238E27FC236}">
                <a16:creationId xmlns:a16="http://schemas.microsoft.com/office/drawing/2014/main" id="{54D81DBC-BAA8-440A-A9F0-01A85E6FCE49}"/>
              </a:ext>
            </a:extLst>
          </p:cNvPr>
          <p:cNvSpPr/>
          <p:nvPr/>
        </p:nvSpPr>
        <p:spPr>
          <a:xfrm>
            <a:off x="7582284" y="709506"/>
            <a:ext cx="66230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প্ট</a:t>
            </a:r>
            <a:endParaRPr lang="en-US" sz="4000" b="1" dirty="0"/>
          </a:p>
        </p:txBody>
      </p:sp>
    </p:spTree>
    <p:extLst>
      <p:ext uri="{BB962C8B-B14F-4D97-AF65-F5344CB8AC3E}">
        <p14:creationId xmlns:p14="http://schemas.microsoft.com/office/powerpoint/2010/main" val="18217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7E12D4-32A8-4C49-A6F0-B3780F4D340E}"/>
              </a:ext>
            </a:extLst>
          </p:cNvPr>
          <p:cNvSpPr/>
          <p:nvPr/>
        </p:nvSpPr>
        <p:spPr>
          <a:xfrm>
            <a:off x="577638" y="3902439"/>
            <a:ext cx="770049"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ম্ফ</a:t>
            </a:r>
            <a:endParaRPr lang="en-US" sz="4000" b="1" dirty="0"/>
          </a:p>
        </p:txBody>
      </p:sp>
      <p:sp>
        <p:nvSpPr>
          <p:cNvPr id="3" name="Rectangle 2">
            <a:extLst>
              <a:ext uri="{FF2B5EF4-FFF2-40B4-BE49-F238E27FC236}">
                <a16:creationId xmlns:a16="http://schemas.microsoft.com/office/drawing/2014/main" id="{4D1C1496-5174-4094-BDEA-863A01E0CA7F}"/>
              </a:ext>
            </a:extLst>
          </p:cNvPr>
          <p:cNvSpPr/>
          <p:nvPr/>
        </p:nvSpPr>
        <p:spPr>
          <a:xfrm>
            <a:off x="786932" y="788019"/>
            <a:ext cx="726080" cy="720101"/>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ব্দ</a:t>
            </a:r>
            <a:endParaRPr lang="en-US" sz="4000" b="1" dirty="0"/>
          </a:p>
        </p:txBody>
      </p:sp>
      <p:sp>
        <p:nvSpPr>
          <p:cNvPr id="4" name="Rectangle 3">
            <a:extLst>
              <a:ext uri="{FF2B5EF4-FFF2-40B4-BE49-F238E27FC236}">
                <a16:creationId xmlns:a16="http://schemas.microsoft.com/office/drawing/2014/main" id="{809431EF-D75D-41BE-AA49-83ED58CAF810}"/>
              </a:ext>
            </a:extLst>
          </p:cNvPr>
          <p:cNvSpPr/>
          <p:nvPr/>
        </p:nvSpPr>
        <p:spPr>
          <a:xfrm>
            <a:off x="630175" y="2834430"/>
            <a:ext cx="841756"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ম্প</a:t>
            </a:r>
            <a:endParaRPr lang="en-US" sz="4000" b="1" dirty="0"/>
          </a:p>
        </p:txBody>
      </p:sp>
      <p:sp>
        <p:nvSpPr>
          <p:cNvPr id="5" name="Rectangle 4">
            <a:extLst>
              <a:ext uri="{FF2B5EF4-FFF2-40B4-BE49-F238E27FC236}">
                <a16:creationId xmlns:a16="http://schemas.microsoft.com/office/drawing/2014/main" id="{84D3382D-CE44-4FAD-B2D0-A93D08F9499C}"/>
              </a:ext>
            </a:extLst>
          </p:cNvPr>
          <p:cNvSpPr/>
          <p:nvPr/>
        </p:nvSpPr>
        <p:spPr>
          <a:xfrm>
            <a:off x="2874062" y="1882114"/>
            <a:ext cx="1058197" cy="709078"/>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ব+ধ</a:t>
            </a:r>
            <a:endParaRPr lang="en-US" sz="4000" b="1" dirty="0"/>
          </a:p>
        </p:txBody>
      </p:sp>
      <p:sp>
        <p:nvSpPr>
          <p:cNvPr id="6" name="Rectangle 5">
            <a:extLst>
              <a:ext uri="{FF2B5EF4-FFF2-40B4-BE49-F238E27FC236}">
                <a16:creationId xmlns:a16="http://schemas.microsoft.com/office/drawing/2014/main" id="{59C5E61E-4011-48D6-BFAA-02E232A85C88}"/>
              </a:ext>
            </a:extLst>
          </p:cNvPr>
          <p:cNvSpPr/>
          <p:nvPr/>
        </p:nvSpPr>
        <p:spPr>
          <a:xfrm>
            <a:off x="2877192" y="788019"/>
            <a:ext cx="1058196" cy="709078"/>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ব+দ</a:t>
            </a:r>
            <a:endParaRPr lang="en-US" sz="4000" b="1" dirty="0"/>
          </a:p>
        </p:txBody>
      </p:sp>
      <p:sp>
        <p:nvSpPr>
          <p:cNvPr id="7" name="Rectangle 6">
            <a:extLst>
              <a:ext uri="{FF2B5EF4-FFF2-40B4-BE49-F238E27FC236}">
                <a16:creationId xmlns:a16="http://schemas.microsoft.com/office/drawing/2014/main" id="{5323A0AA-C8E8-4E41-833A-A16373931192}"/>
              </a:ext>
            </a:extLst>
          </p:cNvPr>
          <p:cNvSpPr/>
          <p:nvPr/>
        </p:nvSpPr>
        <p:spPr>
          <a:xfrm>
            <a:off x="745851" y="1867533"/>
            <a:ext cx="726080"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ব্ধ</a:t>
            </a:r>
            <a:endParaRPr lang="en-US" sz="4000" b="1" dirty="0"/>
          </a:p>
        </p:txBody>
      </p:sp>
      <p:sp>
        <p:nvSpPr>
          <p:cNvPr id="8" name="Rectangle 7">
            <a:extLst>
              <a:ext uri="{FF2B5EF4-FFF2-40B4-BE49-F238E27FC236}">
                <a16:creationId xmlns:a16="http://schemas.microsoft.com/office/drawing/2014/main" id="{54A772D1-99F4-4144-A028-CA331D255CD6}"/>
              </a:ext>
            </a:extLst>
          </p:cNvPr>
          <p:cNvSpPr/>
          <p:nvPr/>
        </p:nvSpPr>
        <p:spPr>
          <a:xfrm>
            <a:off x="2789549" y="3875469"/>
            <a:ext cx="1227222"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ম+ফ</a:t>
            </a:r>
            <a:endParaRPr lang="en-US" sz="4000" b="1" dirty="0"/>
          </a:p>
        </p:txBody>
      </p:sp>
      <p:sp>
        <p:nvSpPr>
          <p:cNvPr id="9" name="Rectangle 8">
            <a:extLst>
              <a:ext uri="{FF2B5EF4-FFF2-40B4-BE49-F238E27FC236}">
                <a16:creationId xmlns:a16="http://schemas.microsoft.com/office/drawing/2014/main" id="{42DFF832-A56C-41F6-8470-CD0A20D6D828}"/>
              </a:ext>
            </a:extLst>
          </p:cNvPr>
          <p:cNvSpPr/>
          <p:nvPr/>
        </p:nvSpPr>
        <p:spPr>
          <a:xfrm>
            <a:off x="2789549" y="2834430"/>
            <a:ext cx="1227222"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ম+প</a:t>
            </a:r>
            <a:endParaRPr lang="en-US" sz="4000" b="1" dirty="0"/>
          </a:p>
        </p:txBody>
      </p:sp>
      <p:sp>
        <p:nvSpPr>
          <p:cNvPr id="10" name="Rectangle 9">
            <a:extLst>
              <a:ext uri="{FF2B5EF4-FFF2-40B4-BE49-F238E27FC236}">
                <a16:creationId xmlns:a16="http://schemas.microsoft.com/office/drawing/2014/main" id="{DF8E2074-D4AF-4C75-A539-24F66F5FF06C}"/>
              </a:ext>
            </a:extLst>
          </p:cNvPr>
          <p:cNvSpPr/>
          <p:nvPr/>
        </p:nvSpPr>
        <p:spPr>
          <a:xfrm>
            <a:off x="577638" y="5081664"/>
            <a:ext cx="851564"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ন্ব</a:t>
            </a:r>
            <a:endParaRPr lang="en-US" sz="4000" b="1" dirty="0"/>
          </a:p>
        </p:txBody>
      </p:sp>
      <p:sp>
        <p:nvSpPr>
          <p:cNvPr id="12" name="Rectangle 11">
            <a:extLst>
              <a:ext uri="{FF2B5EF4-FFF2-40B4-BE49-F238E27FC236}">
                <a16:creationId xmlns:a16="http://schemas.microsoft.com/office/drawing/2014/main" id="{42B25AEB-FAA8-4B80-B0BE-D91D807B53A7}"/>
              </a:ext>
            </a:extLst>
          </p:cNvPr>
          <p:cNvSpPr/>
          <p:nvPr/>
        </p:nvSpPr>
        <p:spPr>
          <a:xfrm>
            <a:off x="2780194" y="5081665"/>
            <a:ext cx="1227222"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ন+ব </a:t>
            </a:r>
            <a:endParaRPr lang="en-US" sz="4000" b="1" dirty="0"/>
          </a:p>
        </p:txBody>
      </p:sp>
      <p:sp>
        <p:nvSpPr>
          <p:cNvPr id="13" name="Rectangle 12">
            <a:extLst>
              <a:ext uri="{FF2B5EF4-FFF2-40B4-BE49-F238E27FC236}">
                <a16:creationId xmlns:a16="http://schemas.microsoft.com/office/drawing/2014/main" id="{44044CE7-85EB-4431-944A-B11A0206106E}"/>
              </a:ext>
            </a:extLst>
          </p:cNvPr>
          <p:cNvSpPr/>
          <p:nvPr/>
        </p:nvSpPr>
        <p:spPr>
          <a:xfrm>
            <a:off x="6528307" y="803381"/>
            <a:ext cx="470000"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ম্ভ</a:t>
            </a:r>
            <a:endParaRPr lang="en-US" sz="4000" b="1" dirty="0"/>
          </a:p>
        </p:txBody>
      </p:sp>
      <p:sp>
        <p:nvSpPr>
          <p:cNvPr id="14" name="Rectangle 13">
            <a:extLst>
              <a:ext uri="{FF2B5EF4-FFF2-40B4-BE49-F238E27FC236}">
                <a16:creationId xmlns:a16="http://schemas.microsoft.com/office/drawing/2014/main" id="{B914CC1C-B8C4-4BA9-A03C-98222751CBAA}"/>
              </a:ext>
            </a:extLst>
          </p:cNvPr>
          <p:cNvSpPr/>
          <p:nvPr/>
        </p:nvSpPr>
        <p:spPr>
          <a:xfrm>
            <a:off x="8788840" y="1817978"/>
            <a:ext cx="1636274"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ম+ম</a:t>
            </a:r>
            <a:endParaRPr lang="en-US" sz="4000" b="1" dirty="0"/>
          </a:p>
        </p:txBody>
      </p:sp>
      <p:sp>
        <p:nvSpPr>
          <p:cNvPr id="15" name="Rectangle 14">
            <a:extLst>
              <a:ext uri="{FF2B5EF4-FFF2-40B4-BE49-F238E27FC236}">
                <a16:creationId xmlns:a16="http://schemas.microsoft.com/office/drawing/2014/main" id="{5853D905-AFA7-4810-A9DA-32DB7D672F99}"/>
              </a:ext>
            </a:extLst>
          </p:cNvPr>
          <p:cNvSpPr/>
          <p:nvPr/>
        </p:nvSpPr>
        <p:spPr>
          <a:xfrm>
            <a:off x="6528307" y="1893733"/>
            <a:ext cx="535724"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ম্ম</a:t>
            </a:r>
            <a:endParaRPr lang="en-US" sz="4000" b="1" dirty="0"/>
          </a:p>
        </p:txBody>
      </p:sp>
      <p:sp>
        <p:nvSpPr>
          <p:cNvPr id="16" name="Rectangle 15">
            <a:extLst>
              <a:ext uri="{FF2B5EF4-FFF2-40B4-BE49-F238E27FC236}">
                <a16:creationId xmlns:a16="http://schemas.microsoft.com/office/drawing/2014/main" id="{E7E6E4F6-A585-4540-B3F1-2BEBA954D4C1}"/>
              </a:ext>
            </a:extLst>
          </p:cNvPr>
          <p:cNvSpPr/>
          <p:nvPr/>
        </p:nvSpPr>
        <p:spPr>
          <a:xfrm>
            <a:off x="8754437" y="799638"/>
            <a:ext cx="1378914"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ম+ভ </a:t>
            </a:r>
            <a:endParaRPr lang="en-US" sz="4000" b="1" dirty="0"/>
          </a:p>
        </p:txBody>
      </p:sp>
      <p:sp>
        <p:nvSpPr>
          <p:cNvPr id="17" name="Rectangle 16">
            <a:extLst>
              <a:ext uri="{FF2B5EF4-FFF2-40B4-BE49-F238E27FC236}">
                <a16:creationId xmlns:a16="http://schemas.microsoft.com/office/drawing/2014/main" id="{302C80E4-4D43-425A-ACF1-92C4657DBD59}"/>
              </a:ext>
            </a:extLst>
          </p:cNvPr>
          <p:cNvSpPr/>
          <p:nvPr/>
        </p:nvSpPr>
        <p:spPr>
          <a:xfrm>
            <a:off x="8754437" y="2937505"/>
            <a:ext cx="1636274"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ল+ক</a:t>
            </a:r>
            <a:endParaRPr lang="en-US" sz="4000" b="1" dirty="0"/>
          </a:p>
        </p:txBody>
      </p:sp>
      <p:sp>
        <p:nvSpPr>
          <p:cNvPr id="18" name="Rectangle 17">
            <a:extLst>
              <a:ext uri="{FF2B5EF4-FFF2-40B4-BE49-F238E27FC236}">
                <a16:creationId xmlns:a16="http://schemas.microsoft.com/office/drawing/2014/main" id="{D735894E-A2DE-4821-BF40-C53171BABAF6}"/>
              </a:ext>
            </a:extLst>
          </p:cNvPr>
          <p:cNvSpPr/>
          <p:nvPr/>
        </p:nvSpPr>
        <p:spPr>
          <a:xfrm>
            <a:off x="6528307" y="2804268"/>
            <a:ext cx="494046"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ল্ক</a:t>
            </a:r>
            <a:endParaRPr lang="en-US" sz="4000" b="1" dirty="0"/>
          </a:p>
        </p:txBody>
      </p:sp>
      <p:sp>
        <p:nvSpPr>
          <p:cNvPr id="19" name="Rectangle 18">
            <a:extLst>
              <a:ext uri="{FF2B5EF4-FFF2-40B4-BE49-F238E27FC236}">
                <a16:creationId xmlns:a16="http://schemas.microsoft.com/office/drawing/2014/main" id="{7CC30C06-62B7-42E7-971B-3A5FE864B498}"/>
              </a:ext>
            </a:extLst>
          </p:cNvPr>
          <p:cNvSpPr/>
          <p:nvPr/>
        </p:nvSpPr>
        <p:spPr>
          <a:xfrm>
            <a:off x="8741373" y="4071198"/>
            <a:ext cx="1636274"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ল+গ</a:t>
            </a:r>
            <a:endParaRPr lang="en-US" sz="4000" b="1" dirty="0"/>
          </a:p>
        </p:txBody>
      </p:sp>
      <p:sp>
        <p:nvSpPr>
          <p:cNvPr id="20" name="Rectangle 19">
            <a:extLst>
              <a:ext uri="{FF2B5EF4-FFF2-40B4-BE49-F238E27FC236}">
                <a16:creationId xmlns:a16="http://schemas.microsoft.com/office/drawing/2014/main" id="{25FFD2D5-4E4F-41AB-8481-A71EB31C0C2A}"/>
              </a:ext>
            </a:extLst>
          </p:cNvPr>
          <p:cNvSpPr/>
          <p:nvPr/>
        </p:nvSpPr>
        <p:spPr>
          <a:xfrm>
            <a:off x="6528307" y="3902439"/>
            <a:ext cx="428322"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ল্গ</a:t>
            </a:r>
            <a:endParaRPr lang="en-US" sz="4000" b="1" dirty="0"/>
          </a:p>
        </p:txBody>
      </p:sp>
      <p:sp>
        <p:nvSpPr>
          <p:cNvPr id="21" name="Rectangle 20">
            <a:extLst>
              <a:ext uri="{FF2B5EF4-FFF2-40B4-BE49-F238E27FC236}">
                <a16:creationId xmlns:a16="http://schemas.microsoft.com/office/drawing/2014/main" id="{80311485-B0BB-4159-9635-1A4699732383}"/>
              </a:ext>
            </a:extLst>
          </p:cNvPr>
          <p:cNvSpPr/>
          <p:nvPr/>
        </p:nvSpPr>
        <p:spPr>
          <a:xfrm>
            <a:off x="8754437" y="4976684"/>
            <a:ext cx="1636274"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ল+ট</a:t>
            </a:r>
            <a:endParaRPr lang="en-US" sz="4000" b="1" dirty="0"/>
          </a:p>
        </p:txBody>
      </p:sp>
      <p:sp>
        <p:nvSpPr>
          <p:cNvPr id="22" name="Rectangle 21">
            <a:extLst>
              <a:ext uri="{FF2B5EF4-FFF2-40B4-BE49-F238E27FC236}">
                <a16:creationId xmlns:a16="http://schemas.microsoft.com/office/drawing/2014/main" id="{BACADBC4-F097-4E35-AAA3-38739A01BA0A}"/>
              </a:ext>
            </a:extLst>
          </p:cNvPr>
          <p:cNvSpPr/>
          <p:nvPr/>
        </p:nvSpPr>
        <p:spPr>
          <a:xfrm>
            <a:off x="6513880" y="4961643"/>
            <a:ext cx="564578"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ল্ট</a:t>
            </a:r>
            <a:endParaRPr lang="en-US" sz="4000" b="1" dirty="0"/>
          </a:p>
        </p:txBody>
      </p:sp>
    </p:spTree>
    <p:extLst>
      <p:ext uri="{BB962C8B-B14F-4D97-AF65-F5344CB8AC3E}">
        <p14:creationId xmlns:p14="http://schemas.microsoft.com/office/powerpoint/2010/main" val="3491844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774EFC-647D-48F0-AAE7-BEF5D1D8767D}"/>
              </a:ext>
            </a:extLst>
          </p:cNvPr>
          <p:cNvSpPr/>
          <p:nvPr/>
        </p:nvSpPr>
        <p:spPr>
          <a:xfrm>
            <a:off x="879303" y="3392816"/>
            <a:ext cx="564578"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শ্চ</a:t>
            </a:r>
            <a:endParaRPr lang="en-US" sz="4000" b="1" dirty="0"/>
          </a:p>
        </p:txBody>
      </p:sp>
      <p:sp>
        <p:nvSpPr>
          <p:cNvPr id="3" name="Rectangle 2">
            <a:extLst>
              <a:ext uri="{FF2B5EF4-FFF2-40B4-BE49-F238E27FC236}">
                <a16:creationId xmlns:a16="http://schemas.microsoft.com/office/drawing/2014/main" id="{56F55630-E640-46A4-AFD3-9948181FF76B}"/>
              </a:ext>
            </a:extLst>
          </p:cNvPr>
          <p:cNvSpPr/>
          <p:nvPr/>
        </p:nvSpPr>
        <p:spPr>
          <a:xfrm>
            <a:off x="879303" y="2589971"/>
            <a:ext cx="434734"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ল্ল</a:t>
            </a:r>
            <a:endParaRPr lang="en-US" sz="4000" b="1" dirty="0"/>
          </a:p>
        </p:txBody>
      </p:sp>
      <p:sp>
        <p:nvSpPr>
          <p:cNvPr id="4" name="Rectangle 3">
            <a:extLst>
              <a:ext uri="{FF2B5EF4-FFF2-40B4-BE49-F238E27FC236}">
                <a16:creationId xmlns:a16="http://schemas.microsoft.com/office/drawing/2014/main" id="{C9C134B2-49EE-4FB4-BA6C-BD7BB38A1BA7}"/>
              </a:ext>
            </a:extLst>
          </p:cNvPr>
          <p:cNvSpPr/>
          <p:nvPr/>
        </p:nvSpPr>
        <p:spPr>
          <a:xfrm>
            <a:off x="879303" y="1680542"/>
            <a:ext cx="546945"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ল্ম</a:t>
            </a:r>
            <a:endParaRPr lang="en-US" sz="4000" b="1" dirty="0"/>
          </a:p>
        </p:txBody>
      </p:sp>
      <p:sp>
        <p:nvSpPr>
          <p:cNvPr id="5" name="Rectangle 4">
            <a:extLst>
              <a:ext uri="{FF2B5EF4-FFF2-40B4-BE49-F238E27FC236}">
                <a16:creationId xmlns:a16="http://schemas.microsoft.com/office/drawing/2014/main" id="{728E8F06-DA1E-4953-9AED-AB9844C3A4B6}"/>
              </a:ext>
            </a:extLst>
          </p:cNvPr>
          <p:cNvSpPr/>
          <p:nvPr/>
        </p:nvSpPr>
        <p:spPr>
          <a:xfrm>
            <a:off x="879303" y="735337"/>
            <a:ext cx="455574"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ল্প</a:t>
            </a:r>
            <a:endParaRPr lang="en-US" sz="4000" b="1" dirty="0"/>
          </a:p>
        </p:txBody>
      </p:sp>
      <p:sp>
        <p:nvSpPr>
          <p:cNvPr id="6" name="Rectangle 5">
            <a:extLst>
              <a:ext uri="{FF2B5EF4-FFF2-40B4-BE49-F238E27FC236}">
                <a16:creationId xmlns:a16="http://schemas.microsoft.com/office/drawing/2014/main" id="{A9A2F31A-79B5-41F0-A469-1F855F6F320C}"/>
              </a:ext>
            </a:extLst>
          </p:cNvPr>
          <p:cNvSpPr/>
          <p:nvPr/>
        </p:nvSpPr>
        <p:spPr>
          <a:xfrm>
            <a:off x="2435451" y="3450257"/>
            <a:ext cx="1312090"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শ+চ</a:t>
            </a:r>
            <a:endParaRPr lang="en-US" sz="4000" b="1" dirty="0"/>
          </a:p>
        </p:txBody>
      </p:sp>
      <p:sp>
        <p:nvSpPr>
          <p:cNvPr id="7" name="Rectangle 6">
            <a:extLst>
              <a:ext uri="{FF2B5EF4-FFF2-40B4-BE49-F238E27FC236}">
                <a16:creationId xmlns:a16="http://schemas.microsoft.com/office/drawing/2014/main" id="{0D4B7458-0025-4F65-8A80-AE84D1AA056B}"/>
              </a:ext>
            </a:extLst>
          </p:cNvPr>
          <p:cNvSpPr/>
          <p:nvPr/>
        </p:nvSpPr>
        <p:spPr>
          <a:xfrm>
            <a:off x="2435451" y="2742371"/>
            <a:ext cx="1312090"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ল+ল</a:t>
            </a:r>
            <a:endParaRPr lang="en-US" sz="4000" b="1" dirty="0"/>
          </a:p>
        </p:txBody>
      </p:sp>
      <p:sp>
        <p:nvSpPr>
          <p:cNvPr id="8" name="Rectangle 7">
            <a:extLst>
              <a:ext uri="{FF2B5EF4-FFF2-40B4-BE49-F238E27FC236}">
                <a16:creationId xmlns:a16="http://schemas.microsoft.com/office/drawing/2014/main" id="{AFCB1194-15CF-4F6C-9AF2-CF547526CF43}"/>
              </a:ext>
            </a:extLst>
          </p:cNvPr>
          <p:cNvSpPr/>
          <p:nvPr/>
        </p:nvSpPr>
        <p:spPr>
          <a:xfrm>
            <a:off x="2435451" y="1680542"/>
            <a:ext cx="1312090"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ল+ম</a:t>
            </a:r>
            <a:endParaRPr lang="en-US" sz="4000" b="1" dirty="0"/>
          </a:p>
        </p:txBody>
      </p:sp>
      <p:sp>
        <p:nvSpPr>
          <p:cNvPr id="9" name="Rectangle 8">
            <a:extLst>
              <a:ext uri="{FF2B5EF4-FFF2-40B4-BE49-F238E27FC236}">
                <a16:creationId xmlns:a16="http://schemas.microsoft.com/office/drawing/2014/main" id="{AF44694A-10A3-44CC-9CF8-793190DBAA59}"/>
              </a:ext>
            </a:extLst>
          </p:cNvPr>
          <p:cNvSpPr/>
          <p:nvPr/>
        </p:nvSpPr>
        <p:spPr>
          <a:xfrm>
            <a:off x="2435451" y="735337"/>
            <a:ext cx="1312090"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ল+প</a:t>
            </a:r>
            <a:endParaRPr lang="en-US" sz="4000" b="1" dirty="0"/>
          </a:p>
        </p:txBody>
      </p:sp>
      <p:sp>
        <p:nvSpPr>
          <p:cNvPr id="10" name="Rectangle 9">
            <a:extLst>
              <a:ext uri="{FF2B5EF4-FFF2-40B4-BE49-F238E27FC236}">
                <a16:creationId xmlns:a16="http://schemas.microsoft.com/office/drawing/2014/main" id="{9A830127-36CD-47C3-B740-C1998DA395E7}"/>
              </a:ext>
            </a:extLst>
          </p:cNvPr>
          <p:cNvSpPr/>
          <p:nvPr/>
        </p:nvSpPr>
        <p:spPr>
          <a:xfrm>
            <a:off x="2383348" y="5457254"/>
            <a:ext cx="1312090"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ষ+ট</a:t>
            </a:r>
            <a:endParaRPr lang="en-US" sz="4000" b="1" dirty="0"/>
          </a:p>
        </p:txBody>
      </p:sp>
      <p:sp>
        <p:nvSpPr>
          <p:cNvPr id="11" name="Rectangle 10">
            <a:extLst>
              <a:ext uri="{FF2B5EF4-FFF2-40B4-BE49-F238E27FC236}">
                <a16:creationId xmlns:a16="http://schemas.microsoft.com/office/drawing/2014/main" id="{EAD414BA-ED0E-4EF8-94D3-6B55542F229D}"/>
              </a:ext>
            </a:extLst>
          </p:cNvPr>
          <p:cNvSpPr/>
          <p:nvPr/>
        </p:nvSpPr>
        <p:spPr>
          <a:xfrm>
            <a:off x="918946" y="5457254"/>
            <a:ext cx="436338"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ষ্ট</a:t>
            </a:r>
            <a:endParaRPr lang="en-US" sz="4000" b="1" dirty="0"/>
          </a:p>
        </p:txBody>
      </p:sp>
      <p:sp>
        <p:nvSpPr>
          <p:cNvPr id="12" name="Rectangle 11">
            <a:extLst>
              <a:ext uri="{FF2B5EF4-FFF2-40B4-BE49-F238E27FC236}">
                <a16:creationId xmlns:a16="http://schemas.microsoft.com/office/drawing/2014/main" id="{0A6C9B6B-570A-4054-B3C5-0D14C16AA308}"/>
              </a:ext>
            </a:extLst>
          </p:cNvPr>
          <p:cNvSpPr/>
          <p:nvPr/>
        </p:nvSpPr>
        <p:spPr>
          <a:xfrm>
            <a:off x="2435451" y="4453755"/>
            <a:ext cx="1312090"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ষ+ক</a:t>
            </a:r>
            <a:endParaRPr lang="en-US" sz="4000" b="1" dirty="0"/>
          </a:p>
        </p:txBody>
      </p:sp>
      <p:sp>
        <p:nvSpPr>
          <p:cNvPr id="13" name="Rectangle 12">
            <a:extLst>
              <a:ext uri="{FF2B5EF4-FFF2-40B4-BE49-F238E27FC236}">
                <a16:creationId xmlns:a16="http://schemas.microsoft.com/office/drawing/2014/main" id="{63DF3DD4-92EF-4D64-9F9B-BF51E02F32FF}"/>
              </a:ext>
            </a:extLst>
          </p:cNvPr>
          <p:cNvSpPr/>
          <p:nvPr/>
        </p:nvSpPr>
        <p:spPr>
          <a:xfrm>
            <a:off x="918946" y="4403796"/>
            <a:ext cx="455574"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ষ্ক</a:t>
            </a:r>
            <a:endParaRPr lang="en-US" sz="4000" b="1" dirty="0"/>
          </a:p>
        </p:txBody>
      </p:sp>
      <p:sp>
        <p:nvSpPr>
          <p:cNvPr id="14" name="Rectangle 13">
            <a:extLst>
              <a:ext uri="{FF2B5EF4-FFF2-40B4-BE49-F238E27FC236}">
                <a16:creationId xmlns:a16="http://schemas.microsoft.com/office/drawing/2014/main" id="{E94D5DE9-EB94-4026-B348-C1D7C3C36E64}"/>
              </a:ext>
            </a:extLst>
          </p:cNvPr>
          <p:cNvSpPr/>
          <p:nvPr/>
        </p:nvSpPr>
        <p:spPr>
          <a:xfrm>
            <a:off x="8462259" y="1638090"/>
            <a:ext cx="1110274" cy="707886"/>
          </a:xfrm>
          <a:prstGeom prst="rect">
            <a:avLst/>
          </a:prstGeom>
          <a:ln w="38100">
            <a:solidFill>
              <a:schemeClr val="tx1"/>
            </a:solidFill>
          </a:ln>
        </p:spPr>
        <p:txBody>
          <a:bodyPr wrap="square">
            <a:spAutoFit/>
          </a:bodyPr>
          <a:lstStyle/>
          <a:p>
            <a:r>
              <a:rPr lang="en-US" sz="4000" b="1" dirty="0" err="1"/>
              <a:t>ষ+ণ</a:t>
            </a:r>
            <a:endParaRPr lang="en-US" sz="4000" b="1" dirty="0"/>
          </a:p>
        </p:txBody>
      </p:sp>
      <p:sp>
        <p:nvSpPr>
          <p:cNvPr id="15" name="Rectangle 14">
            <a:extLst>
              <a:ext uri="{FF2B5EF4-FFF2-40B4-BE49-F238E27FC236}">
                <a16:creationId xmlns:a16="http://schemas.microsoft.com/office/drawing/2014/main" id="{E0967362-291B-4450-90B2-A363BDA5345D}"/>
              </a:ext>
            </a:extLst>
          </p:cNvPr>
          <p:cNvSpPr/>
          <p:nvPr/>
        </p:nvSpPr>
        <p:spPr>
          <a:xfrm>
            <a:off x="6454785" y="1696377"/>
            <a:ext cx="561372"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ষ্ণ</a:t>
            </a:r>
            <a:endParaRPr lang="en-US" sz="4000" b="1" dirty="0"/>
          </a:p>
        </p:txBody>
      </p:sp>
      <p:sp>
        <p:nvSpPr>
          <p:cNvPr id="16" name="Rectangle 15">
            <a:extLst>
              <a:ext uri="{FF2B5EF4-FFF2-40B4-BE49-F238E27FC236}">
                <a16:creationId xmlns:a16="http://schemas.microsoft.com/office/drawing/2014/main" id="{D887BAA1-66C3-4917-8FF9-EF996C6E11DE}"/>
              </a:ext>
            </a:extLst>
          </p:cNvPr>
          <p:cNvSpPr/>
          <p:nvPr/>
        </p:nvSpPr>
        <p:spPr>
          <a:xfrm>
            <a:off x="8462259" y="735337"/>
            <a:ext cx="1110274"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ষ+ঠ</a:t>
            </a:r>
            <a:endParaRPr lang="en-US" sz="4000" b="1" dirty="0"/>
          </a:p>
        </p:txBody>
      </p:sp>
      <p:sp>
        <p:nvSpPr>
          <p:cNvPr id="17" name="Rectangle 16">
            <a:extLst>
              <a:ext uri="{FF2B5EF4-FFF2-40B4-BE49-F238E27FC236}">
                <a16:creationId xmlns:a16="http://schemas.microsoft.com/office/drawing/2014/main" id="{76E04112-4589-4B4E-A610-91E0BBDBEFE5}"/>
              </a:ext>
            </a:extLst>
          </p:cNvPr>
          <p:cNvSpPr/>
          <p:nvPr/>
        </p:nvSpPr>
        <p:spPr>
          <a:xfrm>
            <a:off x="6439464" y="737825"/>
            <a:ext cx="441146"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ষ্ঠ</a:t>
            </a:r>
            <a:endParaRPr lang="en-US" sz="4000" b="1" dirty="0"/>
          </a:p>
        </p:txBody>
      </p:sp>
      <p:sp>
        <p:nvSpPr>
          <p:cNvPr id="18" name="Rectangle 17">
            <a:extLst>
              <a:ext uri="{FF2B5EF4-FFF2-40B4-BE49-F238E27FC236}">
                <a16:creationId xmlns:a16="http://schemas.microsoft.com/office/drawing/2014/main" id="{59CA8126-8316-486F-9B1D-10A2A5093EA8}"/>
              </a:ext>
            </a:extLst>
          </p:cNvPr>
          <p:cNvSpPr/>
          <p:nvPr/>
        </p:nvSpPr>
        <p:spPr>
          <a:xfrm>
            <a:off x="6439464" y="2721114"/>
            <a:ext cx="580608"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ষ্প</a:t>
            </a:r>
            <a:endParaRPr lang="en-US" sz="4000" b="1" dirty="0"/>
          </a:p>
        </p:txBody>
      </p:sp>
      <p:sp>
        <p:nvSpPr>
          <p:cNvPr id="19" name="Rectangle 18">
            <a:extLst>
              <a:ext uri="{FF2B5EF4-FFF2-40B4-BE49-F238E27FC236}">
                <a16:creationId xmlns:a16="http://schemas.microsoft.com/office/drawing/2014/main" id="{E79CF00A-7749-4E7E-AD46-22E0975FC241}"/>
              </a:ext>
            </a:extLst>
          </p:cNvPr>
          <p:cNvSpPr/>
          <p:nvPr/>
        </p:nvSpPr>
        <p:spPr>
          <a:xfrm>
            <a:off x="8518217" y="2683225"/>
            <a:ext cx="1110274"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ষ+প</a:t>
            </a:r>
            <a:endParaRPr lang="en-US" sz="4000" b="1" dirty="0"/>
          </a:p>
        </p:txBody>
      </p:sp>
      <p:sp>
        <p:nvSpPr>
          <p:cNvPr id="20" name="Rectangle 19">
            <a:extLst>
              <a:ext uri="{FF2B5EF4-FFF2-40B4-BE49-F238E27FC236}">
                <a16:creationId xmlns:a16="http://schemas.microsoft.com/office/drawing/2014/main" id="{E392A9D7-D843-4B6E-99F2-B0B07DC771B6}"/>
              </a:ext>
            </a:extLst>
          </p:cNvPr>
          <p:cNvSpPr/>
          <p:nvPr/>
        </p:nvSpPr>
        <p:spPr>
          <a:xfrm>
            <a:off x="8545367" y="3695910"/>
            <a:ext cx="1110274"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ষ+ফ</a:t>
            </a:r>
            <a:endParaRPr lang="en-US" sz="4000" b="1" dirty="0"/>
          </a:p>
        </p:txBody>
      </p:sp>
      <p:sp>
        <p:nvSpPr>
          <p:cNvPr id="21" name="Rectangle 20">
            <a:extLst>
              <a:ext uri="{FF2B5EF4-FFF2-40B4-BE49-F238E27FC236}">
                <a16:creationId xmlns:a16="http://schemas.microsoft.com/office/drawing/2014/main" id="{AE919B07-B7D3-4178-B1D9-0E387980EA6E}"/>
              </a:ext>
            </a:extLst>
          </p:cNvPr>
          <p:cNvSpPr/>
          <p:nvPr/>
        </p:nvSpPr>
        <p:spPr>
          <a:xfrm>
            <a:off x="6454785" y="3523514"/>
            <a:ext cx="494046"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ষ্ফ</a:t>
            </a:r>
            <a:endParaRPr lang="en-US" sz="4000" b="1" dirty="0"/>
          </a:p>
        </p:txBody>
      </p:sp>
      <p:sp>
        <p:nvSpPr>
          <p:cNvPr id="22" name="Rectangle 21">
            <a:extLst>
              <a:ext uri="{FF2B5EF4-FFF2-40B4-BE49-F238E27FC236}">
                <a16:creationId xmlns:a16="http://schemas.microsoft.com/office/drawing/2014/main" id="{D6AF8727-9B3C-4CE5-9E6B-6ED7731200E2}"/>
              </a:ext>
            </a:extLst>
          </p:cNvPr>
          <p:cNvSpPr/>
          <p:nvPr/>
        </p:nvSpPr>
        <p:spPr>
          <a:xfrm>
            <a:off x="6498775" y="5497057"/>
            <a:ext cx="455574"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ষ্ক</a:t>
            </a:r>
            <a:endParaRPr lang="en-US" sz="4000" b="1" dirty="0"/>
          </a:p>
        </p:txBody>
      </p:sp>
      <p:sp>
        <p:nvSpPr>
          <p:cNvPr id="23" name="Rectangle 22">
            <a:extLst>
              <a:ext uri="{FF2B5EF4-FFF2-40B4-BE49-F238E27FC236}">
                <a16:creationId xmlns:a16="http://schemas.microsoft.com/office/drawing/2014/main" id="{8E1D2A65-873F-4755-87B6-5D35ECCEEE05}"/>
              </a:ext>
            </a:extLst>
          </p:cNvPr>
          <p:cNvSpPr/>
          <p:nvPr/>
        </p:nvSpPr>
        <p:spPr>
          <a:xfrm>
            <a:off x="6554171" y="4615101"/>
            <a:ext cx="442750"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ষ্ম</a:t>
            </a:r>
            <a:endParaRPr lang="en-US" sz="4000" b="1" dirty="0"/>
          </a:p>
        </p:txBody>
      </p:sp>
      <p:sp>
        <p:nvSpPr>
          <p:cNvPr id="24" name="Rectangle 23">
            <a:extLst>
              <a:ext uri="{FF2B5EF4-FFF2-40B4-BE49-F238E27FC236}">
                <a16:creationId xmlns:a16="http://schemas.microsoft.com/office/drawing/2014/main" id="{C6AD118B-440F-40A2-B4FA-0FC16DFDC983}"/>
              </a:ext>
            </a:extLst>
          </p:cNvPr>
          <p:cNvSpPr/>
          <p:nvPr/>
        </p:nvSpPr>
        <p:spPr>
          <a:xfrm>
            <a:off x="8462259" y="5681243"/>
            <a:ext cx="1110274"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ষ+ক</a:t>
            </a:r>
            <a:endParaRPr lang="en-US" sz="4000" b="1" dirty="0"/>
          </a:p>
        </p:txBody>
      </p:sp>
      <p:sp>
        <p:nvSpPr>
          <p:cNvPr id="25" name="Rectangle 24">
            <a:extLst>
              <a:ext uri="{FF2B5EF4-FFF2-40B4-BE49-F238E27FC236}">
                <a16:creationId xmlns:a16="http://schemas.microsoft.com/office/drawing/2014/main" id="{C601ABBA-3F4B-4217-917E-9E660D1B4FEF}"/>
              </a:ext>
            </a:extLst>
          </p:cNvPr>
          <p:cNvSpPr/>
          <p:nvPr/>
        </p:nvSpPr>
        <p:spPr>
          <a:xfrm>
            <a:off x="8462259" y="4636108"/>
            <a:ext cx="1110274"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ষ+ম</a:t>
            </a:r>
            <a:endParaRPr lang="en-US" sz="4000" b="1" dirty="0"/>
          </a:p>
        </p:txBody>
      </p:sp>
    </p:spTree>
    <p:extLst>
      <p:ext uri="{BB962C8B-B14F-4D97-AF65-F5344CB8AC3E}">
        <p14:creationId xmlns:p14="http://schemas.microsoft.com/office/powerpoint/2010/main" val="3630354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4D8486-84D8-445F-B786-3AD4FCFD2534}"/>
              </a:ext>
            </a:extLst>
          </p:cNvPr>
          <p:cNvSpPr/>
          <p:nvPr/>
        </p:nvSpPr>
        <p:spPr>
          <a:xfrm>
            <a:off x="2840185" y="735337"/>
            <a:ext cx="1417022"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স+ট</a:t>
            </a:r>
            <a:endParaRPr lang="en-US" sz="4000" b="1" dirty="0"/>
          </a:p>
        </p:txBody>
      </p:sp>
      <p:sp>
        <p:nvSpPr>
          <p:cNvPr id="3" name="Rectangle 2">
            <a:extLst>
              <a:ext uri="{FF2B5EF4-FFF2-40B4-BE49-F238E27FC236}">
                <a16:creationId xmlns:a16="http://schemas.microsoft.com/office/drawing/2014/main" id="{4A7DC60C-AB2D-4051-8240-6B747F921E64}"/>
              </a:ext>
            </a:extLst>
          </p:cNvPr>
          <p:cNvSpPr/>
          <p:nvPr/>
        </p:nvSpPr>
        <p:spPr>
          <a:xfrm>
            <a:off x="960272" y="735337"/>
            <a:ext cx="534121" cy="707886"/>
          </a:xfrm>
          <a:prstGeom prst="rect">
            <a:avLst/>
          </a:prstGeom>
        </p:spPr>
        <p:txBody>
          <a:bodyPr wrap="none">
            <a:spAutoFit/>
          </a:bodyPr>
          <a:lstStyle/>
          <a:p>
            <a:r>
              <a:rPr lang="bn-IN" sz="4000" b="1" dirty="0">
                <a:latin typeface="NikoshBAN" panose="02000000000000000000" pitchFamily="2" charset="0"/>
                <a:cs typeface="NikoshBAN" panose="02000000000000000000" pitchFamily="2" charset="0"/>
              </a:rPr>
              <a:t>স্ট</a:t>
            </a:r>
            <a:endParaRPr lang="en-US" sz="4000" dirty="0"/>
          </a:p>
        </p:txBody>
      </p:sp>
      <p:sp>
        <p:nvSpPr>
          <p:cNvPr id="4" name="Rectangle 3">
            <a:extLst>
              <a:ext uri="{FF2B5EF4-FFF2-40B4-BE49-F238E27FC236}">
                <a16:creationId xmlns:a16="http://schemas.microsoft.com/office/drawing/2014/main" id="{D2428FBB-829F-4FDE-8E5C-954EAEB220C1}"/>
              </a:ext>
            </a:extLst>
          </p:cNvPr>
          <p:cNvSpPr/>
          <p:nvPr/>
        </p:nvSpPr>
        <p:spPr>
          <a:xfrm>
            <a:off x="923129" y="1659715"/>
            <a:ext cx="461986" cy="707886"/>
          </a:xfrm>
          <a:prstGeom prst="rect">
            <a:avLst/>
          </a:prstGeom>
        </p:spPr>
        <p:txBody>
          <a:bodyPr wrap="none">
            <a:spAutoFit/>
          </a:bodyPr>
          <a:lstStyle/>
          <a:p>
            <a:r>
              <a:rPr lang="bn-IN" sz="4000" b="1" dirty="0">
                <a:latin typeface="NikoshBAN" panose="02000000000000000000" pitchFamily="2" charset="0"/>
                <a:cs typeface="NikoshBAN" panose="02000000000000000000" pitchFamily="2" charset="0"/>
              </a:rPr>
              <a:t>স্ত</a:t>
            </a:r>
            <a:endParaRPr lang="en-US" sz="4000" dirty="0"/>
          </a:p>
        </p:txBody>
      </p:sp>
      <p:sp>
        <p:nvSpPr>
          <p:cNvPr id="5" name="Rectangle 4">
            <a:extLst>
              <a:ext uri="{FF2B5EF4-FFF2-40B4-BE49-F238E27FC236}">
                <a16:creationId xmlns:a16="http://schemas.microsoft.com/office/drawing/2014/main" id="{56905838-83AE-406D-AB40-E3DBDBC5EA00}"/>
              </a:ext>
            </a:extLst>
          </p:cNvPr>
          <p:cNvSpPr/>
          <p:nvPr/>
        </p:nvSpPr>
        <p:spPr>
          <a:xfrm>
            <a:off x="2818693" y="1623037"/>
            <a:ext cx="1417022" cy="707886"/>
          </a:xfrm>
          <a:prstGeom prst="rect">
            <a:avLst/>
          </a:prstGeom>
          <a:ln w="38100">
            <a:solidFill>
              <a:schemeClr val="tx1"/>
            </a:solidFill>
          </a:ln>
        </p:spPr>
        <p:txBody>
          <a:bodyPr wrap="square">
            <a:spAutoFit/>
          </a:bodyPr>
          <a:lstStyle/>
          <a:p>
            <a:r>
              <a:rPr lang="bn-IN" sz="4000" b="1" dirty="0"/>
              <a:t>স+ত</a:t>
            </a:r>
            <a:endParaRPr lang="en-US" sz="4000" b="1" dirty="0"/>
          </a:p>
        </p:txBody>
      </p:sp>
      <p:sp>
        <p:nvSpPr>
          <p:cNvPr id="8" name="Rectangle 7">
            <a:extLst>
              <a:ext uri="{FF2B5EF4-FFF2-40B4-BE49-F238E27FC236}">
                <a16:creationId xmlns:a16="http://schemas.microsoft.com/office/drawing/2014/main" id="{062BD749-99E8-476D-B447-7F29E67A4BFA}"/>
              </a:ext>
            </a:extLst>
          </p:cNvPr>
          <p:cNvSpPr/>
          <p:nvPr/>
        </p:nvSpPr>
        <p:spPr>
          <a:xfrm>
            <a:off x="2812672" y="2886437"/>
            <a:ext cx="1417022"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স+হ</a:t>
            </a:r>
            <a:endParaRPr lang="en-US" sz="4000" b="1" dirty="0"/>
          </a:p>
        </p:txBody>
      </p:sp>
      <p:sp>
        <p:nvSpPr>
          <p:cNvPr id="9" name="Rectangle 8">
            <a:extLst>
              <a:ext uri="{FF2B5EF4-FFF2-40B4-BE49-F238E27FC236}">
                <a16:creationId xmlns:a16="http://schemas.microsoft.com/office/drawing/2014/main" id="{2B452380-801C-4B30-8C13-31C8F08A5DCA}"/>
              </a:ext>
            </a:extLst>
          </p:cNvPr>
          <p:cNvSpPr/>
          <p:nvPr/>
        </p:nvSpPr>
        <p:spPr>
          <a:xfrm>
            <a:off x="2881752" y="3971563"/>
            <a:ext cx="1417022"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স+প</a:t>
            </a:r>
            <a:endParaRPr lang="en-US" sz="4000" b="1" dirty="0"/>
          </a:p>
        </p:txBody>
      </p:sp>
      <p:sp>
        <p:nvSpPr>
          <p:cNvPr id="10" name="Rectangle 9">
            <a:extLst>
              <a:ext uri="{FF2B5EF4-FFF2-40B4-BE49-F238E27FC236}">
                <a16:creationId xmlns:a16="http://schemas.microsoft.com/office/drawing/2014/main" id="{03C63DF8-94B2-46C0-9EAA-1455F10DC09E}"/>
              </a:ext>
            </a:extLst>
          </p:cNvPr>
          <p:cNvSpPr/>
          <p:nvPr/>
        </p:nvSpPr>
        <p:spPr>
          <a:xfrm>
            <a:off x="2883681" y="5050410"/>
            <a:ext cx="1417022"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স+ফ</a:t>
            </a:r>
            <a:endParaRPr lang="en-US" sz="4000" b="1" dirty="0"/>
          </a:p>
        </p:txBody>
      </p:sp>
      <p:sp>
        <p:nvSpPr>
          <p:cNvPr id="12" name="Rectangle 11">
            <a:extLst>
              <a:ext uri="{FF2B5EF4-FFF2-40B4-BE49-F238E27FC236}">
                <a16:creationId xmlns:a16="http://schemas.microsoft.com/office/drawing/2014/main" id="{6DED75A5-759E-4ED4-92D2-AAB58ED3FB34}"/>
              </a:ext>
            </a:extLst>
          </p:cNvPr>
          <p:cNvSpPr/>
          <p:nvPr/>
        </p:nvSpPr>
        <p:spPr>
          <a:xfrm>
            <a:off x="9610697" y="2902255"/>
            <a:ext cx="1417021"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হ+ম</a:t>
            </a:r>
            <a:endParaRPr lang="en-US" sz="4000" b="1" dirty="0"/>
          </a:p>
        </p:txBody>
      </p:sp>
      <p:sp>
        <p:nvSpPr>
          <p:cNvPr id="13" name="Rectangle 12">
            <a:extLst>
              <a:ext uri="{FF2B5EF4-FFF2-40B4-BE49-F238E27FC236}">
                <a16:creationId xmlns:a16="http://schemas.microsoft.com/office/drawing/2014/main" id="{712B7A06-B550-4692-A731-64EE5F01079D}"/>
              </a:ext>
            </a:extLst>
          </p:cNvPr>
          <p:cNvSpPr/>
          <p:nvPr/>
        </p:nvSpPr>
        <p:spPr>
          <a:xfrm>
            <a:off x="9570040" y="1815468"/>
            <a:ext cx="1417021" cy="707886"/>
          </a:xfrm>
          <a:prstGeom prst="rect">
            <a:avLst/>
          </a:prstGeom>
          <a:ln w="38100">
            <a:solidFill>
              <a:schemeClr val="tx1"/>
            </a:solidFill>
          </a:ln>
        </p:spPr>
        <p:txBody>
          <a:bodyPr wrap="square">
            <a:spAutoFit/>
          </a:bodyPr>
          <a:lstStyle/>
          <a:p>
            <a:r>
              <a:rPr lang="en-US" sz="4000" b="1" dirty="0">
                <a:latin typeface="NikoshBAN" panose="02000000000000000000" pitchFamily="2" charset="0"/>
                <a:cs typeface="NikoshBAN" panose="02000000000000000000" pitchFamily="2" charset="0"/>
              </a:rPr>
              <a:t>হ+</a:t>
            </a:r>
            <a:r>
              <a:rPr lang="bn-IN" sz="4000" b="1" dirty="0">
                <a:latin typeface="NikoshBAN" panose="02000000000000000000" pitchFamily="2" charset="0"/>
                <a:cs typeface="NikoshBAN" panose="02000000000000000000" pitchFamily="2" charset="0"/>
              </a:rPr>
              <a:t>ঋ</a:t>
            </a:r>
            <a:endParaRPr lang="en-US" sz="4000" b="1" dirty="0"/>
          </a:p>
        </p:txBody>
      </p:sp>
      <p:sp>
        <p:nvSpPr>
          <p:cNvPr id="14" name="Rectangle 13">
            <a:extLst>
              <a:ext uri="{FF2B5EF4-FFF2-40B4-BE49-F238E27FC236}">
                <a16:creationId xmlns:a16="http://schemas.microsoft.com/office/drawing/2014/main" id="{D281C8A3-0863-4122-BACF-B44E2E90159B}"/>
              </a:ext>
            </a:extLst>
          </p:cNvPr>
          <p:cNvSpPr/>
          <p:nvPr/>
        </p:nvSpPr>
        <p:spPr>
          <a:xfrm>
            <a:off x="9806207" y="723674"/>
            <a:ext cx="1417021" cy="707886"/>
          </a:xfrm>
          <a:prstGeom prst="rect">
            <a:avLst/>
          </a:prstGeom>
        </p:spPr>
        <p:txBody>
          <a:bodyPr wrap="square">
            <a:spAutoFit/>
          </a:bodyPr>
          <a:lstStyle/>
          <a:p>
            <a:endParaRPr lang="en-US" sz="4000" dirty="0"/>
          </a:p>
        </p:txBody>
      </p:sp>
      <p:sp>
        <p:nvSpPr>
          <p:cNvPr id="16" name="Rectangle 15">
            <a:extLst>
              <a:ext uri="{FF2B5EF4-FFF2-40B4-BE49-F238E27FC236}">
                <a16:creationId xmlns:a16="http://schemas.microsoft.com/office/drawing/2014/main" id="{26F77140-F3C9-4AAB-B531-57094B4F2A09}"/>
              </a:ext>
            </a:extLst>
          </p:cNvPr>
          <p:cNvSpPr/>
          <p:nvPr/>
        </p:nvSpPr>
        <p:spPr>
          <a:xfrm>
            <a:off x="7007783" y="2886437"/>
            <a:ext cx="636858" cy="723704"/>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হ্ম</a:t>
            </a:r>
            <a:endParaRPr lang="en-US" sz="4000" b="1" dirty="0"/>
          </a:p>
        </p:txBody>
      </p:sp>
      <p:sp>
        <p:nvSpPr>
          <p:cNvPr id="17" name="Rectangle 16">
            <a:extLst>
              <a:ext uri="{FF2B5EF4-FFF2-40B4-BE49-F238E27FC236}">
                <a16:creationId xmlns:a16="http://schemas.microsoft.com/office/drawing/2014/main" id="{425D3CA4-52C1-45C2-A867-EEC98B9E9D24}"/>
              </a:ext>
            </a:extLst>
          </p:cNvPr>
          <p:cNvSpPr/>
          <p:nvPr/>
        </p:nvSpPr>
        <p:spPr>
          <a:xfrm>
            <a:off x="6978133" y="1815467"/>
            <a:ext cx="666508"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হৃ</a:t>
            </a:r>
            <a:endParaRPr lang="en-US" sz="4000" b="1" dirty="0"/>
          </a:p>
        </p:txBody>
      </p:sp>
      <p:sp>
        <p:nvSpPr>
          <p:cNvPr id="18" name="Rectangle 17">
            <a:extLst>
              <a:ext uri="{FF2B5EF4-FFF2-40B4-BE49-F238E27FC236}">
                <a16:creationId xmlns:a16="http://schemas.microsoft.com/office/drawing/2014/main" id="{E87E7FF5-8120-4F38-8F5B-22EF4BD8ACE3}"/>
              </a:ext>
            </a:extLst>
          </p:cNvPr>
          <p:cNvSpPr/>
          <p:nvPr/>
        </p:nvSpPr>
        <p:spPr>
          <a:xfrm>
            <a:off x="6978132" y="702019"/>
            <a:ext cx="666509"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হ্ল</a:t>
            </a:r>
            <a:endParaRPr lang="en-US" sz="4000" b="1" dirty="0"/>
          </a:p>
        </p:txBody>
      </p:sp>
      <p:sp>
        <p:nvSpPr>
          <p:cNvPr id="19" name="Rectangle 18">
            <a:extLst>
              <a:ext uri="{FF2B5EF4-FFF2-40B4-BE49-F238E27FC236}">
                <a16:creationId xmlns:a16="http://schemas.microsoft.com/office/drawing/2014/main" id="{34ABB35B-848C-4D2D-AD3F-9EDE6FE2097C}"/>
              </a:ext>
            </a:extLst>
          </p:cNvPr>
          <p:cNvSpPr/>
          <p:nvPr/>
        </p:nvSpPr>
        <p:spPr>
          <a:xfrm>
            <a:off x="911329" y="5092494"/>
            <a:ext cx="579005"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স্ফ</a:t>
            </a:r>
            <a:endParaRPr lang="en-US" sz="4000" b="1" dirty="0"/>
          </a:p>
        </p:txBody>
      </p:sp>
      <p:sp>
        <p:nvSpPr>
          <p:cNvPr id="21" name="Rectangle 20">
            <a:extLst>
              <a:ext uri="{FF2B5EF4-FFF2-40B4-BE49-F238E27FC236}">
                <a16:creationId xmlns:a16="http://schemas.microsoft.com/office/drawing/2014/main" id="{0711EE68-A940-4EE7-A675-90C8AD05F8DD}"/>
              </a:ext>
            </a:extLst>
          </p:cNvPr>
          <p:cNvSpPr/>
          <p:nvPr/>
        </p:nvSpPr>
        <p:spPr>
          <a:xfrm>
            <a:off x="911329" y="2902255"/>
            <a:ext cx="468398" cy="707886"/>
          </a:xfrm>
          <a:prstGeom prst="rect">
            <a:avLst/>
          </a:prstGeom>
        </p:spPr>
        <p:txBody>
          <a:bodyPr wrap="none">
            <a:spAutoFit/>
          </a:bodyPr>
          <a:lstStyle/>
          <a:p>
            <a:r>
              <a:rPr lang="bn-IN" sz="4000" b="1" dirty="0">
                <a:latin typeface="NikoshBAN" panose="02000000000000000000" pitchFamily="2" charset="0"/>
                <a:cs typeface="NikoshBAN" panose="02000000000000000000" pitchFamily="2" charset="0"/>
              </a:rPr>
              <a:t>স্থ</a:t>
            </a:r>
            <a:endParaRPr lang="en-US" sz="4000" dirty="0"/>
          </a:p>
        </p:txBody>
      </p:sp>
      <p:sp>
        <p:nvSpPr>
          <p:cNvPr id="32" name="Rectangle 31">
            <a:extLst>
              <a:ext uri="{FF2B5EF4-FFF2-40B4-BE49-F238E27FC236}">
                <a16:creationId xmlns:a16="http://schemas.microsoft.com/office/drawing/2014/main" id="{B4F33180-164F-4227-8B8B-3EA7CE5B3F43}"/>
              </a:ext>
            </a:extLst>
          </p:cNvPr>
          <p:cNvSpPr/>
          <p:nvPr/>
        </p:nvSpPr>
        <p:spPr>
          <a:xfrm>
            <a:off x="9570040" y="735337"/>
            <a:ext cx="1417021"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হ=ল</a:t>
            </a:r>
            <a:endParaRPr lang="en-US" sz="4000" b="1" dirty="0"/>
          </a:p>
        </p:txBody>
      </p:sp>
      <p:sp>
        <p:nvSpPr>
          <p:cNvPr id="33" name="Rectangle 32">
            <a:extLst>
              <a:ext uri="{FF2B5EF4-FFF2-40B4-BE49-F238E27FC236}">
                <a16:creationId xmlns:a16="http://schemas.microsoft.com/office/drawing/2014/main" id="{7F29EC34-60A5-47F5-B86E-FA8D36230B65}"/>
              </a:ext>
            </a:extLst>
          </p:cNvPr>
          <p:cNvSpPr/>
          <p:nvPr/>
        </p:nvSpPr>
        <p:spPr>
          <a:xfrm>
            <a:off x="938598" y="735337"/>
            <a:ext cx="666509" cy="707886"/>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স্ট</a:t>
            </a:r>
            <a:endParaRPr lang="en-US" sz="4000" b="1" dirty="0"/>
          </a:p>
        </p:txBody>
      </p:sp>
      <p:sp>
        <p:nvSpPr>
          <p:cNvPr id="34" name="Rectangle 33">
            <a:extLst>
              <a:ext uri="{FF2B5EF4-FFF2-40B4-BE49-F238E27FC236}">
                <a16:creationId xmlns:a16="http://schemas.microsoft.com/office/drawing/2014/main" id="{DB16D6E7-8157-4DAF-8FED-40D6669C87E8}"/>
              </a:ext>
            </a:extLst>
          </p:cNvPr>
          <p:cNvSpPr/>
          <p:nvPr/>
        </p:nvSpPr>
        <p:spPr>
          <a:xfrm>
            <a:off x="932289" y="1815467"/>
            <a:ext cx="666509" cy="707886"/>
          </a:xfrm>
          <a:prstGeom prst="rect">
            <a:avLst/>
          </a:prstGeom>
          <a:ln w="38100">
            <a:solidFill>
              <a:schemeClr val="tx1"/>
            </a:solidFill>
          </a:ln>
        </p:spPr>
        <p:txBody>
          <a:bodyPr wrap="square">
            <a:spAutoFit/>
          </a:bodyPr>
          <a:lstStyle/>
          <a:p>
            <a:endParaRPr lang="en-US" sz="4000" b="1" dirty="0"/>
          </a:p>
        </p:txBody>
      </p:sp>
      <p:sp>
        <p:nvSpPr>
          <p:cNvPr id="35" name="Rectangle 34">
            <a:extLst>
              <a:ext uri="{FF2B5EF4-FFF2-40B4-BE49-F238E27FC236}">
                <a16:creationId xmlns:a16="http://schemas.microsoft.com/office/drawing/2014/main" id="{7EFC3AC7-9F50-4DED-825B-57BC0240E4A2}"/>
              </a:ext>
            </a:extLst>
          </p:cNvPr>
          <p:cNvSpPr/>
          <p:nvPr/>
        </p:nvSpPr>
        <p:spPr>
          <a:xfrm>
            <a:off x="867246" y="4052367"/>
            <a:ext cx="667170" cy="707886"/>
          </a:xfrm>
          <a:prstGeom prst="rect">
            <a:avLst/>
          </a:prstGeom>
          <a:ln w="38100">
            <a:solidFill>
              <a:schemeClr val="tx1"/>
            </a:solidFill>
          </a:ln>
        </p:spPr>
        <p:txBody>
          <a:bodyPr wrap="none">
            <a:spAutoFit/>
          </a:bodyPr>
          <a:lstStyle/>
          <a:p>
            <a:r>
              <a:rPr lang="bn-IN" sz="4000" b="1" dirty="0">
                <a:latin typeface="NikoshBAN" panose="02000000000000000000" pitchFamily="2" charset="0"/>
                <a:cs typeface="NikoshBAN" panose="02000000000000000000" pitchFamily="2" charset="0"/>
              </a:rPr>
              <a:t>স্প</a:t>
            </a:r>
            <a:endParaRPr lang="en-US" sz="4000" b="1" dirty="0"/>
          </a:p>
        </p:txBody>
      </p:sp>
      <p:sp>
        <p:nvSpPr>
          <p:cNvPr id="36" name="Rectangle 35">
            <a:extLst>
              <a:ext uri="{FF2B5EF4-FFF2-40B4-BE49-F238E27FC236}">
                <a16:creationId xmlns:a16="http://schemas.microsoft.com/office/drawing/2014/main" id="{670EFD43-A53D-4C2E-AA80-009C229303B2}"/>
              </a:ext>
            </a:extLst>
          </p:cNvPr>
          <p:cNvSpPr/>
          <p:nvPr/>
        </p:nvSpPr>
        <p:spPr>
          <a:xfrm>
            <a:off x="920489" y="2895599"/>
            <a:ext cx="706291" cy="714542"/>
          </a:xfrm>
          <a:prstGeom prst="rect">
            <a:avLst/>
          </a:prstGeom>
          <a:ln w="3810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স্থ</a:t>
            </a:r>
            <a:endParaRPr lang="en-US" sz="4000" b="1" dirty="0"/>
          </a:p>
        </p:txBody>
      </p:sp>
    </p:spTree>
    <p:extLst>
      <p:ext uri="{BB962C8B-B14F-4D97-AF65-F5344CB8AC3E}">
        <p14:creationId xmlns:p14="http://schemas.microsoft.com/office/powerpoint/2010/main" val="914866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AC89AD2-A342-4B40-884C-7140459428A7}"/>
              </a:ext>
            </a:extLst>
          </p:cNvPr>
          <p:cNvSpPr txBox="1"/>
          <p:nvPr/>
        </p:nvSpPr>
        <p:spPr>
          <a:xfrm>
            <a:off x="984738" y="365760"/>
            <a:ext cx="7891975"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অভিধানে ব্যবহৃত বর্ণানুক্রমিক শব্দের কিছু নমুনা </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E85EF29C-1E5B-4C0A-B2D5-6AEDD55163D3}"/>
              </a:ext>
            </a:extLst>
          </p:cNvPr>
          <p:cNvSpPr txBox="1"/>
          <p:nvPr/>
        </p:nvSpPr>
        <p:spPr>
          <a:xfrm>
            <a:off x="499402" y="3508296"/>
            <a:ext cx="10883705" cy="707886"/>
          </a:xfrm>
          <a:prstGeom prst="rect">
            <a:avLst/>
          </a:prstGeom>
          <a:noFill/>
          <a:ln w="57150">
            <a:solidFill>
              <a:schemeClr val="tx1"/>
            </a:solidFill>
          </a:ln>
        </p:spPr>
        <p:txBody>
          <a:bodyPr wrap="square" rtlCol="0">
            <a:spAutoFit/>
          </a:bodyPr>
          <a:lstStyle/>
          <a:p>
            <a:r>
              <a:rPr lang="bn-IN" sz="4000" b="1" dirty="0"/>
              <a:t>অনাথ</a:t>
            </a:r>
            <a:r>
              <a:rPr lang="en-US" sz="4000" b="1" dirty="0"/>
              <a:t> </a:t>
            </a:r>
            <a:r>
              <a:rPr lang="bn-IN" sz="4000" b="1" dirty="0"/>
              <a:t>[অনাথ] বিণ এতিম;মা-বাবা এবং অভিভাবক নেই যেসব শিশুর। </a:t>
            </a:r>
            <a:endParaRPr lang="en-US" sz="4000" b="1" dirty="0"/>
          </a:p>
        </p:txBody>
      </p:sp>
      <p:sp>
        <p:nvSpPr>
          <p:cNvPr id="9" name="TextBox 8">
            <a:extLst>
              <a:ext uri="{FF2B5EF4-FFF2-40B4-BE49-F238E27FC236}">
                <a16:creationId xmlns:a16="http://schemas.microsoft.com/office/drawing/2014/main" id="{21031EC0-0FC7-4C0F-A0C5-BC5A85A0A337}"/>
              </a:ext>
            </a:extLst>
          </p:cNvPr>
          <p:cNvSpPr txBox="1"/>
          <p:nvPr/>
        </p:nvSpPr>
        <p:spPr>
          <a:xfrm>
            <a:off x="4874454" y="2013980"/>
            <a:ext cx="766689" cy="707886"/>
          </a:xfrm>
          <a:prstGeom prst="rect">
            <a:avLst/>
          </a:prstGeom>
          <a:noFill/>
          <a:ln w="57150">
            <a:solidFill>
              <a:schemeClr val="tx1"/>
            </a:solidFill>
          </a:ln>
        </p:spPr>
        <p:txBody>
          <a:bodyPr wrap="square" rtlCol="0">
            <a:spAutoFit/>
          </a:bodyPr>
          <a:lstStyle/>
          <a:p>
            <a:r>
              <a:rPr lang="bn-IN" sz="4000" b="1" dirty="0"/>
              <a:t>অ</a:t>
            </a:r>
            <a:endParaRPr lang="en-US" sz="4000" b="1" dirty="0"/>
          </a:p>
        </p:txBody>
      </p:sp>
      <p:sp>
        <p:nvSpPr>
          <p:cNvPr id="10" name="TextBox 9">
            <a:extLst>
              <a:ext uri="{FF2B5EF4-FFF2-40B4-BE49-F238E27FC236}">
                <a16:creationId xmlns:a16="http://schemas.microsoft.com/office/drawing/2014/main" id="{4381E2E2-087B-4B35-AE8C-21C826BFF8CB}"/>
              </a:ext>
            </a:extLst>
          </p:cNvPr>
          <p:cNvSpPr txBox="1"/>
          <p:nvPr/>
        </p:nvSpPr>
        <p:spPr>
          <a:xfrm>
            <a:off x="724486" y="5081156"/>
            <a:ext cx="8897816" cy="707886"/>
          </a:xfrm>
          <a:prstGeom prst="rect">
            <a:avLst/>
          </a:prstGeom>
          <a:noFill/>
          <a:ln w="57150">
            <a:solidFill>
              <a:schemeClr val="tx1"/>
            </a:solidFill>
          </a:ln>
        </p:spPr>
        <p:txBody>
          <a:bodyPr wrap="square" rtlCol="0">
            <a:spAutoFit/>
          </a:bodyPr>
          <a:lstStyle/>
          <a:p>
            <a:r>
              <a:rPr lang="bn-IN" sz="4000" b="1" dirty="0"/>
              <a:t>অবনি,অবনী (বিরল) [অবোনি] বি পৃথিবী;ধরা;জগৎ।</a:t>
            </a:r>
            <a:endParaRPr lang="en-US" sz="4000" b="1" dirty="0"/>
          </a:p>
        </p:txBody>
      </p:sp>
    </p:spTree>
    <p:extLst>
      <p:ext uri="{BB962C8B-B14F-4D97-AF65-F5344CB8AC3E}">
        <p14:creationId xmlns:p14="http://schemas.microsoft.com/office/powerpoint/2010/main" val="1951619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720ECD-68EB-435A-9851-1F099FAAC3DA}"/>
              </a:ext>
            </a:extLst>
          </p:cNvPr>
          <p:cNvSpPr txBox="1"/>
          <p:nvPr/>
        </p:nvSpPr>
        <p:spPr>
          <a:xfrm>
            <a:off x="8200633" y="4267199"/>
            <a:ext cx="1791506" cy="707886"/>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অভিধান</a:t>
            </a:r>
            <a:endParaRPr lang="en-US" sz="4000" b="1" dirty="0">
              <a:latin typeface="NikoshBAN" panose="02000000000000000000" pitchFamily="2" charset="0"/>
              <a:cs typeface="NikoshBAN" panose="02000000000000000000" pitchFamily="2" charset="0"/>
            </a:endParaRPr>
          </a:p>
        </p:txBody>
      </p:sp>
      <p:pic>
        <p:nvPicPr>
          <p:cNvPr id="3" name="Picture 2" descr="Dribbble - Book Animation [GIF] by Stefan G�llner">
            <a:extLst>
              <a:ext uri="{FF2B5EF4-FFF2-40B4-BE49-F238E27FC236}">
                <a16:creationId xmlns:a16="http://schemas.microsoft.com/office/drawing/2014/main" id="{474E08D8-0BF8-4E0A-A05C-A8C0E7D0B9D1}"/>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09060" y="540283"/>
            <a:ext cx="6354177" cy="4765633"/>
          </a:xfrm>
          <a:prstGeom prst="rect">
            <a:avLst/>
          </a:prstGeom>
          <a:noFill/>
          <a:ln w="57150">
            <a:solidFill>
              <a:schemeClr val="tx1"/>
            </a:solidFill>
          </a:ln>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01968A2-2FF9-478F-9E86-63955EE06BF2}"/>
              </a:ext>
            </a:extLst>
          </p:cNvPr>
          <p:cNvSpPr txBox="1"/>
          <p:nvPr/>
        </p:nvSpPr>
        <p:spPr>
          <a:xfrm>
            <a:off x="7267245" y="2213804"/>
            <a:ext cx="3930637" cy="1446550"/>
          </a:xfrm>
          <a:prstGeom prst="rect">
            <a:avLst/>
          </a:prstGeom>
          <a:noFill/>
          <a:ln w="57150">
            <a:solidFill>
              <a:schemeClr val="tx1"/>
            </a:solidFill>
          </a:ln>
        </p:spPr>
        <p:txBody>
          <a:bodyPr wrap="square" rtlCol="0">
            <a:spAutoFit/>
          </a:bodyPr>
          <a:lstStyle/>
          <a:p>
            <a:r>
              <a:rPr lang="bn-IN" sz="4400" b="1" dirty="0">
                <a:latin typeface="NikoshBAN" panose="02000000000000000000" pitchFamily="2" charset="0"/>
                <a:cs typeface="NikoshBAN" panose="02000000000000000000" pitchFamily="2" charset="0"/>
              </a:rPr>
              <a:t>আলোচ্য বিষয়:</a:t>
            </a:r>
            <a:endParaRPr lang="en-US" sz="4400" b="1" dirty="0">
              <a:latin typeface="NikoshBAN" panose="02000000000000000000" pitchFamily="2" charset="0"/>
              <a:cs typeface="NikoshBAN" panose="02000000000000000000" pitchFamily="2" charset="0"/>
            </a:endParaRPr>
          </a:p>
          <a:p>
            <a:r>
              <a:rPr lang="en-US" sz="4400" b="1" dirty="0" err="1">
                <a:latin typeface="NikoshBAN" panose="02000000000000000000" pitchFamily="2" charset="0"/>
                <a:cs typeface="NikoshBAN" panose="02000000000000000000" pitchFamily="2" charset="0"/>
              </a:rPr>
              <a:t>ব্যাকরণ</a:t>
            </a:r>
            <a:r>
              <a:rPr lang="en-US" sz="4400" b="1" dirty="0">
                <a:latin typeface="NikoshBAN" panose="02000000000000000000" pitchFamily="2" charset="0"/>
                <a:cs typeface="NikoshBAN" panose="02000000000000000000" pitchFamily="2" charset="0"/>
              </a:rPr>
              <a:t> ও </a:t>
            </a:r>
            <a:r>
              <a:rPr lang="en-US" sz="4400" b="1" dirty="0" err="1">
                <a:latin typeface="NikoshBAN" panose="02000000000000000000" pitchFamily="2" charset="0"/>
                <a:cs typeface="NikoshBAN" panose="02000000000000000000" pitchFamily="2" charset="0"/>
              </a:rPr>
              <a:t>নির্মিতি</a:t>
            </a:r>
            <a:r>
              <a:rPr lang="bn-IN" sz="4400" b="1" dirty="0">
                <a:latin typeface="NikoshBAN" panose="02000000000000000000" pitchFamily="2" charset="0"/>
                <a:cs typeface="NikoshBAN" panose="02000000000000000000" pitchFamily="2" charset="0"/>
              </a:rPr>
              <a:t> </a:t>
            </a:r>
            <a:endParaRPr lang="en-US" sz="44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EABE80BC-6EF8-4657-BA39-A66A65D6C096}"/>
              </a:ext>
            </a:extLst>
          </p:cNvPr>
          <p:cNvSpPr txBox="1"/>
          <p:nvPr/>
        </p:nvSpPr>
        <p:spPr>
          <a:xfrm>
            <a:off x="7450807" y="540283"/>
            <a:ext cx="3474720" cy="1323439"/>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বিষয়</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বাংলা</a:t>
            </a:r>
            <a:r>
              <a:rPr lang="en-US" sz="4000" b="1" dirty="0">
                <a:latin typeface="NikoshBAN" panose="02000000000000000000" pitchFamily="2" charset="0"/>
                <a:cs typeface="NikoshBAN" panose="02000000000000000000" pitchFamily="2" charset="0"/>
              </a:rPr>
              <a:t> ২য় </a:t>
            </a:r>
            <a:r>
              <a:rPr lang="en-US" sz="4000" b="1" dirty="0" err="1">
                <a:latin typeface="NikoshBAN" panose="02000000000000000000" pitchFamily="2" charset="0"/>
                <a:cs typeface="NikoshBAN" panose="02000000000000000000" pitchFamily="2" charset="0"/>
              </a:rPr>
              <a:t>পত্র</a:t>
            </a:r>
            <a:endParaRPr lang="en-US" sz="4000" b="1" dirty="0">
              <a:latin typeface="NikoshBAN" panose="02000000000000000000" pitchFamily="2" charset="0"/>
              <a:cs typeface="NikoshBAN" panose="02000000000000000000" pitchFamily="2" charset="0"/>
            </a:endParaRPr>
          </a:p>
          <a:p>
            <a:r>
              <a:rPr lang="en-US" sz="4000" b="1" dirty="0" err="1">
                <a:latin typeface="NikoshBAN" panose="02000000000000000000" pitchFamily="2" charset="0"/>
                <a:cs typeface="NikoshBAN" panose="02000000000000000000" pitchFamily="2" charset="0"/>
              </a:rPr>
              <a:t>শ্রেণি</a:t>
            </a:r>
            <a:r>
              <a:rPr lang="en-US" sz="4000" b="1" dirty="0">
                <a:latin typeface="NikoshBAN" panose="02000000000000000000" pitchFamily="2" charset="0"/>
                <a:cs typeface="NikoshBAN" panose="02000000000000000000" pitchFamily="2" charset="0"/>
              </a:rPr>
              <a:t>: ৬ষ্ঠ</a:t>
            </a:r>
          </a:p>
        </p:txBody>
      </p:sp>
    </p:spTree>
    <p:extLst>
      <p:ext uri="{BB962C8B-B14F-4D97-AF65-F5344CB8AC3E}">
        <p14:creationId xmlns:p14="http://schemas.microsoft.com/office/powerpoint/2010/main" val="422429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E3DCE83-4B84-4C38-AD9A-04E12B7460DD}"/>
              </a:ext>
            </a:extLst>
          </p:cNvPr>
          <p:cNvSpPr txBox="1"/>
          <p:nvPr/>
        </p:nvSpPr>
        <p:spPr>
          <a:xfrm>
            <a:off x="4424289" y="572463"/>
            <a:ext cx="837028"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আ</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E73C7CBE-48A1-452A-978F-F053F6D04E23}"/>
              </a:ext>
            </a:extLst>
          </p:cNvPr>
          <p:cNvSpPr txBox="1"/>
          <p:nvPr/>
        </p:nvSpPr>
        <p:spPr>
          <a:xfrm>
            <a:off x="731520" y="1901671"/>
            <a:ext cx="8222566"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আক্কেল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আক্</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কেল]</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১,বুদ্ধি;</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বিবেচনা;</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কান্ডজ্ঞান।</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4A646B73-2A99-4376-A10B-DEF33561C1C6}"/>
              </a:ext>
            </a:extLst>
          </p:cNvPr>
          <p:cNvSpPr txBox="1"/>
          <p:nvPr/>
        </p:nvSpPr>
        <p:spPr>
          <a:xfrm>
            <a:off x="4498144" y="3230879"/>
            <a:ext cx="689318"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উ</a:t>
            </a:r>
            <a:endParaRPr lang="en-US" sz="4000" b="1"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2B695D96-AAB1-47DE-B1F5-99821825CD55}"/>
              </a:ext>
            </a:extLst>
          </p:cNvPr>
          <p:cNvSpPr txBox="1"/>
          <p:nvPr/>
        </p:nvSpPr>
        <p:spPr>
          <a:xfrm>
            <a:off x="3010487" y="4912466"/>
            <a:ext cx="3404382"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উনুন</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[উনুন]</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বি চুলা।</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2380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DE0BAE-12DB-4037-83BE-43B97D124242}"/>
              </a:ext>
            </a:extLst>
          </p:cNvPr>
          <p:cNvSpPr txBox="1"/>
          <p:nvPr/>
        </p:nvSpPr>
        <p:spPr>
          <a:xfrm>
            <a:off x="4948304" y="400585"/>
            <a:ext cx="1016398" cy="707886"/>
          </a:xfrm>
          <a:prstGeom prst="rect">
            <a:avLst/>
          </a:prstGeom>
          <a:noFill/>
          <a:ln w="76200">
            <a:solidFill>
              <a:schemeClr val="tx1"/>
            </a:solidFill>
          </a:ln>
        </p:spPr>
        <p:txBody>
          <a:bodyPr wrap="square" rtlCol="0">
            <a:spAutoFit/>
          </a:bodyPr>
          <a:lstStyle/>
          <a:p>
            <a:r>
              <a:rPr lang="bn-IN" sz="4000" dirty="0"/>
              <a:t> ক</a:t>
            </a:r>
            <a:endParaRPr lang="en-US" sz="4000" dirty="0"/>
          </a:p>
        </p:txBody>
      </p:sp>
      <p:sp>
        <p:nvSpPr>
          <p:cNvPr id="6" name="TextBox 5">
            <a:extLst>
              <a:ext uri="{FF2B5EF4-FFF2-40B4-BE49-F238E27FC236}">
                <a16:creationId xmlns:a16="http://schemas.microsoft.com/office/drawing/2014/main" id="{37DEF07D-81D0-47B4-AD8B-C8854E0DD0B9}"/>
              </a:ext>
            </a:extLst>
          </p:cNvPr>
          <p:cNvSpPr txBox="1"/>
          <p:nvPr/>
        </p:nvSpPr>
        <p:spPr>
          <a:xfrm>
            <a:off x="242668" y="1282542"/>
            <a:ext cx="11444067"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কিচিরমিচির [কি</a:t>
            </a:r>
            <a:r>
              <a:rPr lang="en-US" sz="4000" b="1" dirty="0">
                <a:latin typeface="NikoshBAN" panose="02000000000000000000" pitchFamily="2" charset="0"/>
                <a:cs typeface="NikoshBAN" panose="02000000000000000000" pitchFamily="2" charset="0"/>
              </a:rPr>
              <a:t>চ</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র</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ম</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চির্]</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ক</a:t>
            </a:r>
            <a:r>
              <a:rPr lang="en-US" sz="4000" b="1" dirty="0" err="1">
                <a:latin typeface="NikoshBAN" panose="02000000000000000000" pitchFamily="2" charset="0"/>
                <a:cs typeface="NikoshBAN" panose="02000000000000000000" pitchFamily="2" charset="0"/>
              </a:rPr>
              <a:t>্ষুদ্র</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পশুপা</a:t>
            </a:r>
            <a:r>
              <a:rPr lang="bn-IN" sz="4000" b="1" dirty="0">
                <a:latin typeface="NikoshBAN" panose="02000000000000000000" pitchFamily="2" charset="0"/>
                <a:cs typeface="NikoshBAN" panose="02000000000000000000" pitchFamily="2" charset="0"/>
              </a:rPr>
              <a:t>খ</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এ</a:t>
            </a:r>
            <a:r>
              <a:rPr lang="en-US" sz="4000" b="1" dirty="0">
                <a:latin typeface="NikoshBAN" panose="02000000000000000000" pitchFamily="2" charset="0"/>
                <a:cs typeface="NikoshBAN" panose="02000000000000000000" pitchFamily="2" charset="0"/>
              </a:rPr>
              <a:t>ক</a:t>
            </a:r>
            <a:r>
              <a:rPr lang="bn-IN" sz="4000" b="1" dirty="0">
                <a:latin typeface="NikoshBAN" panose="02000000000000000000" pitchFamily="2" charset="0"/>
                <a:cs typeface="NikoshBAN" panose="02000000000000000000" pitchFamily="2" charset="0"/>
              </a:rPr>
              <a:t>স</a:t>
            </a:r>
            <a:r>
              <a:rPr lang="en-US" sz="4000" b="1" dirty="0" err="1">
                <a:latin typeface="NikoshBAN" panose="02000000000000000000" pitchFamily="2" charset="0"/>
                <a:cs typeface="NikoshBAN" panose="02000000000000000000" pitchFamily="2" charset="0"/>
              </a:rPr>
              <a:t>ঙ্গে</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কোলাহল</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ধ্বনি</a:t>
            </a:r>
            <a:r>
              <a:rPr lang="en-US" sz="4000" b="1" dirty="0">
                <a:latin typeface="NikoshBAN" panose="02000000000000000000" pitchFamily="2" charset="0"/>
                <a:cs typeface="NikoshBAN" panose="02000000000000000000" pitchFamily="2" charset="0"/>
              </a:rPr>
              <a:t>।</a:t>
            </a:r>
          </a:p>
        </p:txBody>
      </p:sp>
      <p:sp>
        <p:nvSpPr>
          <p:cNvPr id="7" name="TextBox 6">
            <a:extLst>
              <a:ext uri="{FF2B5EF4-FFF2-40B4-BE49-F238E27FC236}">
                <a16:creationId xmlns:a16="http://schemas.microsoft.com/office/drawing/2014/main" id="{D25C6705-BB18-433B-BF89-A45161093095}"/>
              </a:ext>
            </a:extLst>
          </p:cNvPr>
          <p:cNvSpPr txBox="1"/>
          <p:nvPr/>
        </p:nvSpPr>
        <p:spPr>
          <a:xfrm>
            <a:off x="4784774" y="4462051"/>
            <a:ext cx="671729" cy="707886"/>
          </a:xfrm>
          <a:prstGeom prst="rect">
            <a:avLst/>
          </a:prstGeom>
          <a:noFill/>
          <a:ln w="76200">
            <a:solidFill>
              <a:schemeClr val="tx1"/>
            </a:solidFill>
          </a:ln>
        </p:spPr>
        <p:txBody>
          <a:bodyPr wrap="square" rtlCol="0">
            <a:spAutoFit/>
          </a:bodyPr>
          <a:lstStyle/>
          <a:p>
            <a:r>
              <a:rPr lang="bn-IN" sz="4000" dirty="0"/>
              <a:t> </a:t>
            </a:r>
            <a:r>
              <a:rPr lang="en-US" sz="4000" dirty="0"/>
              <a:t>খ</a:t>
            </a:r>
          </a:p>
        </p:txBody>
      </p:sp>
      <p:sp>
        <p:nvSpPr>
          <p:cNvPr id="8" name="TextBox 7">
            <a:extLst>
              <a:ext uri="{FF2B5EF4-FFF2-40B4-BE49-F238E27FC236}">
                <a16:creationId xmlns:a16="http://schemas.microsoft.com/office/drawing/2014/main" id="{6783FC36-5F19-4A4B-A7E2-58F497D612EB}"/>
              </a:ext>
            </a:extLst>
          </p:cNvPr>
          <p:cNvSpPr txBox="1"/>
          <p:nvPr/>
        </p:nvSpPr>
        <p:spPr>
          <a:xfrm>
            <a:off x="1260809" y="5575458"/>
            <a:ext cx="7431260" cy="707886"/>
          </a:xfrm>
          <a:prstGeom prst="rect">
            <a:avLst/>
          </a:prstGeom>
          <a:noFill/>
          <a:ln w="7620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খিড়কি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খিড়</a:t>
            </a:r>
            <a:r>
              <a:rPr lang="bn-IN" sz="4000" b="1" dirty="0">
                <a:latin typeface="NikoshBAN" panose="02000000000000000000" pitchFamily="2" charset="0"/>
                <a:cs typeface="NikoshBAN" panose="02000000000000000000" pitchFamily="2" charset="0"/>
              </a:rPr>
              <a:t>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খিড়কি</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জানালা</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ব</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ত</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য়</a:t>
            </a:r>
            <a:r>
              <a:rPr lang="en-US" sz="4000" b="1" dirty="0">
                <a:latin typeface="NikoshBAN" panose="02000000000000000000" pitchFamily="2" charset="0"/>
                <a:cs typeface="NikoshBAN" panose="02000000000000000000" pitchFamily="2" charset="0"/>
              </a:rPr>
              <a:t>ন।</a:t>
            </a:r>
          </a:p>
        </p:txBody>
      </p:sp>
      <p:sp>
        <p:nvSpPr>
          <p:cNvPr id="10" name="TextBox 9">
            <a:extLst>
              <a:ext uri="{FF2B5EF4-FFF2-40B4-BE49-F238E27FC236}">
                <a16:creationId xmlns:a16="http://schemas.microsoft.com/office/drawing/2014/main" id="{A94B8D14-539D-4778-A374-D4B046D29FBD}"/>
              </a:ext>
            </a:extLst>
          </p:cNvPr>
          <p:cNvSpPr txBox="1"/>
          <p:nvPr/>
        </p:nvSpPr>
        <p:spPr>
          <a:xfrm>
            <a:off x="242668" y="2504049"/>
            <a:ext cx="11757074" cy="1323439"/>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কুমোর [কুমোর] বি কুম্ভকার;মাটি দিয়ে পুতুল,পাত্র,প্রতিমা তৈরি করা যাদের পেশা।</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30206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E8CB4A-3D54-4309-8C75-79389146500A}"/>
              </a:ext>
            </a:extLst>
          </p:cNvPr>
          <p:cNvSpPr txBox="1"/>
          <p:nvPr/>
        </p:nvSpPr>
        <p:spPr>
          <a:xfrm>
            <a:off x="4557932" y="581138"/>
            <a:ext cx="431409" cy="707886"/>
          </a:xfrm>
          <a:prstGeom prst="rect">
            <a:avLst/>
          </a:prstGeom>
          <a:noFill/>
          <a:ln w="76200">
            <a:solidFill>
              <a:schemeClr val="tx1"/>
            </a:solidFill>
          </a:ln>
        </p:spPr>
        <p:txBody>
          <a:bodyPr wrap="square" rtlCol="0">
            <a:spAutoFit/>
          </a:bodyPr>
          <a:lstStyle/>
          <a:p>
            <a:r>
              <a:rPr lang="en-US" sz="4000" b="1" dirty="0"/>
              <a:t>গ</a:t>
            </a:r>
          </a:p>
        </p:txBody>
      </p:sp>
      <p:sp>
        <p:nvSpPr>
          <p:cNvPr id="3" name="TextBox 2">
            <a:extLst>
              <a:ext uri="{FF2B5EF4-FFF2-40B4-BE49-F238E27FC236}">
                <a16:creationId xmlns:a16="http://schemas.microsoft.com/office/drawing/2014/main" id="{CD376441-049D-4271-8572-A8328D53F272}"/>
              </a:ext>
            </a:extLst>
          </p:cNvPr>
          <p:cNvSpPr txBox="1"/>
          <p:nvPr/>
        </p:nvSpPr>
        <p:spPr>
          <a:xfrm rot="10800000" flipV="1">
            <a:off x="1402080" y="1812623"/>
            <a:ext cx="6743114" cy="707886"/>
          </a:xfrm>
          <a:prstGeom prst="rect">
            <a:avLst/>
          </a:prstGeom>
          <a:noFill/>
          <a:ln w="76200">
            <a:solidFill>
              <a:schemeClr val="tx1"/>
            </a:solidFill>
          </a:ln>
        </p:spPr>
        <p:txBody>
          <a:bodyPr wrap="square" rtlCol="0">
            <a:spAutoFit/>
          </a:bodyPr>
          <a:lstStyle/>
          <a:p>
            <a:r>
              <a:rPr lang="en-US" sz="4000" b="1" dirty="0" err="1"/>
              <a:t>গচ্ছা</a:t>
            </a:r>
            <a:r>
              <a:rPr lang="bn-IN" sz="4000" b="1" dirty="0"/>
              <a:t> </a:t>
            </a:r>
            <a:r>
              <a:rPr lang="en-US" sz="4000" b="1" dirty="0"/>
              <a:t>[</a:t>
            </a:r>
            <a:r>
              <a:rPr lang="en-US" sz="4000" b="1" dirty="0" err="1"/>
              <a:t>গচ্</a:t>
            </a:r>
            <a:r>
              <a:rPr lang="en-US" sz="4000" b="1" dirty="0"/>
              <a:t>‌</a:t>
            </a:r>
            <a:r>
              <a:rPr lang="bn-IN" sz="4000" b="1" dirty="0"/>
              <a:t>ছা] বি অনর্থক অর্থদন্ড;ক্ষতিপুরণ।</a:t>
            </a:r>
            <a:endParaRPr lang="en-US" sz="4000" b="1" dirty="0"/>
          </a:p>
        </p:txBody>
      </p:sp>
      <p:sp>
        <p:nvSpPr>
          <p:cNvPr id="4" name="TextBox 3">
            <a:extLst>
              <a:ext uri="{FF2B5EF4-FFF2-40B4-BE49-F238E27FC236}">
                <a16:creationId xmlns:a16="http://schemas.microsoft.com/office/drawing/2014/main" id="{7FA504D3-09FF-45EC-82DB-860B41E9B0BD}"/>
              </a:ext>
            </a:extLst>
          </p:cNvPr>
          <p:cNvSpPr txBox="1"/>
          <p:nvPr/>
        </p:nvSpPr>
        <p:spPr>
          <a:xfrm>
            <a:off x="3556782" y="3075056"/>
            <a:ext cx="677594" cy="707888"/>
          </a:xfrm>
          <a:prstGeom prst="rect">
            <a:avLst/>
          </a:prstGeom>
          <a:noFill/>
          <a:ln w="76200">
            <a:solidFill>
              <a:schemeClr val="tx1"/>
            </a:solidFill>
          </a:ln>
        </p:spPr>
        <p:txBody>
          <a:bodyPr wrap="square" rtlCol="0">
            <a:spAutoFit/>
          </a:bodyPr>
          <a:lstStyle/>
          <a:p>
            <a:r>
              <a:rPr lang="bn-IN" sz="4000" b="1" dirty="0"/>
              <a:t>ছ</a:t>
            </a:r>
            <a:endParaRPr lang="en-US" sz="4000" b="1" dirty="0"/>
          </a:p>
        </p:txBody>
      </p:sp>
      <p:sp>
        <p:nvSpPr>
          <p:cNvPr id="5" name="TextBox 4">
            <a:extLst>
              <a:ext uri="{FF2B5EF4-FFF2-40B4-BE49-F238E27FC236}">
                <a16:creationId xmlns:a16="http://schemas.microsoft.com/office/drawing/2014/main" id="{CC9794B7-F2E0-4606-8CE9-45BF1DDDEB93}"/>
              </a:ext>
            </a:extLst>
          </p:cNvPr>
          <p:cNvSpPr txBox="1"/>
          <p:nvPr/>
        </p:nvSpPr>
        <p:spPr>
          <a:xfrm>
            <a:off x="1568548" y="5337424"/>
            <a:ext cx="4778326" cy="707886"/>
          </a:xfrm>
          <a:prstGeom prst="rect">
            <a:avLst/>
          </a:prstGeom>
          <a:noFill/>
          <a:ln w="76200">
            <a:solidFill>
              <a:schemeClr val="tx1"/>
            </a:solidFill>
          </a:ln>
        </p:spPr>
        <p:txBody>
          <a:bodyPr wrap="square" rtlCol="0">
            <a:spAutoFit/>
          </a:bodyPr>
          <a:lstStyle/>
          <a:p>
            <a:r>
              <a:rPr lang="bn-IN" sz="4000" b="1" dirty="0"/>
              <a:t>ছোপ [ছোপ] বি রঙের পোঁচ।</a:t>
            </a:r>
            <a:endParaRPr lang="en-US" sz="4000" b="1" dirty="0"/>
          </a:p>
        </p:txBody>
      </p:sp>
      <p:sp>
        <p:nvSpPr>
          <p:cNvPr id="6" name="TextBox 5">
            <a:extLst>
              <a:ext uri="{FF2B5EF4-FFF2-40B4-BE49-F238E27FC236}">
                <a16:creationId xmlns:a16="http://schemas.microsoft.com/office/drawing/2014/main" id="{6FAF4FF1-3203-4CE6-8D6C-6801B1C06FA1}"/>
              </a:ext>
            </a:extLst>
          </p:cNvPr>
          <p:cNvSpPr txBox="1"/>
          <p:nvPr/>
        </p:nvSpPr>
        <p:spPr>
          <a:xfrm>
            <a:off x="1706880" y="4275594"/>
            <a:ext cx="4332849" cy="707886"/>
          </a:xfrm>
          <a:prstGeom prst="rect">
            <a:avLst/>
          </a:prstGeom>
          <a:noFill/>
          <a:ln w="76200">
            <a:solidFill>
              <a:schemeClr val="tx1"/>
            </a:solidFill>
          </a:ln>
        </p:spPr>
        <p:txBody>
          <a:bodyPr wrap="square" rtlCol="0">
            <a:spAutoFit/>
          </a:bodyPr>
          <a:lstStyle/>
          <a:p>
            <a:r>
              <a:rPr lang="bn-IN" sz="4000" b="1" dirty="0"/>
              <a:t>ছিন্ন [ছি</a:t>
            </a:r>
            <a:r>
              <a:rPr lang="en-US" sz="4000" b="1" dirty="0"/>
              <a:t>ন</a:t>
            </a:r>
            <a:r>
              <a:rPr lang="bn-IN" sz="4000" b="1" dirty="0"/>
              <a:t>্</a:t>
            </a:r>
            <a:r>
              <a:rPr lang="en-US" sz="4000" b="1" dirty="0"/>
              <a:t>‌</a:t>
            </a:r>
            <a:r>
              <a:rPr lang="bn-IN" sz="4000" b="1" dirty="0"/>
              <a:t>ন</a:t>
            </a:r>
            <a:r>
              <a:rPr lang="en-US" sz="4000" b="1" dirty="0"/>
              <a:t>ো</a:t>
            </a:r>
            <a:r>
              <a:rPr lang="bn-IN" sz="4000" b="1" dirty="0"/>
              <a:t>] বিণ ছেঁড়া।</a:t>
            </a:r>
            <a:endParaRPr lang="en-US" sz="4000" b="1" dirty="0"/>
          </a:p>
        </p:txBody>
      </p:sp>
    </p:spTree>
    <p:extLst>
      <p:ext uri="{BB962C8B-B14F-4D97-AF65-F5344CB8AC3E}">
        <p14:creationId xmlns:p14="http://schemas.microsoft.com/office/powerpoint/2010/main" val="399367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CFC10B-01CA-4E4C-9D1F-54F918024E7D}"/>
              </a:ext>
            </a:extLst>
          </p:cNvPr>
          <p:cNvSpPr txBox="1"/>
          <p:nvPr/>
        </p:nvSpPr>
        <p:spPr>
          <a:xfrm>
            <a:off x="5011616" y="2851977"/>
            <a:ext cx="640080" cy="707886"/>
          </a:xfrm>
          <a:prstGeom prst="rect">
            <a:avLst/>
          </a:prstGeom>
          <a:noFill/>
          <a:ln w="76200">
            <a:solidFill>
              <a:schemeClr val="tx1"/>
            </a:solidFill>
          </a:ln>
        </p:spPr>
        <p:txBody>
          <a:bodyPr wrap="square" rtlCol="0">
            <a:spAutoFit/>
          </a:bodyPr>
          <a:lstStyle/>
          <a:p>
            <a:r>
              <a:rPr lang="bn-IN" sz="4000" b="1" dirty="0"/>
              <a:t>ত</a:t>
            </a:r>
            <a:endParaRPr lang="en-US" sz="4000" b="1" dirty="0"/>
          </a:p>
        </p:txBody>
      </p:sp>
      <p:sp>
        <p:nvSpPr>
          <p:cNvPr id="3" name="TextBox 2">
            <a:extLst>
              <a:ext uri="{FF2B5EF4-FFF2-40B4-BE49-F238E27FC236}">
                <a16:creationId xmlns:a16="http://schemas.microsoft.com/office/drawing/2014/main" id="{56002914-8838-4EC8-B753-0DE85D5B98C3}"/>
              </a:ext>
            </a:extLst>
          </p:cNvPr>
          <p:cNvSpPr txBox="1"/>
          <p:nvPr/>
        </p:nvSpPr>
        <p:spPr>
          <a:xfrm>
            <a:off x="1480624" y="4130133"/>
            <a:ext cx="6435970" cy="707886"/>
          </a:xfrm>
          <a:prstGeom prst="rect">
            <a:avLst/>
          </a:prstGeom>
          <a:noFill/>
          <a:ln w="76200">
            <a:solidFill>
              <a:schemeClr val="tx1"/>
            </a:solidFill>
          </a:ln>
        </p:spPr>
        <p:txBody>
          <a:bodyPr wrap="square" rtlCol="0">
            <a:spAutoFit/>
          </a:bodyPr>
          <a:lstStyle/>
          <a:p>
            <a:r>
              <a:rPr lang="bn-IN" sz="4000" b="1" dirty="0"/>
              <a:t>তারিফ [তারিফ্] বি প্রশংসা;বাহবা।</a:t>
            </a:r>
            <a:endParaRPr lang="en-US" sz="4000" b="1" dirty="0"/>
          </a:p>
        </p:txBody>
      </p:sp>
      <p:sp>
        <p:nvSpPr>
          <p:cNvPr id="4" name="TextBox 3">
            <a:extLst>
              <a:ext uri="{FF2B5EF4-FFF2-40B4-BE49-F238E27FC236}">
                <a16:creationId xmlns:a16="http://schemas.microsoft.com/office/drawing/2014/main" id="{7AAF3FC7-7E84-4199-87D3-4DF614BA70E4}"/>
              </a:ext>
            </a:extLst>
          </p:cNvPr>
          <p:cNvSpPr txBox="1"/>
          <p:nvPr/>
        </p:nvSpPr>
        <p:spPr>
          <a:xfrm>
            <a:off x="1227405" y="5333274"/>
            <a:ext cx="7786469" cy="707886"/>
          </a:xfrm>
          <a:prstGeom prst="rect">
            <a:avLst/>
          </a:prstGeom>
          <a:noFill/>
          <a:ln w="76200">
            <a:solidFill>
              <a:schemeClr val="tx1"/>
            </a:solidFill>
          </a:ln>
        </p:spPr>
        <p:txBody>
          <a:bodyPr wrap="square" rtlCol="0">
            <a:spAutoFit/>
          </a:bodyPr>
          <a:lstStyle/>
          <a:p>
            <a:r>
              <a:rPr lang="bn-IN" sz="4000" b="1" dirty="0"/>
              <a:t>তেজস্বী [তে</a:t>
            </a:r>
            <a:r>
              <a:rPr lang="en-US" sz="4000" b="1" dirty="0"/>
              <a:t>জ</a:t>
            </a:r>
            <a:r>
              <a:rPr lang="bn-IN" sz="4000" b="1" dirty="0"/>
              <a:t>ো</a:t>
            </a:r>
            <a:r>
              <a:rPr lang="en-US" sz="4000" b="1" dirty="0" err="1"/>
              <a:t>শ্</a:t>
            </a:r>
            <a:r>
              <a:rPr lang="en-US" sz="4000" b="1" dirty="0"/>
              <a:t>‌</a:t>
            </a:r>
            <a:r>
              <a:rPr lang="bn-IN" sz="4000" b="1" dirty="0"/>
              <a:t>শি] বিণ শক্তিশালী;তেজোময়।</a:t>
            </a:r>
            <a:endParaRPr lang="en-US" sz="4000" b="1" dirty="0"/>
          </a:p>
        </p:txBody>
      </p:sp>
      <p:sp>
        <p:nvSpPr>
          <p:cNvPr id="5" name="TextBox 4">
            <a:extLst>
              <a:ext uri="{FF2B5EF4-FFF2-40B4-BE49-F238E27FC236}">
                <a16:creationId xmlns:a16="http://schemas.microsoft.com/office/drawing/2014/main" id="{D8CE1B5D-C795-44A8-94D3-7C67FA72108C}"/>
              </a:ext>
            </a:extLst>
          </p:cNvPr>
          <p:cNvSpPr txBox="1"/>
          <p:nvPr/>
        </p:nvSpPr>
        <p:spPr>
          <a:xfrm>
            <a:off x="5039751" y="604911"/>
            <a:ext cx="611945" cy="707886"/>
          </a:xfrm>
          <a:prstGeom prst="rect">
            <a:avLst/>
          </a:prstGeom>
          <a:noFill/>
          <a:ln w="76200">
            <a:solidFill>
              <a:schemeClr val="tx1"/>
            </a:solidFill>
          </a:ln>
        </p:spPr>
        <p:txBody>
          <a:bodyPr wrap="square" rtlCol="0">
            <a:spAutoFit/>
          </a:bodyPr>
          <a:lstStyle/>
          <a:p>
            <a:r>
              <a:rPr lang="bn-IN" sz="4000" b="1" dirty="0"/>
              <a:t>ড</a:t>
            </a:r>
            <a:endParaRPr lang="en-US" sz="4000" b="1" dirty="0"/>
          </a:p>
        </p:txBody>
      </p:sp>
      <p:sp>
        <p:nvSpPr>
          <p:cNvPr id="6" name="TextBox 5">
            <a:extLst>
              <a:ext uri="{FF2B5EF4-FFF2-40B4-BE49-F238E27FC236}">
                <a16:creationId xmlns:a16="http://schemas.microsoft.com/office/drawing/2014/main" id="{807B7E1A-7E1D-40E7-A901-1395FFEA2277}"/>
              </a:ext>
            </a:extLst>
          </p:cNvPr>
          <p:cNvSpPr txBox="1"/>
          <p:nvPr/>
        </p:nvSpPr>
        <p:spPr>
          <a:xfrm>
            <a:off x="1227405" y="1646216"/>
            <a:ext cx="9143999" cy="710506"/>
          </a:xfrm>
          <a:prstGeom prst="rect">
            <a:avLst/>
          </a:prstGeom>
          <a:noFill/>
          <a:ln w="76200">
            <a:solidFill>
              <a:schemeClr val="tx1"/>
            </a:solidFill>
          </a:ln>
        </p:spPr>
        <p:txBody>
          <a:bodyPr wrap="square" rtlCol="0">
            <a:spAutoFit/>
          </a:bodyPr>
          <a:lstStyle/>
          <a:p>
            <a:r>
              <a:rPr lang="bn-IN" sz="4000" b="1" dirty="0"/>
              <a:t>ডাগর [ডাগোর] বিণ বৃহৎ; বড় (ডাগর চোখ,ডাগর মেয়ে)।</a:t>
            </a:r>
            <a:endParaRPr lang="en-US" sz="4000" b="1" dirty="0"/>
          </a:p>
        </p:txBody>
      </p:sp>
    </p:spTree>
    <p:extLst>
      <p:ext uri="{BB962C8B-B14F-4D97-AF65-F5344CB8AC3E}">
        <p14:creationId xmlns:p14="http://schemas.microsoft.com/office/powerpoint/2010/main" val="158381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680FDC-9304-4C8B-A00A-FC163429CDD2}"/>
              </a:ext>
            </a:extLst>
          </p:cNvPr>
          <p:cNvSpPr txBox="1"/>
          <p:nvPr/>
        </p:nvSpPr>
        <p:spPr>
          <a:xfrm>
            <a:off x="4872111" y="789332"/>
            <a:ext cx="712763" cy="707886"/>
          </a:xfrm>
          <a:prstGeom prst="rect">
            <a:avLst/>
          </a:prstGeom>
          <a:noFill/>
          <a:ln w="76200">
            <a:solidFill>
              <a:schemeClr val="tx1"/>
            </a:solidFill>
          </a:ln>
        </p:spPr>
        <p:txBody>
          <a:bodyPr wrap="square" rtlCol="0">
            <a:spAutoFit/>
          </a:bodyPr>
          <a:lstStyle/>
          <a:p>
            <a:r>
              <a:rPr lang="bn-IN" sz="4000" b="1" dirty="0"/>
              <a:t> দ</a:t>
            </a:r>
            <a:endParaRPr lang="en-US" sz="4000" b="1" dirty="0"/>
          </a:p>
        </p:txBody>
      </p:sp>
      <p:sp>
        <p:nvSpPr>
          <p:cNvPr id="3" name="TextBox 2">
            <a:extLst>
              <a:ext uri="{FF2B5EF4-FFF2-40B4-BE49-F238E27FC236}">
                <a16:creationId xmlns:a16="http://schemas.microsoft.com/office/drawing/2014/main" id="{EC00CC47-E670-43BA-8E29-AB986D163ADB}"/>
              </a:ext>
            </a:extLst>
          </p:cNvPr>
          <p:cNvSpPr txBox="1"/>
          <p:nvPr/>
        </p:nvSpPr>
        <p:spPr>
          <a:xfrm>
            <a:off x="2458328" y="2721114"/>
            <a:ext cx="6253090" cy="707886"/>
          </a:xfrm>
          <a:prstGeom prst="rect">
            <a:avLst/>
          </a:prstGeom>
          <a:noFill/>
          <a:ln w="76200">
            <a:solidFill>
              <a:schemeClr val="tx1"/>
            </a:solidFill>
          </a:ln>
        </p:spPr>
        <p:txBody>
          <a:bodyPr wrap="square" rtlCol="0">
            <a:spAutoFit/>
          </a:bodyPr>
          <a:lstStyle/>
          <a:p>
            <a:r>
              <a:rPr lang="bn-IN" sz="4000" b="1" dirty="0"/>
              <a:t>দরবার [দ</a:t>
            </a:r>
            <a:r>
              <a:rPr lang="en-US" sz="4000" b="1" dirty="0"/>
              <a:t>র</a:t>
            </a:r>
            <a:r>
              <a:rPr lang="bn-IN" sz="4000" b="1" dirty="0"/>
              <a:t>্</a:t>
            </a:r>
            <a:r>
              <a:rPr lang="en-US" sz="4000" b="1" dirty="0"/>
              <a:t>‌</a:t>
            </a:r>
            <a:r>
              <a:rPr lang="bn-IN" sz="4000" b="1" dirty="0"/>
              <a:t>বার] বি রাজসভা; জলসা।</a:t>
            </a:r>
            <a:endParaRPr lang="en-US" sz="4000" b="1" dirty="0"/>
          </a:p>
        </p:txBody>
      </p:sp>
      <p:sp>
        <p:nvSpPr>
          <p:cNvPr id="4" name="TextBox 3">
            <a:extLst>
              <a:ext uri="{FF2B5EF4-FFF2-40B4-BE49-F238E27FC236}">
                <a16:creationId xmlns:a16="http://schemas.microsoft.com/office/drawing/2014/main" id="{10A08DCB-0630-4E26-B8B6-4B9DF28ACFD8}"/>
              </a:ext>
            </a:extLst>
          </p:cNvPr>
          <p:cNvSpPr txBox="1"/>
          <p:nvPr/>
        </p:nvSpPr>
        <p:spPr>
          <a:xfrm>
            <a:off x="1508759" y="4498151"/>
            <a:ext cx="8461719" cy="707886"/>
          </a:xfrm>
          <a:prstGeom prst="rect">
            <a:avLst/>
          </a:prstGeom>
          <a:noFill/>
          <a:ln w="76200">
            <a:solidFill>
              <a:schemeClr val="tx1"/>
            </a:solidFill>
          </a:ln>
        </p:spPr>
        <p:txBody>
          <a:bodyPr wrap="square" rtlCol="0">
            <a:spAutoFit/>
          </a:bodyPr>
          <a:lstStyle/>
          <a:p>
            <a:r>
              <a:rPr lang="bn-IN" sz="4000" b="1" dirty="0"/>
              <a:t>দিব্যি</a:t>
            </a:r>
            <a:r>
              <a:rPr lang="en-US" sz="4000" b="1" dirty="0"/>
              <a:t> </a:t>
            </a:r>
            <a:r>
              <a:rPr lang="bn-IN" sz="4000" b="1" dirty="0"/>
              <a:t>[দি</a:t>
            </a:r>
            <a:r>
              <a:rPr lang="en-US" sz="4000" b="1" dirty="0"/>
              <a:t>ব</a:t>
            </a:r>
            <a:r>
              <a:rPr lang="bn-IN" sz="4000" b="1" dirty="0"/>
              <a:t>্</a:t>
            </a:r>
            <a:r>
              <a:rPr lang="en-US" sz="4000" b="1" dirty="0"/>
              <a:t>‌</a:t>
            </a:r>
            <a:r>
              <a:rPr lang="bn-IN" sz="4000" b="1" dirty="0"/>
              <a:t>বি]</a:t>
            </a:r>
            <a:r>
              <a:rPr lang="en-US" sz="4000" b="1" dirty="0"/>
              <a:t> </a:t>
            </a:r>
            <a:r>
              <a:rPr lang="bn-IN" sz="4000" b="1" dirty="0"/>
              <a:t>বিণ ;উত্তম; চমৎকার; পরিষ্কার করে।</a:t>
            </a:r>
            <a:endParaRPr lang="en-US" sz="4000" b="1" dirty="0"/>
          </a:p>
        </p:txBody>
      </p:sp>
    </p:spTree>
    <p:extLst>
      <p:ext uri="{BB962C8B-B14F-4D97-AF65-F5344CB8AC3E}">
        <p14:creationId xmlns:p14="http://schemas.microsoft.com/office/powerpoint/2010/main" val="396929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FCA8A2-D717-4D04-B661-31EE35C1C2FE}"/>
              </a:ext>
            </a:extLst>
          </p:cNvPr>
          <p:cNvSpPr txBox="1"/>
          <p:nvPr/>
        </p:nvSpPr>
        <p:spPr>
          <a:xfrm>
            <a:off x="2310618" y="1949500"/>
            <a:ext cx="6537960" cy="707886"/>
          </a:xfrm>
          <a:prstGeom prst="rect">
            <a:avLst/>
          </a:prstGeom>
          <a:noFill/>
          <a:ln w="76200">
            <a:solidFill>
              <a:schemeClr val="tx1"/>
            </a:solidFill>
          </a:ln>
        </p:spPr>
        <p:txBody>
          <a:bodyPr wrap="square" rtlCol="0">
            <a:spAutoFit/>
          </a:bodyPr>
          <a:lstStyle/>
          <a:p>
            <a:r>
              <a:rPr lang="bn-IN" sz="4000" b="1" dirty="0"/>
              <a:t>নিখিল [নিখিল] বিণ সমগ্র; পুরো;সমুদয়।</a:t>
            </a:r>
            <a:endParaRPr lang="en-US" sz="4000" b="1" dirty="0"/>
          </a:p>
        </p:txBody>
      </p:sp>
      <p:sp>
        <p:nvSpPr>
          <p:cNvPr id="3" name="TextBox 2">
            <a:extLst>
              <a:ext uri="{FF2B5EF4-FFF2-40B4-BE49-F238E27FC236}">
                <a16:creationId xmlns:a16="http://schemas.microsoft.com/office/drawing/2014/main" id="{F4C22010-CCB5-4230-B94F-310664A0A8B1}"/>
              </a:ext>
            </a:extLst>
          </p:cNvPr>
          <p:cNvSpPr txBox="1"/>
          <p:nvPr/>
        </p:nvSpPr>
        <p:spPr>
          <a:xfrm>
            <a:off x="5096022" y="379827"/>
            <a:ext cx="742071" cy="707886"/>
          </a:xfrm>
          <a:prstGeom prst="rect">
            <a:avLst/>
          </a:prstGeom>
          <a:noFill/>
          <a:ln w="76200">
            <a:solidFill>
              <a:schemeClr val="tx1"/>
            </a:solidFill>
          </a:ln>
        </p:spPr>
        <p:txBody>
          <a:bodyPr wrap="square" rtlCol="0">
            <a:spAutoFit/>
          </a:bodyPr>
          <a:lstStyle/>
          <a:p>
            <a:r>
              <a:rPr lang="bn-IN" sz="4000" dirty="0"/>
              <a:t> ন</a:t>
            </a:r>
            <a:endParaRPr lang="en-US" sz="4000" dirty="0"/>
          </a:p>
        </p:txBody>
      </p:sp>
      <p:sp>
        <p:nvSpPr>
          <p:cNvPr id="4" name="TextBox 3">
            <a:extLst>
              <a:ext uri="{FF2B5EF4-FFF2-40B4-BE49-F238E27FC236}">
                <a16:creationId xmlns:a16="http://schemas.microsoft.com/office/drawing/2014/main" id="{B44793CE-882D-438F-831A-BCF5AED10CF8}"/>
              </a:ext>
            </a:extLst>
          </p:cNvPr>
          <p:cNvSpPr txBox="1"/>
          <p:nvPr/>
        </p:nvSpPr>
        <p:spPr>
          <a:xfrm>
            <a:off x="2540977" y="5427596"/>
            <a:ext cx="6594231" cy="707886"/>
          </a:xfrm>
          <a:prstGeom prst="rect">
            <a:avLst/>
          </a:prstGeom>
          <a:noFill/>
          <a:ln w="76200">
            <a:solidFill>
              <a:schemeClr val="tx1"/>
            </a:solidFill>
          </a:ln>
        </p:spPr>
        <p:txBody>
          <a:bodyPr wrap="square" rtlCol="0">
            <a:spAutoFit/>
          </a:bodyPr>
          <a:lstStyle/>
          <a:p>
            <a:r>
              <a:rPr lang="bn-IN" sz="4000" b="1" dirty="0"/>
              <a:t>নিয়তি [নিয়োতি] বি ভাগ্য; অদৃষ্ট;নসিব।</a:t>
            </a:r>
            <a:endParaRPr lang="en-US" sz="4000" b="1" dirty="0"/>
          </a:p>
        </p:txBody>
      </p:sp>
      <p:sp>
        <p:nvSpPr>
          <p:cNvPr id="5" name="TextBox 4">
            <a:extLst>
              <a:ext uri="{FF2B5EF4-FFF2-40B4-BE49-F238E27FC236}">
                <a16:creationId xmlns:a16="http://schemas.microsoft.com/office/drawing/2014/main" id="{FF7F801B-B16C-4ED8-A92F-77655DC9BC06}"/>
              </a:ext>
            </a:extLst>
          </p:cNvPr>
          <p:cNvSpPr txBox="1"/>
          <p:nvPr/>
        </p:nvSpPr>
        <p:spPr>
          <a:xfrm>
            <a:off x="1626576" y="3688548"/>
            <a:ext cx="8423032" cy="707886"/>
          </a:xfrm>
          <a:prstGeom prst="rect">
            <a:avLst/>
          </a:prstGeom>
          <a:noFill/>
          <a:ln w="76200">
            <a:solidFill>
              <a:schemeClr val="tx1"/>
            </a:solidFill>
          </a:ln>
        </p:spPr>
        <p:txBody>
          <a:bodyPr wrap="square" rtlCol="0">
            <a:spAutoFit/>
          </a:bodyPr>
          <a:lstStyle/>
          <a:p>
            <a:r>
              <a:rPr lang="bn-IN" sz="4000" b="1" dirty="0"/>
              <a:t>নিরানন্দ [নিরানো</a:t>
            </a:r>
            <a:r>
              <a:rPr lang="en-US" sz="4000" b="1" dirty="0" err="1"/>
              <a:t>ন্</a:t>
            </a:r>
            <a:r>
              <a:rPr lang="en-US" sz="4000" b="1" dirty="0"/>
              <a:t>‌</a:t>
            </a:r>
            <a:r>
              <a:rPr lang="bn-IN" sz="4000" b="1" dirty="0"/>
              <a:t>দো] বিণ আনন্দহীন;বিষন্ন;অসুখী।</a:t>
            </a:r>
            <a:endParaRPr lang="en-US" sz="4000" b="1" dirty="0"/>
          </a:p>
        </p:txBody>
      </p:sp>
    </p:spTree>
    <p:extLst>
      <p:ext uri="{BB962C8B-B14F-4D97-AF65-F5344CB8AC3E}">
        <p14:creationId xmlns:p14="http://schemas.microsoft.com/office/powerpoint/2010/main" val="401637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402A68-29EE-4C2E-8659-715A2125F92A}"/>
              </a:ext>
            </a:extLst>
          </p:cNvPr>
          <p:cNvSpPr txBox="1"/>
          <p:nvPr/>
        </p:nvSpPr>
        <p:spPr>
          <a:xfrm>
            <a:off x="2269589" y="1758180"/>
            <a:ext cx="5683347" cy="707886"/>
          </a:xfrm>
          <a:prstGeom prst="rect">
            <a:avLst/>
          </a:prstGeom>
          <a:noFill/>
          <a:ln w="76200">
            <a:solidFill>
              <a:schemeClr val="tx1"/>
            </a:solidFill>
          </a:ln>
        </p:spPr>
        <p:txBody>
          <a:bodyPr wrap="square" rtlCol="0">
            <a:spAutoFit/>
          </a:bodyPr>
          <a:lstStyle/>
          <a:p>
            <a:r>
              <a:rPr lang="bn-IN" sz="4000" b="1" dirty="0"/>
              <a:t>শীর্ণ [শি</a:t>
            </a:r>
            <a:r>
              <a:rPr lang="en-US" sz="4000" b="1" dirty="0"/>
              <a:t>র</a:t>
            </a:r>
            <a:r>
              <a:rPr lang="bn-IN" sz="4000" b="1" dirty="0"/>
              <a:t>্</a:t>
            </a:r>
            <a:r>
              <a:rPr lang="en-US" sz="4000" b="1" dirty="0"/>
              <a:t>‌</a:t>
            </a:r>
            <a:r>
              <a:rPr lang="bn-IN" sz="4000" b="1" dirty="0"/>
              <a:t>নো] বিণ কৃশ;ক্ষীণ;রোগা।</a:t>
            </a:r>
            <a:endParaRPr lang="en-US" sz="4000" b="1" dirty="0"/>
          </a:p>
        </p:txBody>
      </p:sp>
      <p:sp>
        <p:nvSpPr>
          <p:cNvPr id="3" name="TextBox 2">
            <a:extLst>
              <a:ext uri="{FF2B5EF4-FFF2-40B4-BE49-F238E27FC236}">
                <a16:creationId xmlns:a16="http://schemas.microsoft.com/office/drawing/2014/main" id="{B03FE5B6-104E-4951-8B8A-1D399AFFE098}"/>
              </a:ext>
            </a:extLst>
          </p:cNvPr>
          <p:cNvSpPr txBox="1"/>
          <p:nvPr/>
        </p:nvSpPr>
        <p:spPr>
          <a:xfrm>
            <a:off x="5111263" y="304285"/>
            <a:ext cx="726830" cy="707886"/>
          </a:xfrm>
          <a:prstGeom prst="rect">
            <a:avLst/>
          </a:prstGeom>
          <a:noFill/>
          <a:ln w="76200">
            <a:solidFill>
              <a:schemeClr val="tx1"/>
            </a:solidFill>
          </a:ln>
        </p:spPr>
        <p:txBody>
          <a:bodyPr wrap="square" rtlCol="0">
            <a:spAutoFit/>
          </a:bodyPr>
          <a:lstStyle/>
          <a:p>
            <a:r>
              <a:rPr lang="bn-IN" sz="4000" dirty="0"/>
              <a:t> শ</a:t>
            </a:r>
            <a:endParaRPr lang="en-US" sz="4000" dirty="0"/>
          </a:p>
        </p:txBody>
      </p:sp>
      <p:sp>
        <p:nvSpPr>
          <p:cNvPr id="4" name="TextBox 3">
            <a:extLst>
              <a:ext uri="{FF2B5EF4-FFF2-40B4-BE49-F238E27FC236}">
                <a16:creationId xmlns:a16="http://schemas.microsoft.com/office/drawing/2014/main" id="{2F46A3E7-6F55-411D-9255-ED0B9943B1BE}"/>
              </a:ext>
            </a:extLst>
          </p:cNvPr>
          <p:cNvSpPr txBox="1"/>
          <p:nvPr/>
        </p:nvSpPr>
        <p:spPr>
          <a:xfrm>
            <a:off x="5120642" y="2858132"/>
            <a:ext cx="717451" cy="707886"/>
          </a:xfrm>
          <a:prstGeom prst="rect">
            <a:avLst/>
          </a:prstGeom>
          <a:noFill/>
          <a:ln w="76200">
            <a:solidFill>
              <a:schemeClr val="tx1"/>
            </a:solidFill>
          </a:ln>
        </p:spPr>
        <p:txBody>
          <a:bodyPr wrap="square" rtlCol="0">
            <a:spAutoFit/>
          </a:bodyPr>
          <a:lstStyle/>
          <a:p>
            <a:r>
              <a:rPr lang="bn-IN" sz="4000" dirty="0"/>
              <a:t> স</a:t>
            </a:r>
            <a:endParaRPr lang="en-US" sz="4000" dirty="0"/>
          </a:p>
        </p:txBody>
      </p:sp>
      <p:sp>
        <p:nvSpPr>
          <p:cNvPr id="5" name="TextBox 4">
            <a:extLst>
              <a:ext uri="{FF2B5EF4-FFF2-40B4-BE49-F238E27FC236}">
                <a16:creationId xmlns:a16="http://schemas.microsoft.com/office/drawing/2014/main" id="{D74C9C4F-1A42-4E5A-9257-815B5B2F82CA}"/>
              </a:ext>
            </a:extLst>
          </p:cNvPr>
          <p:cNvSpPr txBox="1"/>
          <p:nvPr/>
        </p:nvSpPr>
        <p:spPr>
          <a:xfrm>
            <a:off x="839373" y="4411067"/>
            <a:ext cx="9997439" cy="707886"/>
          </a:xfrm>
          <a:prstGeom prst="rect">
            <a:avLst/>
          </a:prstGeom>
          <a:noFill/>
          <a:ln w="76200">
            <a:solidFill>
              <a:schemeClr val="tx1"/>
            </a:solidFill>
          </a:ln>
        </p:spPr>
        <p:txBody>
          <a:bodyPr wrap="square" rtlCol="0">
            <a:spAutoFit/>
          </a:bodyPr>
          <a:lstStyle/>
          <a:p>
            <a:r>
              <a:rPr lang="bn-IN" sz="4000" b="1" dirty="0"/>
              <a:t>সচরাচর [শচরাচর্] ক্রিবি</a:t>
            </a:r>
            <a:r>
              <a:rPr lang="en-US" sz="4000" b="1" dirty="0"/>
              <a:t>ণ </a:t>
            </a:r>
            <a:r>
              <a:rPr lang="bn-IN" sz="4000" b="1" dirty="0"/>
              <a:t>সাধারণত;</a:t>
            </a:r>
            <a:r>
              <a:rPr lang="en-US" sz="4000" b="1" dirty="0"/>
              <a:t> </a:t>
            </a:r>
            <a:r>
              <a:rPr lang="bn-IN" sz="4000" b="1" dirty="0"/>
              <a:t>প্রায়শ;</a:t>
            </a:r>
            <a:r>
              <a:rPr lang="en-US" sz="4000" b="1" dirty="0"/>
              <a:t> </a:t>
            </a:r>
            <a:r>
              <a:rPr lang="bn-IN" sz="4000" b="1" dirty="0"/>
              <a:t>বেশিরভাগ ক্ষেত্রে।</a:t>
            </a:r>
            <a:endParaRPr lang="en-US" sz="4000" b="1" dirty="0"/>
          </a:p>
        </p:txBody>
      </p:sp>
    </p:spTree>
    <p:extLst>
      <p:ext uri="{BB962C8B-B14F-4D97-AF65-F5344CB8AC3E}">
        <p14:creationId xmlns:p14="http://schemas.microsoft.com/office/powerpoint/2010/main" val="396665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6322FD-194E-47A1-809A-42550D43DF70}"/>
              </a:ext>
            </a:extLst>
          </p:cNvPr>
          <p:cNvSpPr txBox="1"/>
          <p:nvPr/>
        </p:nvSpPr>
        <p:spPr>
          <a:xfrm>
            <a:off x="4351606" y="360239"/>
            <a:ext cx="1744394" cy="707886"/>
          </a:xfrm>
          <a:prstGeom prst="rect">
            <a:avLst/>
          </a:prstGeom>
          <a:noFill/>
          <a:ln w="57150">
            <a:solidFill>
              <a:schemeClr val="tx1"/>
            </a:solidFill>
          </a:ln>
        </p:spPr>
        <p:txBody>
          <a:bodyPr wrap="square" rtlCol="0">
            <a:spAutoFit/>
          </a:bodyPr>
          <a:lstStyle/>
          <a:p>
            <a:r>
              <a:rPr lang="bn-IN" sz="4000" b="1" dirty="0"/>
              <a:t>মূল্যায়ন</a:t>
            </a:r>
            <a:endParaRPr lang="en-US" sz="4000" b="1" dirty="0"/>
          </a:p>
        </p:txBody>
      </p:sp>
      <p:sp>
        <p:nvSpPr>
          <p:cNvPr id="4" name="TextBox 3">
            <a:extLst>
              <a:ext uri="{FF2B5EF4-FFF2-40B4-BE49-F238E27FC236}">
                <a16:creationId xmlns:a16="http://schemas.microsoft.com/office/drawing/2014/main" id="{A5A628DF-8756-40B7-918A-EB9B22D0B5CC}"/>
              </a:ext>
            </a:extLst>
          </p:cNvPr>
          <p:cNvSpPr txBox="1"/>
          <p:nvPr/>
        </p:nvSpPr>
        <p:spPr>
          <a:xfrm>
            <a:off x="1423182" y="1650890"/>
            <a:ext cx="8986912" cy="707886"/>
          </a:xfrm>
          <a:prstGeom prst="rect">
            <a:avLst/>
          </a:prstGeom>
          <a:noFill/>
          <a:ln w="57150">
            <a:solidFill>
              <a:schemeClr val="tx1"/>
            </a:solidFill>
          </a:ln>
        </p:spPr>
        <p:txBody>
          <a:bodyPr wrap="square" rtlCol="0">
            <a:spAutoFit/>
          </a:bodyPr>
          <a:lstStyle/>
          <a:p>
            <a:r>
              <a:rPr lang="bn-IN" sz="4000" b="1" dirty="0"/>
              <a:t>১। বাংলা ভাষার প্রথম অভিধান রচনার চেষ্টা কে করেন?</a:t>
            </a:r>
            <a:endParaRPr lang="en-US" sz="4000" b="1" dirty="0"/>
          </a:p>
        </p:txBody>
      </p:sp>
      <p:sp>
        <p:nvSpPr>
          <p:cNvPr id="5" name="TextBox 4">
            <a:extLst>
              <a:ext uri="{FF2B5EF4-FFF2-40B4-BE49-F238E27FC236}">
                <a16:creationId xmlns:a16="http://schemas.microsoft.com/office/drawing/2014/main" id="{07AFB239-D573-4EEC-A116-99901D83C72B}"/>
              </a:ext>
            </a:extLst>
          </p:cNvPr>
          <p:cNvSpPr txBox="1"/>
          <p:nvPr/>
        </p:nvSpPr>
        <p:spPr>
          <a:xfrm>
            <a:off x="1155895" y="3987207"/>
            <a:ext cx="9113520" cy="1323439"/>
          </a:xfrm>
          <a:prstGeom prst="rect">
            <a:avLst/>
          </a:prstGeom>
          <a:noFill/>
          <a:ln w="57150">
            <a:solidFill>
              <a:schemeClr val="tx1"/>
            </a:solidFill>
          </a:ln>
        </p:spPr>
        <p:txBody>
          <a:bodyPr wrap="square" rtlCol="0">
            <a:spAutoFit/>
          </a:bodyPr>
          <a:lstStyle/>
          <a:p>
            <a:r>
              <a:rPr lang="bn-IN" sz="4000" b="1" dirty="0"/>
              <a:t>২। ‘বাংলা-পোর্তুগিজ ভাষার শব্দকোষ’ গ্রন্থের রচয়িতা কে?</a:t>
            </a:r>
            <a:endParaRPr lang="en-US" sz="4000" b="1" dirty="0"/>
          </a:p>
        </p:txBody>
      </p:sp>
      <p:sp>
        <p:nvSpPr>
          <p:cNvPr id="8" name="TextBox 7">
            <a:extLst>
              <a:ext uri="{FF2B5EF4-FFF2-40B4-BE49-F238E27FC236}">
                <a16:creationId xmlns:a16="http://schemas.microsoft.com/office/drawing/2014/main" id="{E127D57F-2125-4632-972C-6B2D676D89A4}"/>
              </a:ext>
            </a:extLst>
          </p:cNvPr>
          <p:cNvSpPr txBox="1"/>
          <p:nvPr/>
        </p:nvSpPr>
        <p:spPr>
          <a:xfrm>
            <a:off x="3617742" y="2820573"/>
            <a:ext cx="4189827" cy="707886"/>
          </a:xfrm>
          <a:prstGeom prst="rect">
            <a:avLst/>
          </a:prstGeom>
          <a:noFill/>
          <a:ln w="57150">
            <a:solidFill>
              <a:schemeClr val="tx1"/>
            </a:solidFill>
          </a:ln>
        </p:spPr>
        <p:txBody>
          <a:bodyPr wrap="square" rtlCol="0">
            <a:spAutoFit/>
          </a:bodyPr>
          <a:lstStyle/>
          <a:p>
            <a:r>
              <a:rPr lang="bn-IN" sz="4000" b="1" dirty="0"/>
              <a:t>মানুএল দা আসসুম্পসাঁউ </a:t>
            </a:r>
            <a:endParaRPr lang="en-US" sz="4000" b="1" dirty="0"/>
          </a:p>
        </p:txBody>
      </p:sp>
      <p:sp>
        <p:nvSpPr>
          <p:cNvPr id="10" name="TextBox 9">
            <a:extLst>
              <a:ext uri="{FF2B5EF4-FFF2-40B4-BE49-F238E27FC236}">
                <a16:creationId xmlns:a16="http://schemas.microsoft.com/office/drawing/2014/main" id="{8E4D4C9D-E1D7-4EB1-ACDF-E2320669825D}"/>
              </a:ext>
            </a:extLst>
          </p:cNvPr>
          <p:cNvSpPr txBox="1"/>
          <p:nvPr/>
        </p:nvSpPr>
        <p:spPr>
          <a:xfrm>
            <a:off x="3460653" y="5526354"/>
            <a:ext cx="4189827" cy="707886"/>
          </a:xfrm>
          <a:prstGeom prst="rect">
            <a:avLst/>
          </a:prstGeom>
          <a:noFill/>
          <a:ln w="57150">
            <a:solidFill>
              <a:schemeClr val="tx1"/>
            </a:solidFill>
          </a:ln>
        </p:spPr>
        <p:txBody>
          <a:bodyPr wrap="square" rtlCol="0">
            <a:spAutoFit/>
          </a:bodyPr>
          <a:lstStyle/>
          <a:p>
            <a:r>
              <a:rPr lang="bn-IN" sz="4000" b="1" dirty="0"/>
              <a:t>মানুএল দা আসসুম্পসাঁউ </a:t>
            </a:r>
            <a:endParaRPr lang="en-US" sz="4000" b="1" dirty="0"/>
          </a:p>
        </p:txBody>
      </p:sp>
    </p:spTree>
    <p:extLst>
      <p:ext uri="{BB962C8B-B14F-4D97-AF65-F5344CB8AC3E}">
        <p14:creationId xmlns:p14="http://schemas.microsoft.com/office/powerpoint/2010/main" val="320270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8"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2B77B4-B89D-4662-844D-95A7659399D4}"/>
              </a:ext>
            </a:extLst>
          </p:cNvPr>
          <p:cNvSpPr txBox="1"/>
          <p:nvPr/>
        </p:nvSpPr>
        <p:spPr>
          <a:xfrm>
            <a:off x="1373945" y="1270876"/>
            <a:ext cx="6707944" cy="707886"/>
          </a:xfrm>
          <a:prstGeom prst="rect">
            <a:avLst/>
          </a:prstGeom>
          <a:noFill/>
          <a:ln w="57150">
            <a:solidFill>
              <a:schemeClr val="tx1"/>
            </a:solidFill>
          </a:ln>
        </p:spPr>
        <p:txBody>
          <a:bodyPr wrap="square" rtlCol="0">
            <a:spAutoFit/>
          </a:bodyPr>
          <a:lstStyle/>
          <a:p>
            <a:r>
              <a:rPr lang="bn-IN" sz="4000" b="1" dirty="0"/>
              <a:t>৩। শব্দের সংগ্রহ জাতীয় গ্রন্থকে কী বলে?</a:t>
            </a:r>
            <a:endParaRPr lang="en-US" sz="4000" b="1" dirty="0"/>
          </a:p>
        </p:txBody>
      </p:sp>
      <p:sp>
        <p:nvSpPr>
          <p:cNvPr id="3" name="TextBox 2">
            <a:extLst>
              <a:ext uri="{FF2B5EF4-FFF2-40B4-BE49-F238E27FC236}">
                <a16:creationId xmlns:a16="http://schemas.microsoft.com/office/drawing/2014/main" id="{F9C77069-8867-4DC5-A6A9-A9A087026DD7}"/>
              </a:ext>
            </a:extLst>
          </p:cNvPr>
          <p:cNvSpPr txBox="1"/>
          <p:nvPr/>
        </p:nvSpPr>
        <p:spPr>
          <a:xfrm>
            <a:off x="1498209" y="3801338"/>
            <a:ext cx="4597791" cy="707886"/>
          </a:xfrm>
          <a:prstGeom prst="rect">
            <a:avLst/>
          </a:prstGeom>
          <a:noFill/>
          <a:ln w="57150">
            <a:solidFill>
              <a:schemeClr val="tx1"/>
            </a:solidFill>
          </a:ln>
        </p:spPr>
        <p:txBody>
          <a:bodyPr wrap="square" rtlCol="0">
            <a:spAutoFit/>
          </a:bodyPr>
          <a:lstStyle/>
          <a:p>
            <a:r>
              <a:rPr lang="bn-IN" sz="4000" b="1" dirty="0"/>
              <a:t>৪। সচরাচর শব্দের অর্থ কী?</a:t>
            </a:r>
            <a:endParaRPr lang="en-US" sz="4000" b="1" dirty="0"/>
          </a:p>
        </p:txBody>
      </p:sp>
      <p:sp>
        <p:nvSpPr>
          <p:cNvPr id="4" name="TextBox 3">
            <a:extLst>
              <a:ext uri="{FF2B5EF4-FFF2-40B4-BE49-F238E27FC236}">
                <a16:creationId xmlns:a16="http://schemas.microsoft.com/office/drawing/2014/main" id="{A412A14C-27FE-4133-9261-29014F1BF1A0}"/>
              </a:ext>
            </a:extLst>
          </p:cNvPr>
          <p:cNvSpPr txBox="1"/>
          <p:nvPr/>
        </p:nvSpPr>
        <p:spPr>
          <a:xfrm>
            <a:off x="1498209" y="5233181"/>
            <a:ext cx="4074942" cy="707886"/>
          </a:xfrm>
          <a:prstGeom prst="rect">
            <a:avLst/>
          </a:prstGeom>
          <a:noFill/>
          <a:ln w="57150">
            <a:solidFill>
              <a:schemeClr val="tx1"/>
            </a:solidFill>
          </a:ln>
        </p:spPr>
        <p:txBody>
          <a:bodyPr wrap="square" rtlCol="0">
            <a:spAutoFit/>
          </a:bodyPr>
          <a:lstStyle/>
          <a:p>
            <a:r>
              <a:rPr lang="bn-IN" sz="4000" b="1" dirty="0"/>
              <a:t>প্রায়শ,বেশিরভাগ ক্ষেত্রে </a:t>
            </a:r>
            <a:endParaRPr lang="en-US" sz="4000" b="1" dirty="0"/>
          </a:p>
        </p:txBody>
      </p:sp>
      <p:sp>
        <p:nvSpPr>
          <p:cNvPr id="5" name="TextBox 4">
            <a:extLst>
              <a:ext uri="{FF2B5EF4-FFF2-40B4-BE49-F238E27FC236}">
                <a16:creationId xmlns:a16="http://schemas.microsoft.com/office/drawing/2014/main" id="{9D1C9154-308B-4FBD-A316-D45419E08C73}"/>
              </a:ext>
            </a:extLst>
          </p:cNvPr>
          <p:cNvSpPr txBox="1"/>
          <p:nvPr/>
        </p:nvSpPr>
        <p:spPr>
          <a:xfrm>
            <a:off x="1498209" y="2531377"/>
            <a:ext cx="1744394" cy="707886"/>
          </a:xfrm>
          <a:prstGeom prst="rect">
            <a:avLst/>
          </a:prstGeom>
          <a:noFill/>
          <a:ln w="57150">
            <a:solidFill>
              <a:schemeClr val="tx1"/>
            </a:solidFill>
          </a:ln>
        </p:spPr>
        <p:txBody>
          <a:bodyPr wrap="square" rtlCol="0">
            <a:spAutoFit/>
          </a:bodyPr>
          <a:lstStyle/>
          <a:p>
            <a:r>
              <a:rPr lang="bn-IN" sz="4000" b="1" dirty="0"/>
              <a:t>অভিধান</a:t>
            </a:r>
            <a:endParaRPr lang="en-US" sz="4000" b="1" dirty="0"/>
          </a:p>
        </p:txBody>
      </p:sp>
    </p:spTree>
    <p:extLst>
      <p:ext uri="{BB962C8B-B14F-4D97-AF65-F5344CB8AC3E}">
        <p14:creationId xmlns:p14="http://schemas.microsoft.com/office/powerpoint/2010/main" val="24316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5CE16D-EB10-41E6-A2D2-4B8387F1B357}"/>
              </a:ext>
            </a:extLst>
          </p:cNvPr>
          <p:cNvSpPr txBox="1"/>
          <p:nvPr/>
        </p:nvSpPr>
        <p:spPr>
          <a:xfrm>
            <a:off x="3601329" y="998805"/>
            <a:ext cx="3615397" cy="707886"/>
          </a:xfrm>
          <a:prstGeom prst="rect">
            <a:avLst/>
          </a:prstGeom>
          <a:noFill/>
          <a:ln w="76200">
            <a:solidFill>
              <a:schemeClr val="tx1"/>
            </a:solidFill>
          </a:ln>
        </p:spPr>
        <p:txBody>
          <a:bodyPr wrap="square" rtlCol="0">
            <a:spAutoFit/>
          </a:bodyPr>
          <a:lstStyle/>
          <a:p>
            <a:r>
              <a:rPr lang="bn-IN" sz="4000" b="1" dirty="0"/>
              <a:t>আজ কী কী শিখলাম</a:t>
            </a:r>
            <a:endParaRPr lang="en-US" sz="4000" b="1" dirty="0"/>
          </a:p>
        </p:txBody>
      </p:sp>
      <p:sp>
        <p:nvSpPr>
          <p:cNvPr id="3" name="TextBox 2">
            <a:extLst>
              <a:ext uri="{FF2B5EF4-FFF2-40B4-BE49-F238E27FC236}">
                <a16:creationId xmlns:a16="http://schemas.microsoft.com/office/drawing/2014/main" id="{F4584F2C-F9DA-4868-961C-8AAA22B8B996}"/>
              </a:ext>
            </a:extLst>
          </p:cNvPr>
          <p:cNvSpPr txBox="1"/>
          <p:nvPr/>
        </p:nvSpPr>
        <p:spPr>
          <a:xfrm>
            <a:off x="1364566" y="2489982"/>
            <a:ext cx="9003322" cy="3170099"/>
          </a:xfrm>
          <a:prstGeom prst="rect">
            <a:avLst/>
          </a:prstGeom>
          <a:noFill/>
          <a:ln w="76200">
            <a:solidFill>
              <a:schemeClr val="tx1"/>
            </a:solidFill>
          </a:ln>
        </p:spPr>
        <p:txBody>
          <a:bodyPr wrap="square" rtlCol="0">
            <a:spAutoFit/>
          </a:bodyPr>
          <a:lstStyle/>
          <a:p>
            <a:r>
              <a:rPr lang="en-US" sz="4000" b="1" dirty="0"/>
              <a:t>১। </a:t>
            </a:r>
            <a:r>
              <a:rPr lang="bn-IN" sz="4000" b="1" dirty="0"/>
              <a:t>অ</a:t>
            </a:r>
            <a:r>
              <a:rPr lang="en-US" sz="4000" b="1" dirty="0"/>
              <a:t>ভ</a:t>
            </a:r>
            <a:r>
              <a:rPr lang="as-IN" sz="4000" b="1" dirty="0"/>
              <a:t>ি</a:t>
            </a:r>
            <a:r>
              <a:rPr lang="en-US" sz="4000" b="1" dirty="0" err="1"/>
              <a:t>ধান</a:t>
            </a:r>
            <a:r>
              <a:rPr lang="en-US" sz="4000" b="1" dirty="0"/>
              <a:t> </a:t>
            </a:r>
            <a:r>
              <a:rPr lang="en-US" sz="4000" b="1" dirty="0" err="1"/>
              <a:t>কী</a:t>
            </a:r>
            <a:r>
              <a:rPr lang="en-US" sz="4000" b="1" dirty="0"/>
              <a:t> </a:t>
            </a:r>
            <a:r>
              <a:rPr lang="en-US" sz="4000" b="1" dirty="0" err="1"/>
              <a:t>তা</a:t>
            </a:r>
            <a:r>
              <a:rPr lang="en-US" sz="4000" b="1" dirty="0"/>
              <a:t> </a:t>
            </a:r>
            <a:r>
              <a:rPr lang="en-US" sz="4000" b="1" dirty="0" err="1"/>
              <a:t>শি</a:t>
            </a:r>
            <a:r>
              <a:rPr lang="as-IN" sz="4000" b="1" dirty="0"/>
              <a:t>খ</a:t>
            </a:r>
            <a:r>
              <a:rPr lang="en-US" sz="4000" b="1" dirty="0"/>
              <a:t>ল</a:t>
            </a:r>
            <a:r>
              <a:rPr lang="as-IN" sz="4000" b="1" dirty="0"/>
              <a:t>া</a:t>
            </a:r>
            <a:r>
              <a:rPr lang="en-US" sz="4000" b="1" dirty="0"/>
              <a:t>ম।</a:t>
            </a:r>
          </a:p>
          <a:p>
            <a:r>
              <a:rPr lang="en-US" sz="4000" b="1" dirty="0"/>
              <a:t>২। </a:t>
            </a:r>
            <a:r>
              <a:rPr lang="as-IN" sz="4000" b="1" dirty="0"/>
              <a:t>ব</a:t>
            </a:r>
            <a:r>
              <a:rPr lang="en-US" sz="4000" b="1" dirty="0" err="1"/>
              <a:t>াংলা</a:t>
            </a:r>
            <a:r>
              <a:rPr lang="en-US" sz="4000" b="1" dirty="0"/>
              <a:t> </a:t>
            </a:r>
            <a:r>
              <a:rPr lang="en-US" sz="4000" b="1" dirty="0" err="1"/>
              <a:t>অভিধানের</a:t>
            </a:r>
            <a:r>
              <a:rPr lang="en-US" sz="4000" b="1" dirty="0"/>
              <a:t> </a:t>
            </a:r>
            <a:r>
              <a:rPr lang="en-US" sz="4000" b="1" dirty="0" err="1"/>
              <a:t>ইতিহাস</a:t>
            </a:r>
            <a:r>
              <a:rPr lang="en-US" sz="4000" b="1" dirty="0"/>
              <a:t> </a:t>
            </a:r>
            <a:r>
              <a:rPr lang="en-US" sz="4000" b="1" dirty="0" err="1"/>
              <a:t>সম্পর</a:t>
            </a:r>
            <a:r>
              <a:rPr lang="as-IN" sz="4000" b="1" dirty="0"/>
              <a:t>্</a:t>
            </a:r>
            <a:r>
              <a:rPr lang="en-US" sz="4000" b="1" dirty="0"/>
              <a:t>ক</a:t>
            </a:r>
            <a:r>
              <a:rPr lang="as-IN" sz="4000" b="1" dirty="0"/>
              <a:t>ে</a:t>
            </a:r>
            <a:r>
              <a:rPr lang="en-US" sz="4000" b="1" dirty="0"/>
              <a:t> </a:t>
            </a:r>
            <a:r>
              <a:rPr lang="as-IN" sz="4000" b="1" dirty="0"/>
              <a:t>জ</a:t>
            </a:r>
            <a:r>
              <a:rPr lang="en-US" sz="4000" b="1" dirty="0"/>
              <a:t>া</a:t>
            </a:r>
            <a:r>
              <a:rPr lang="as-IN" sz="4000" b="1" dirty="0"/>
              <a:t>ন</a:t>
            </a:r>
            <a:r>
              <a:rPr lang="en-US" sz="4000" b="1" dirty="0"/>
              <a:t>ল</a:t>
            </a:r>
            <a:r>
              <a:rPr lang="as-IN" sz="4000" b="1" dirty="0"/>
              <a:t>া</a:t>
            </a:r>
            <a:r>
              <a:rPr lang="en-US" sz="4000" b="1" dirty="0"/>
              <a:t>ম।</a:t>
            </a:r>
          </a:p>
          <a:p>
            <a:r>
              <a:rPr lang="en-US" sz="4000" b="1" dirty="0"/>
              <a:t>৩। </a:t>
            </a:r>
            <a:r>
              <a:rPr lang="en-US" sz="4000" b="1" dirty="0" err="1"/>
              <a:t>অভিধানে</a:t>
            </a:r>
            <a:r>
              <a:rPr lang="en-US" sz="4000" b="1" dirty="0"/>
              <a:t> </a:t>
            </a:r>
            <a:r>
              <a:rPr lang="en-US" sz="4000" b="1" dirty="0" err="1"/>
              <a:t>বর</a:t>
            </a:r>
            <a:r>
              <a:rPr lang="as-IN" sz="4000" b="1" dirty="0"/>
              <a:t>্</a:t>
            </a:r>
            <a:r>
              <a:rPr lang="en-US" sz="4000" b="1" dirty="0"/>
              <a:t>ণ</a:t>
            </a:r>
            <a:r>
              <a:rPr lang="as-IN" sz="4000" b="1" dirty="0"/>
              <a:t>া</a:t>
            </a:r>
            <a:r>
              <a:rPr lang="en-US" sz="4000" b="1" dirty="0"/>
              <a:t>ন</a:t>
            </a:r>
            <a:r>
              <a:rPr lang="as-IN" sz="4000" b="1" dirty="0"/>
              <a:t>ু</a:t>
            </a:r>
            <a:r>
              <a:rPr lang="en-US" sz="4000" b="1" dirty="0"/>
              <a:t>ক</a:t>
            </a:r>
            <a:r>
              <a:rPr lang="as-IN" sz="4000" b="1" dirty="0"/>
              <a:t>্</a:t>
            </a:r>
            <a:r>
              <a:rPr lang="en-US" sz="4000" b="1" dirty="0"/>
              <a:t>র</a:t>
            </a:r>
            <a:r>
              <a:rPr lang="as-IN" sz="4000" b="1" dirty="0"/>
              <a:t>ম</a:t>
            </a:r>
            <a:r>
              <a:rPr lang="en-US" sz="4000" b="1" dirty="0"/>
              <a:t>ি</a:t>
            </a:r>
            <a:r>
              <a:rPr lang="as-IN" sz="4000" b="1" dirty="0"/>
              <a:t>ক</a:t>
            </a:r>
            <a:r>
              <a:rPr lang="en-US" sz="4000" b="1" dirty="0"/>
              <a:t> </a:t>
            </a:r>
            <a:r>
              <a:rPr lang="en-US" sz="4000" b="1" dirty="0" err="1"/>
              <a:t>শব্দ</a:t>
            </a:r>
            <a:r>
              <a:rPr lang="en-US" sz="4000" b="1" dirty="0"/>
              <a:t> </a:t>
            </a:r>
            <a:r>
              <a:rPr lang="en-US" sz="4000" b="1" dirty="0" err="1"/>
              <a:t>সাজানো</a:t>
            </a:r>
            <a:endParaRPr lang="en-US" sz="4000" b="1" dirty="0"/>
          </a:p>
          <a:p>
            <a:r>
              <a:rPr lang="en-US" sz="4000" b="1" dirty="0"/>
              <a:t>৪। </a:t>
            </a:r>
            <a:r>
              <a:rPr lang="en-US" sz="4000" b="1" dirty="0" err="1"/>
              <a:t>যুক্তাক্</a:t>
            </a:r>
            <a:r>
              <a:rPr lang="as-IN" sz="4000" b="1" dirty="0"/>
              <a:t>ষ</a:t>
            </a:r>
            <a:r>
              <a:rPr lang="en-US" sz="4000" b="1" dirty="0" err="1"/>
              <a:t>রের</a:t>
            </a:r>
            <a:r>
              <a:rPr lang="en-US" sz="4000" b="1" dirty="0"/>
              <a:t> </a:t>
            </a:r>
            <a:r>
              <a:rPr lang="as-IN" sz="4000" b="1" dirty="0"/>
              <a:t>ব</a:t>
            </a:r>
            <a:r>
              <a:rPr lang="en-US" sz="4000" b="1" dirty="0" err="1"/>
              <a:t>র্ণানুক্রম</a:t>
            </a:r>
            <a:r>
              <a:rPr lang="en-US" sz="4000" b="1" dirty="0"/>
              <a:t> </a:t>
            </a:r>
          </a:p>
          <a:p>
            <a:r>
              <a:rPr lang="en-US" sz="4000" b="1" dirty="0"/>
              <a:t>৫। </a:t>
            </a:r>
            <a:r>
              <a:rPr lang="en-US" sz="4000" b="1" dirty="0" err="1"/>
              <a:t>অভিধানে</a:t>
            </a:r>
            <a:r>
              <a:rPr lang="en-US" sz="4000" b="1" dirty="0"/>
              <a:t> </a:t>
            </a:r>
            <a:r>
              <a:rPr lang="en-US" sz="4000" b="1" dirty="0" err="1"/>
              <a:t>ব্যবহ</a:t>
            </a:r>
            <a:r>
              <a:rPr lang="as-IN" sz="4000" b="1" dirty="0"/>
              <a:t>ৃ</a:t>
            </a:r>
            <a:r>
              <a:rPr lang="en-US" sz="4000" b="1" dirty="0"/>
              <a:t>ত </a:t>
            </a:r>
            <a:r>
              <a:rPr lang="as-IN" sz="4000" b="1" dirty="0"/>
              <a:t>ব</a:t>
            </a:r>
            <a:r>
              <a:rPr lang="en-US" sz="4000" b="1" dirty="0" err="1"/>
              <a:t>র্ণানুক্রমিক</a:t>
            </a:r>
            <a:r>
              <a:rPr lang="en-US" sz="4000" b="1" dirty="0"/>
              <a:t> </a:t>
            </a:r>
            <a:r>
              <a:rPr lang="en-US" sz="4000" b="1" dirty="0" err="1"/>
              <a:t>শব্দের</a:t>
            </a:r>
            <a:r>
              <a:rPr lang="en-US" sz="4000" b="1" dirty="0"/>
              <a:t> </a:t>
            </a:r>
            <a:r>
              <a:rPr lang="en-US" sz="4000" b="1" dirty="0" err="1"/>
              <a:t>কি</a:t>
            </a:r>
            <a:r>
              <a:rPr lang="as-IN" sz="4000" b="1" dirty="0"/>
              <a:t>ছ</a:t>
            </a:r>
            <a:r>
              <a:rPr lang="en-US" sz="4000" b="1" dirty="0"/>
              <a:t>ু  </a:t>
            </a:r>
            <a:r>
              <a:rPr lang="as-IN" sz="4000" b="1" dirty="0"/>
              <a:t>ন</a:t>
            </a:r>
            <a:r>
              <a:rPr lang="en-US" sz="4000" b="1" dirty="0"/>
              <a:t>ম</a:t>
            </a:r>
            <a:r>
              <a:rPr lang="as-IN" sz="4000" b="1" dirty="0"/>
              <a:t>ু</a:t>
            </a:r>
            <a:r>
              <a:rPr lang="en-US" sz="4000" b="1" dirty="0"/>
              <a:t>ন</a:t>
            </a:r>
            <a:r>
              <a:rPr lang="as-IN" sz="4000" b="1" dirty="0"/>
              <a:t>া</a:t>
            </a:r>
            <a:r>
              <a:rPr lang="en-US" sz="4000" b="1" dirty="0"/>
              <a:t>।</a:t>
            </a:r>
          </a:p>
        </p:txBody>
      </p:sp>
    </p:spTree>
    <p:extLst>
      <p:ext uri="{BB962C8B-B14F-4D97-AF65-F5344CB8AC3E}">
        <p14:creationId xmlns:p14="http://schemas.microsoft.com/office/powerpoint/2010/main" val="21011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AD2525-822B-4E49-B627-F9BEBFA0F53A}"/>
              </a:ext>
            </a:extLst>
          </p:cNvPr>
          <p:cNvSpPr txBox="1"/>
          <p:nvPr/>
        </p:nvSpPr>
        <p:spPr>
          <a:xfrm>
            <a:off x="5371781" y="4676068"/>
            <a:ext cx="6130835" cy="1815882"/>
          </a:xfrm>
          <a:prstGeom prst="rect">
            <a:avLst/>
          </a:prstGeom>
          <a:noFill/>
          <a:ln w="38100">
            <a:solidFill>
              <a:schemeClr val="tx1"/>
            </a:solidFill>
          </a:ln>
        </p:spPr>
        <p:txBody>
          <a:bodyPr wrap="square" rtlCol="0">
            <a:spAutoFit/>
          </a:bodyPr>
          <a:lstStyle/>
          <a:p>
            <a:r>
              <a:rPr lang="en-US" sz="2800" b="1" dirty="0" err="1"/>
              <a:t>উম্মে</a:t>
            </a:r>
            <a:r>
              <a:rPr lang="en-US" sz="2800" b="1" dirty="0"/>
              <a:t> </a:t>
            </a:r>
            <a:r>
              <a:rPr lang="en-US" sz="2800" b="1" dirty="0" err="1"/>
              <a:t>হাবিবা</a:t>
            </a:r>
            <a:endParaRPr lang="en-US" sz="2800" b="1" dirty="0"/>
          </a:p>
          <a:p>
            <a:r>
              <a:rPr lang="en-US" sz="2800" b="1" dirty="0" err="1"/>
              <a:t>সহকারী</a:t>
            </a:r>
            <a:r>
              <a:rPr lang="en-US" sz="2800" b="1" dirty="0"/>
              <a:t> </a:t>
            </a:r>
            <a:r>
              <a:rPr lang="en-US" sz="2800" b="1" dirty="0" err="1"/>
              <a:t>শিক্ষক</a:t>
            </a:r>
            <a:r>
              <a:rPr lang="en-US" sz="2800" b="1" dirty="0"/>
              <a:t>(</a:t>
            </a:r>
            <a:r>
              <a:rPr lang="en-US" sz="2800" b="1" dirty="0" err="1"/>
              <a:t>বাংলা</a:t>
            </a:r>
            <a:r>
              <a:rPr lang="en-US" sz="2800" b="1" dirty="0"/>
              <a:t>)</a:t>
            </a:r>
          </a:p>
          <a:p>
            <a:r>
              <a:rPr lang="en-US" sz="2800" b="1" dirty="0" err="1"/>
              <a:t>মোহাম্মদপুর</a:t>
            </a:r>
            <a:r>
              <a:rPr lang="en-US" sz="2800" b="1" dirty="0"/>
              <a:t> </a:t>
            </a:r>
            <a:r>
              <a:rPr lang="en-US" sz="2800" b="1" dirty="0" err="1"/>
              <a:t>সরকারি</a:t>
            </a:r>
            <a:r>
              <a:rPr lang="en-US" sz="2800" b="1" dirty="0"/>
              <a:t> </a:t>
            </a:r>
            <a:r>
              <a:rPr lang="en-US" sz="2800" b="1" dirty="0" err="1"/>
              <a:t>উচ্চ</a:t>
            </a:r>
            <a:r>
              <a:rPr lang="en-US" sz="2800" b="1" dirty="0"/>
              <a:t> </a:t>
            </a:r>
            <a:r>
              <a:rPr lang="en-US" sz="2800" b="1" dirty="0" err="1"/>
              <a:t>বিদ্যালয়</a:t>
            </a:r>
            <a:endParaRPr lang="en-US" sz="2800" b="1" dirty="0"/>
          </a:p>
          <a:p>
            <a:r>
              <a:rPr lang="en-US" sz="2800" b="1" dirty="0" err="1"/>
              <a:t>ঢাকা</a:t>
            </a:r>
            <a:r>
              <a:rPr lang="en-US" sz="2800" b="1" dirty="0"/>
              <a:t>।</a:t>
            </a:r>
          </a:p>
        </p:txBody>
      </p:sp>
      <p:pic>
        <p:nvPicPr>
          <p:cNvPr id="3" name="Picture 2" descr="Literary Genres - BrainPOP">
            <a:extLst>
              <a:ext uri="{FF2B5EF4-FFF2-40B4-BE49-F238E27FC236}">
                <a16:creationId xmlns:a16="http://schemas.microsoft.com/office/drawing/2014/main" id="{6AF0E0B6-5D65-4A46-A17B-ED6253C561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6399" y="640389"/>
            <a:ext cx="4315841" cy="324938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C3409769-4476-438F-BC5B-D8F468E993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4008" y="640389"/>
            <a:ext cx="3218358" cy="5851561"/>
          </a:xfrm>
          <a:prstGeom prst="rect">
            <a:avLst/>
          </a:prstGeom>
          <a:ln w="38100">
            <a:solidFill>
              <a:schemeClr val="tx1"/>
            </a:solidFill>
          </a:ln>
        </p:spPr>
      </p:pic>
    </p:spTree>
    <p:extLst>
      <p:ext uri="{BB962C8B-B14F-4D97-AF65-F5344CB8AC3E}">
        <p14:creationId xmlns:p14="http://schemas.microsoft.com/office/powerpoint/2010/main" val="1508292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B07DDA4-F7EB-4491-A32A-48B9475CF716}"/>
              </a:ext>
            </a:extLst>
          </p:cNvPr>
          <p:cNvSpPr txBox="1"/>
          <p:nvPr/>
        </p:nvSpPr>
        <p:spPr>
          <a:xfrm>
            <a:off x="4093699" y="633046"/>
            <a:ext cx="2250830" cy="707886"/>
          </a:xfrm>
          <a:prstGeom prst="rect">
            <a:avLst/>
          </a:prstGeom>
          <a:noFill/>
          <a:ln w="76200">
            <a:solidFill>
              <a:schemeClr val="tx1"/>
            </a:solidFill>
          </a:ln>
        </p:spPr>
        <p:txBody>
          <a:bodyPr wrap="square" rtlCol="0">
            <a:spAutoFit/>
          </a:bodyPr>
          <a:lstStyle/>
          <a:p>
            <a:r>
              <a:rPr lang="bn-IN" sz="4000" b="1" dirty="0"/>
              <a:t>বাড়ির কাজ</a:t>
            </a:r>
            <a:endParaRPr lang="en-US" sz="4000" b="1" dirty="0"/>
          </a:p>
        </p:txBody>
      </p:sp>
      <p:sp>
        <p:nvSpPr>
          <p:cNvPr id="3" name="TextBox 2">
            <a:extLst>
              <a:ext uri="{FF2B5EF4-FFF2-40B4-BE49-F238E27FC236}">
                <a16:creationId xmlns:a16="http://schemas.microsoft.com/office/drawing/2014/main" id="{E6409A41-2045-408C-B123-12FD92C9A45A}"/>
              </a:ext>
            </a:extLst>
          </p:cNvPr>
          <p:cNvSpPr txBox="1"/>
          <p:nvPr/>
        </p:nvSpPr>
        <p:spPr>
          <a:xfrm>
            <a:off x="681696" y="2151727"/>
            <a:ext cx="10828607" cy="2554545"/>
          </a:xfrm>
          <a:prstGeom prst="rect">
            <a:avLst/>
          </a:prstGeom>
          <a:noFill/>
          <a:ln w="76200">
            <a:solidFill>
              <a:schemeClr val="tx1"/>
            </a:solidFill>
          </a:ln>
        </p:spPr>
        <p:txBody>
          <a:bodyPr wrap="square" rtlCol="0">
            <a:spAutoFit/>
          </a:bodyPr>
          <a:lstStyle/>
          <a:p>
            <a:r>
              <a:rPr lang="bn-IN" sz="4000" b="1" dirty="0"/>
              <a:t>১। অভিধান কী?</a:t>
            </a:r>
          </a:p>
          <a:p>
            <a:r>
              <a:rPr lang="bn-IN" sz="4000" b="1" dirty="0"/>
              <a:t>২। তুমি অভিধান কেন পড়বে? নিজের ভাষায় লেখ।</a:t>
            </a:r>
          </a:p>
          <a:p>
            <a:r>
              <a:rPr lang="bn-IN" sz="4000" b="1" dirty="0"/>
              <a:t>৩। তোমার বইয়ে বর্ণানুক্রমিক শব্দের যেসব নমুনা দেয়া আছে সেগুলো ভালোভাবে পড়ে অর্থসহ খাতায় লেখ।</a:t>
            </a:r>
            <a:endParaRPr lang="en-US" sz="4000" b="1" dirty="0"/>
          </a:p>
        </p:txBody>
      </p:sp>
    </p:spTree>
    <p:extLst>
      <p:ext uri="{BB962C8B-B14F-4D97-AF65-F5344CB8AC3E}">
        <p14:creationId xmlns:p14="http://schemas.microsoft.com/office/powerpoint/2010/main" val="298311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76064E-2B1B-4073-B265-039E4CC36A60}"/>
              </a:ext>
            </a:extLst>
          </p:cNvPr>
          <p:cNvSpPr txBox="1"/>
          <p:nvPr/>
        </p:nvSpPr>
        <p:spPr>
          <a:xfrm>
            <a:off x="3521613" y="912149"/>
            <a:ext cx="2574387" cy="707886"/>
          </a:xfrm>
          <a:prstGeom prst="rect">
            <a:avLst/>
          </a:prstGeom>
          <a:noFill/>
          <a:ln w="76200">
            <a:solidFill>
              <a:schemeClr val="tx1"/>
            </a:solidFill>
          </a:ln>
        </p:spPr>
        <p:txBody>
          <a:bodyPr wrap="square" rtlCol="0">
            <a:spAutoFit/>
          </a:bodyPr>
          <a:lstStyle/>
          <a:p>
            <a:r>
              <a:rPr lang="bn-IN" sz="4000" b="1" dirty="0"/>
              <a:t>নৈতিক শিক্ষা</a:t>
            </a:r>
            <a:endParaRPr lang="en-US" sz="4000" b="1" dirty="0"/>
          </a:p>
        </p:txBody>
      </p:sp>
      <p:sp>
        <p:nvSpPr>
          <p:cNvPr id="3" name="TextBox 2">
            <a:extLst>
              <a:ext uri="{FF2B5EF4-FFF2-40B4-BE49-F238E27FC236}">
                <a16:creationId xmlns:a16="http://schemas.microsoft.com/office/drawing/2014/main" id="{A0D4ABFE-FC48-413D-B737-F044E9C8E57B}"/>
              </a:ext>
            </a:extLst>
          </p:cNvPr>
          <p:cNvSpPr txBox="1"/>
          <p:nvPr/>
        </p:nvSpPr>
        <p:spPr>
          <a:xfrm>
            <a:off x="819443" y="2419642"/>
            <a:ext cx="10553114" cy="2554545"/>
          </a:xfrm>
          <a:prstGeom prst="rect">
            <a:avLst/>
          </a:prstGeom>
          <a:noFill/>
          <a:ln w="76200">
            <a:solidFill>
              <a:schemeClr val="tx1"/>
            </a:solidFill>
          </a:ln>
        </p:spPr>
        <p:txBody>
          <a:bodyPr wrap="square" rtlCol="0">
            <a:spAutoFit/>
          </a:bodyPr>
          <a:lstStyle/>
          <a:p>
            <a:r>
              <a:rPr lang="bn-IN" sz="4000" b="1" dirty="0"/>
              <a:t>১। বাসায় সকলের সাথে সুন্দর করে কথা বলবে।</a:t>
            </a:r>
          </a:p>
          <a:p>
            <a:r>
              <a:rPr lang="bn-IN" sz="4000" b="1" dirty="0"/>
              <a:t>২। নির্দিষ্ট সময়ে কাজ শেষ করার অভ্যাস করতে হবে।</a:t>
            </a:r>
          </a:p>
          <a:p>
            <a:r>
              <a:rPr lang="bn-IN" sz="4000" b="1" dirty="0"/>
              <a:t>৩। সারাদিন শুধু গেমস না খেলে তথ্যপ্রযুক্তির শিক্ষণীয় বিষয়গুলোর দিকে মনোযোগ বাড়াতে হবে।</a:t>
            </a:r>
            <a:endParaRPr lang="en-US" sz="4000" b="1" dirty="0"/>
          </a:p>
        </p:txBody>
      </p:sp>
    </p:spTree>
    <p:extLst>
      <p:ext uri="{BB962C8B-B14F-4D97-AF65-F5344CB8AC3E}">
        <p14:creationId xmlns:p14="http://schemas.microsoft.com/office/powerpoint/2010/main" val="134081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01C447A-E81C-43A6-A30B-2908CF9E3F71}"/>
              </a:ext>
            </a:extLst>
          </p:cNvPr>
          <p:cNvSpPr txBox="1"/>
          <p:nvPr/>
        </p:nvSpPr>
        <p:spPr>
          <a:xfrm>
            <a:off x="4065563" y="483086"/>
            <a:ext cx="1758460" cy="721952"/>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শিখনফল</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9F3D71F2-5F09-481C-AC0F-EFB7E4159E81}"/>
              </a:ext>
            </a:extLst>
          </p:cNvPr>
          <p:cNvSpPr txBox="1"/>
          <p:nvPr/>
        </p:nvSpPr>
        <p:spPr>
          <a:xfrm>
            <a:off x="654150" y="1606110"/>
            <a:ext cx="4621235" cy="721952"/>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এই পাঠ শেষে শিক্ষার্থীরা... </a:t>
            </a:r>
            <a:endParaRPr lang="en-US" sz="40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C2C57A69-D3B2-437F-8C74-092230664F90}"/>
              </a:ext>
            </a:extLst>
          </p:cNvPr>
          <p:cNvSpPr txBox="1"/>
          <p:nvPr/>
        </p:nvSpPr>
        <p:spPr>
          <a:xfrm>
            <a:off x="457198" y="2328061"/>
            <a:ext cx="11444069" cy="3170099"/>
          </a:xfrm>
          <a:prstGeom prst="rect">
            <a:avLst/>
          </a:prstGeom>
          <a:noFill/>
        </p:spPr>
        <p:txBody>
          <a:bodyPr wrap="square" rtlCol="0">
            <a:spAutoFit/>
          </a:bodyPr>
          <a:lstStyle/>
          <a:p>
            <a:r>
              <a:rPr lang="bn-IN" sz="4000" b="1" dirty="0">
                <a:latin typeface="NikoshBAN" panose="02000000000000000000" pitchFamily="2" charset="0"/>
                <a:cs typeface="NikoshBAN" panose="02000000000000000000" pitchFamily="2" charset="0"/>
              </a:rPr>
              <a:t>১।</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অভিধান কী তা বলতে পারবে;</a:t>
            </a:r>
          </a:p>
          <a:p>
            <a:r>
              <a:rPr lang="bn-IN" sz="4000" b="1" dirty="0">
                <a:latin typeface="NikoshBAN" panose="02000000000000000000" pitchFamily="2" charset="0"/>
                <a:cs typeface="NikoshBAN" panose="02000000000000000000" pitchFamily="2" charset="0"/>
              </a:rPr>
              <a:t>২। বাংলা অভিধানের ইতিহাস সম্পর্কে বলতে পারবে;</a:t>
            </a:r>
          </a:p>
          <a:p>
            <a:r>
              <a:rPr lang="bn-IN" sz="4000" b="1" dirty="0">
                <a:latin typeface="NikoshBAN" panose="02000000000000000000" pitchFamily="2" charset="0"/>
                <a:cs typeface="NikoshBAN" panose="02000000000000000000" pitchFamily="2" charset="0"/>
              </a:rPr>
              <a:t>৩। অভিধানে কীভাবে বর্ণানুক্রমিক শব্দ সাজানো আছে তা বলতে পারবে;</a:t>
            </a:r>
          </a:p>
          <a:p>
            <a:r>
              <a:rPr lang="bn-IN" sz="4000" b="1" dirty="0">
                <a:latin typeface="NikoshBAN" panose="02000000000000000000" pitchFamily="2" charset="0"/>
                <a:cs typeface="NikoshBAN" panose="02000000000000000000" pitchFamily="2" charset="0"/>
              </a:rPr>
              <a:t>৪। যুক্তাক্ষরের বর্ণানুক্রম </a:t>
            </a:r>
            <a:r>
              <a:rPr lang="en-US" sz="4000" b="1" dirty="0" err="1">
                <a:latin typeface="NikoshBAN" panose="02000000000000000000" pitchFamily="2" charset="0"/>
                <a:cs typeface="NikoshBAN" panose="02000000000000000000" pitchFamily="2" charset="0"/>
              </a:rPr>
              <a:t>দেখে</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তা</a:t>
            </a:r>
            <a:r>
              <a:rPr lang="en-US" sz="4000" b="1" dirty="0">
                <a:latin typeface="NikoshBAN" panose="02000000000000000000" pitchFamily="2" charset="0"/>
                <a:cs typeface="NikoshBAN" panose="02000000000000000000" pitchFamily="2" charset="0"/>
              </a:rPr>
              <a:t> </a:t>
            </a:r>
            <a:r>
              <a:rPr lang="en-US" sz="4000" b="1" dirty="0" err="1">
                <a:latin typeface="NikoshBAN" panose="02000000000000000000" pitchFamily="2" charset="0"/>
                <a:cs typeface="NikoshBAN" panose="02000000000000000000" pitchFamily="2" charset="0"/>
              </a:rPr>
              <a:t>বাক্যে</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প</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র</a:t>
            </a:r>
            <a:r>
              <a:rPr lang="en-US" sz="4000" b="1" dirty="0">
                <a:latin typeface="NikoshBAN" panose="02000000000000000000" pitchFamily="2" charset="0"/>
                <a:cs typeface="NikoshBAN" panose="02000000000000000000" pitchFamily="2" charset="0"/>
              </a:rPr>
              <a:t>য়</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গ </a:t>
            </a:r>
            <a:r>
              <a:rPr lang="bn-IN" sz="4000" b="1" dirty="0">
                <a:latin typeface="NikoshBAN" panose="02000000000000000000" pitchFamily="2" charset="0"/>
                <a:cs typeface="NikoshBAN" panose="02000000000000000000" pitchFamily="2" charset="0"/>
              </a:rPr>
              <a:t>করতে পারবে; </a:t>
            </a:r>
          </a:p>
          <a:p>
            <a:r>
              <a:rPr lang="bn-IN" sz="4000" b="1" dirty="0">
                <a:latin typeface="NikoshBAN" panose="02000000000000000000" pitchFamily="2" charset="0"/>
                <a:cs typeface="NikoshBAN" panose="02000000000000000000" pitchFamily="2" charset="0"/>
              </a:rPr>
              <a:t>৫। অভিধানে ব্যবহৃত কিছু বর্ণানুক্রমিক শব্দ আলোচনা করতে পারবে।</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7483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5F916D4-AD27-46D7-B8E3-2816DFC6E48E}"/>
              </a:ext>
            </a:extLst>
          </p:cNvPr>
          <p:cNvSpPr txBox="1"/>
          <p:nvPr/>
        </p:nvSpPr>
        <p:spPr>
          <a:xfrm>
            <a:off x="8240389" y="3075057"/>
            <a:ext cx="1791506" cy="707886"/>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অভিধান</a:t>
            </a:r>
            <a:endParaRPr lang="en-US" sz="4000" b="1" dirty="0">
              <a:latin typeface="NikoshBAN" panose="02000000000000000000" pitchFamily="2" charset="0"/>
              <a:cs typeface="NikoshBAN" panose="02000000000000000000" pitchFamily="2" charset="0"/>
            </a:endParaRPr>
          </a:p>
        </p:txBody>
      </p:sp>
      <p:pic>
        <p:nvPicPr>
          <p:cNvPr id="3" name="Picture 2" descr="বাংলা একাডেমি ব্যবহারিক বাংলা ...">
            <a:extLst>
              <a:ext uri="{FF2B5EF4-FFF2-40B4-BE49-F238E27FC236}">
                <a16:creationId xmlns:a16="http://schemas.microsoft.com/office/drawing/2014/main" id="{ADF8CCD1-3B27-4F2E-A8FF-9E93087B98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2494" y="447228"/>
            <a:ext cx="3903506" cy="6072121"/>
          </a:xfrm>
          <a:prstGeom prst="rect">
            <a:avLst/>
          </a:prstGeom>
          <a:noFill/>
          <a:ln w="762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703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4DDCDC-8814-492F-A30C-5EE4E51B5666}"/>
              </a:ext>
            </a:extLst>
          </p:cNvPr>
          <p:cNvSpPr txBox="1"/>
          <p:nvPr/>
        </p:nvSpPr>
        <p:spPr>
          <a:xfrm>
            <a:off x="2258610" y="338651"/>
            <a:ext cx="2339926"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অভিধান কী?</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E2A36675-C89A-4672-B24C-031A82092E30}"/>
              </a:ext>
            </a:extLst>
          </p:cNvPr>
          <p:cNvSpPr txBox="1"/>
          <p:nvPr/>
        </p:nvSpPr>
        <p:spPr>
          <a:xfrm>
            <a:off x="771328" y="1602831"/>
            <a:ext cx="6023317"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শব্দের সংগ্রহ জাতীয় গ্রন্থকে বোঝায়।</a:t>
            </a:r>
            <a:endParaRPr lang="en-US" sz="4000" b="1" dirty="0">
              <a:latin typeface="NikoshBAN" panose="02000000000000000000" pitchFamily="2" charset="0"/>
              <a:cs typeface="NikoshBAN" panose="02000000000000000000" pitchFamily="2" charset="0"/>
            </a:endParaRPr>
          </a:p>
        </p:txBody>
      </p:sp>
      <p:pic>
        <p:nvPicPr>
          <p:cNvPr id="1026" name="Picture 2" descr="বাংলা একাডেমি ব্যবহারিক বাংলা ...">
            <a:extLst>
              <a:ext uri="{FF2B5EF4-FFF2-40B4-BE49-F238E27FC236}">
                <a16:creationId xmlns:a16="http://schemas.microsoft.com/office/drawing/2014/main" id="{06F8D7DE-CD25-42AA-8D41-7C83C92640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5878" y="692594"/>
            <a:ext cx="3518236" cy="54728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ngla academy Bengali to Bengali dictionary">
            <a:extLst>
              <a:ext uri="{FF2B5EF4-FFF2-40B4-BE49-F238E27FC236}">
                <a16:creationId xmlns:a16="http://schemas.microsoft.com/office/drawing/2014/main" id="{EC7D32A3-9A4C-4017-90FA-29EC8804E8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8682" y="2763825"/>
            <a:ext cx="2355651" cy="3566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18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F4B0F6-F8EC-4DD9-9D0A-FE0A5092E299}"/>
              </a:ext>
            </a:extLst>
          </p:cNvPr>
          <p:cNvSpPr txBox="1"/>
          <p:nvPr/>
        </p:nvSpPr>
        <p:spPr>
          <a:xfrm>
            <a:off x="1716258" y="624570"/>
            <a:ext cx="6217922"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অভিধান কেন শেখার জন্য বিশ্বস্ত গ্রন্থ?</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81A47293-91FF-43B4-9BAB-B18F790E1D0B}"/>
              </a:ext>
            </a:extLst>
          </p:cNvPr>
          <p:cNvSpPr txBox="1"/>
          <p:nvPr/>
        </p:nvSpPr>
        <p:spPr>
          <a:xfrm>
            <a:off x="436096" y="2152357"/>
            <a:ext cx="10832125" cy="3785652"/>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একটি ভাষিক সম্প্রদায় তাদের মুখের ও লিখিত ভাষায় যেসব শব্দ </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ব্যবহার করে সেইসব শব্দ অভিধানে ভুক্তি দেওয়ার নিয়ম।</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কিন্ত সবসময় তা সম্ভব হয় না।</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অভিধানে প্রতিটি শব্দের বিস্তৃত পরিচয় লেখা থাকে।</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যেমন-শব্দটির উৎস কী,কীভাবে তা তৈরি হয়েছে,</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এর প্রাচীন ও বর্তমান ব্যবহার কেমন,শব্দটি বিশেষ্য না বিশেষণ বা অন্য কোনো শ্রেণির ইত্যাদি।</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এজন্য অভিধান বানান শেখার বিশ্বস্ত গ্রন্থ।</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95009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662410-F575-4C48-B0EA-50C65CC543A8}"/>
              </a:ext>
            </a:extLst>
          </p:cNvPr>
          <p:cNvSpPr txBox="1"/>
          <p:nvPr/>
        </p:nvSpPr>
        <p:spPr>
          <a:xfrm>
            <a:off x="180535" y="518537"/>
            <a:ext cx="11605847" cy="1938992"/>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অভিধানে শব্দ সাজানোকে বলা হয় ভুক্তি(</a:t>
            </a:r>
            <a:r>
              <a:rPr lang="en-US" sz="4000" b="1" dirty="0">
                <a:latin typeface="Times New Roman" panose="02020603050405020304" pitchFamily="18" charset="0"/>
                <a:cs typeface="Times New Roman" panose="02020603050405020304" pitchFamily="18" charset="0"/>
              </a:rPr>
              <a:t>Entry)</a:t>
            </a:r>
            <a:r>
              <a:rPr lang="en-US" sz="4000" b="1" dirty="0">
                <a:latin typeface="Times New Roman" panose="02020603050405020304" pitchFamily="18" charset="0"/>
              </a:rPr>
              <a:t>।</a:t>
            </a:r>
            <a:r>
              <a:rPr lang="bn-IN" sz="4000" b="1" dirty="0">
                <a:latin typeface="Times New Roman" panose="02020603050405020304" pitchFamily="18" charset="0"/>
              </a:rPr>
              <a:t> </a:t>
            </a:r>
            <a:r>
              <a:rPr lang="en-US" sz="4000" b="1" dirty="0" err="1">
                <a:latin typeface="Times New Roman" panose="02020603050405020304" pitchFamily="18" charset="0"/>
              </a:rPr>
              <a:t>সব</a:t>
            </a:r>
            <a:r>
              <a:rPr lang="en-US" sz="4000" b="1" dirty="0">
                <a:latin typeface="Times New Roman" panose="02020603050405020304" pitchFamily="18" charset="0"/>
              </a:rPr>
              <a:t> </a:t>
            </a:r>
            <a:r>
              <a:rPr lang="en-US" sz="4000" b="1" dirty="0" err="1">
                <a:latin typeface="Times New Roman" panose="02020603050405020304" pitchFamily="18" charset="0"/>
              </a:rPr>
              <a:t>ভা</a:t>
            </a:r>
            <a:r>
              <a:rPr lang="bn-IN" sz="4000" b="1" dirty="0">
                <a:latin typeface="Times New Roman" panose="02020603050405020304" pitchFamily="18" charset="0"/>
              </a:rPr>
              <a:t>ষ</a:t>
            </a:r>
            <a:r>
              <a:rPr lang="en-US" sz="4000" b="1" dirty="0">
                <a:latin typeface="Times New Roman" panose="02020603050405020304" pitchFamily="18" charset="0"/>
              </a:rPr>
              <a:t>া</a:t>
            </a:r>
            <a:r>
              <a:rPr lang="bn-IN" sz="4000" b="1" dirty="0">
                <a:latin typeface="Times New Roman" panose="02020603050405020304" pitchFamily="18" charset="0"/>
              </a:rPr>
              <a:t>র</a:t>
            </a:r>
            <a:r>
              <a:rPr lang="en-US" sz="4000" b="1" dirty="0">
                <a:latin typeface="Times New Roman" panose="02020603050405020304" pitchFamily="18" charset="0"/>
              </a:rPr>
              <a:t> </a:t>
            </a:r>
            <a:r>
              <a:rPr lang="bn-IN" sz="4000" b="1" dirty="0">
                <a:latin typeface="Times New Roman" panose="02020603050405020304" pitchFamily="18" charset="0"/>
              </a:rPr>
              <a:t>অ</a:t>
            </a:r>
            <a:r>
              <a:rPr lang="en-US" sz="4000" b="1" dirty="0">
                <a:latin typeface="Times New Roman" panose="02020603050405020304" pitchFamily="18" charset="0"/>
              </a:rPr>
              <a:t>ভ</a:t>
            </a:r>
            <a:r>
              <a:rPr lang="bn-IN" sz="4000" b="1" dirty="0">
                <a:latin typeface="Times New Roman" panose="02020603050405020304" pitchFamily="18" charset="0"/>
              </a:rPr>
              <a:t>ি</a:t>
            </a:r>
            <a:r>
              <a:rPr lang="en-US" sz="4000" b="1" dirty="0" err="1">
                <a:latin typeface="Times New Roman" panose="02020603050405020304" pitchFamily="18" charset="0"/>
              </a:rPr>
              <a:t>ধানেই</a:t>
            </a:r>
            <a:r>
              <a:rPr lang="en-US" sz="4000" b="1" dirty="0">
                <a:latin typeface="Times New Roman" panose="02020603050405020304" pitchFamily="18" charset="0"/>
              </a:rPr>
              <a:t> এ-</a:t>
            </a:r>
            <a:r>
              <a:rPr lang="en-US" sz="4000" b="1" dirty="0" err="1">
                <a:latin typeface="Times New Roman" panose="02020603050405020304" pitchFamily="18" charset="0"/>
              </a:rPr>
              <a:t>ভুক্তি</a:t>
            </a:r>
            <a:r>
              <a:rPr lang="en-US" sz="4000" b="1" dirty="0">
                <a:latin typeface="Times New Roman" panose="02020603050405020304" pitchFamily="18" charset="0"/>
              </a:rPr>
              <a:t> </a:t>
            </a:r>
            <a:r>
              <a:rPr lang="en-US" sz="4000" b="1" dirty="0" err="1">
                <a:latin typeface="Times New Roman" panose="02020603050405020304" pitchFamily="18" charset="0"/>
              </a:rPr>
              <a:t>নির্দি</a:t>
            </a:r>
            <a:r>
              <a:rPr lang="bn-IN" sz="4000" b="1" dirty="0">
                <a:latin typeface="Times New Roman" panose="02020603050405020304" pitchFamily="18" charset="0"/>
              </a:rPr>
              <a:t>ষ</a:t>
            </a:r>
            <a:r>
              <a:rPr lang="en-US" sz="4000" b="1" dirty="0">
                <a:latin typeface="Times New Roman" panose="02020603050405020304" pitchFamily="18" charset="0"/>
              </a:rPr>
              <a:t>্</a:t>
            </a:r>
            <a:r>
              <a:rPr lang="bn-IN" sz="4000" b="1" dirty="0">
                <a:latin typeface="Times New Roman" panose="02020603050405020304" pitchFamily="18" charset="0"/>
              </a:rPr>
              <a:t>ট</a:t>
            </a:r>
            <a:r>
              <a:rPr lang="en-US" sz="4000" b="1" dirty="0">
                <a:latin typeface="Times New Roman" panose="02020603050405020304" pitchFamily="18" charset="0"/>
              </a:rPr>
              <a:t> </a:t>
            </a:r>
            <a:r>
              <a:rPr lang="bn-IN" sz="4000" b="1" dirty="0">
                <a:latin typeface="Times New Roman" panose="02020603050405020304" pitchFamily="18" charset="0"/>
              </a:rPr>
              <a:t>ভ</a:t>
            </a:r>
            <a:r>
              <a:rPr lang="en-US" sz="4000" b="1" dirty="0" err="1">
                <a:latin typeface="Times New Roman" panose="02020603050405020304" pitchFamily="18" charset="0"/>
              </a:rPr>
              <a:t>াষার</a:t>
            </a:r>
            <a:r>
              <a:rPr lang="en-US" sz="4000" b="1" dirty="0">
                <a:latin typeface="Times New Roman" panose="02020603050405020304" pitchFamily="18" charset="0"/>
              </a:rPr>
              <a:t> </a:t>
            </a:r>
            <a:r>
              <a:rPr lang="en-US" sz="4000" b="1" dirty="0" err="1">
                <a:latin typeface="Times New Roman" panose="02020603050405020304" pitchFamily="18" charset="0"/>
              </a:rPr>
              <a:t>বর</a:t>
            </a:r>
            <a:r>
              <a:rPr lang="bn-IN" sz="4000" b="1" dirty="0">
                <a:latin typeface="Times New Roman" panose="02020603050405020304" pitchFamily="18" charset="0"/>
              </a:rPr>
              <a:t>্</a:t>
            </a:r>
            <a:r>
              <a:rPr lang="en-US" sz="4000" b="1" dirty="0">
                <a:latin typeface="Times New Roman" panose="02020603050405020304" pitchFamily="18" charset="0"/>
              </a:rPr>
              <a:t>ণ</a:t>
            </a:r>
            <a:r>
              <a:rPr lang="bn-IN" sz="4000" b="1" dirty="0">
                <a:latin typeface="Times New Roman" panose="02020603050405020304" pitchFamily="18" charset="0"/>
              </a:rPr>
              <a:t>ক</a:t>
            </a:r>
            <a:r>
              <a:rPr lang="en-US" sz="4000" b="1" dirty="0">
                <a:latin typeface="Times New Roman" panose="02020603050405020304" pitchFamily="18" charset="0"/>
              </a:rPr>
              <a:t>্</a:t>
            </a:r>
            <a:r>
              <a:rPr lang="bn-IN" sz="4000" b="1" dirty="0">
                <a:latin typeface="Times New Roman" panose="02020603050405020304" pitchFamily="18" charset="0"/>
              </a:rPr>
              <a:t>র</a:t>
            </a:r>
            <a:r>
              <a:rPr lang="en-US" sz="4000" b="1" dirty="0">
                <a:latin typeface="Times New Roman" panose="02020603050405020304" pitchFamily="18" charset="0"/>
              </a:rPr>
              <a:t>ম </a:t>
            </a:r>
            <a:r>
              <a:rPr lang="bn-IN" sz="4000" b="1" dirty="0">
                <a:latin typeface="Times New Roman" panose="02020603050405020304" pitchFamily="18" charset="0"/>
              </a:rPr>
              <a:t>অ</a:t>
            </a:r>
            <a:r>
              <a:rPr lang="en-US" sz="4000" b="1" dirty="0">
                <a:latin typeface="Times New Roman" panose="02020603050405020304" pitchFamily="18" charset="0"/>
              </a:rPr>
              <a:t>ন</a:t>
            </a:r>
            <a:r>
              <a:rPr lang="bn-IN" sz="4000" b="1" dirty="0">
                <a:latin typeface="Times New Roman" panose="02020603050405020304" pitchFamily="18" charset="0"/>
              </a:rPr>
              <a:t>ু</a:t>
            </a:r>
            <a:r>
              <a:rPr lang="en-US" sz="4000" b="1" dirty="0">
                <a:latin typeface="Times New Roman" panose="02020603050405020304" pitchFamily="18" charset="0"/>
              </a:rPr>
              <a:t>স</a:t>
            </a:r>
            <a:r>
              <a:rPr lang="bn-IN" sz="4000" b="1" dirty="0">
                <a:latin typeface="Times New Roman" panose="02020603050405020304" pitchFamily="18" charset="0"/>
              </a:rPr>
              <a:t>া</a:t>
            </a:r>
            <a:r>
              <a:rPr lang="en-US" sz="4000" b="1" dirty="0">
                <a:latin typeface="Times New Roman" panose="02020603050405020304" pitchFamily="18" charset="0"/>
              </a:rPr>
              <a:t>র</a:t>
            </a:r>
            <a:r>
              <a:rPr lang="bn-IN" sz="4000" b="1" dirty="0">
                <a:latin typeface="Times New Roman" panose="02020603050405020304" pitchFamily="18" charset="0"/>
              </a:rPr>
              <a:t>ে</a:t>
            </a:r>
            <a:r>
              <a:rPr lang="en-US" sz="4000" b="1" dirty="0">
                <a:latin typeface="Times New Roman" panose="02020603050405020304" pitchFamily="18" charset="0"/>
              </a:rPr>
              <a:t> </a:t>
            </a:r>
            <a:r>
              <a:rPr lang="bn-IN" sz="4000" b="1" dirty="0">
                <a:latin typeface="Times New Roman" panose="02020603050405020304" pitchFamily="18" charset="0"/>
              </a:rPr>
              <a:t>হ</a:t>
            </a:r>
            <a:r>
              <a:rPr lang="en-US" sz="4000" b="1" dirty="0">
                <a:latin typeface="Times New Roman" panose="02020603050405020304" pitchFamily="18" charset="0"/>
              </a:rPr>
              <a:t>য়।</a:t>
            </a:r>
            <a:r>
              <a:rPr lang="bn-IN" sz="4000" b="1" dirty="0">
                <a:latin typeface="Times New Roman" panose="02020603050405020304" pitchFamily="18" charset="0"/>
              </a:rPr>
              <a:t> ব</a:t>
            </a:r>
            <a:r>
              <a:rPr lang="en-US" sz="4000" b="1" dirty="0" err="1">
                <a:latin typeface="Times New Roman" panose="02020603050405020304" pitchFamily="18" charset="0"/>
              </a:rPr>
              <a:t>াংলায়</a:t>
            </a:r>
            <a:r>
              <a:rPr lang="en-US" sz="4000" b="1" dirty="0">
                <a:latin typeface="Times New Roman" panose="02020603050405020304" pitchFamily="18" charset="0"/>
              </a:rPr>
              <a:t> ১১ </a:t>
            </a:r>
            <a:r>
              <a:rPr lang="en-US" sz="4000" b="1" dirty="0" err="1">
                <a:latin typeface="Times New Roman" panose="02020603050405020304" pitchFamily="18" charset="0"/>
              </a:rPr>
              <a:t>টি</a:t>
            </a:r>
            <a:r>
              <a:rPr lang="en-US" sz="4000" b="1" dirty="0">
                <a:latin typeface="Times New Roman" panose="02020603050405020304" pitchFamily="18" charset="0"/>
              </a:rPr>
              <a:t> </a:t>
            </a:r>
            <a:r>
              <a:rPr lang="en-US" sz="4000" b="1" dirty="0" err="1">
                <a:latin typeface="Times New Roman" panose="02020603050405020304" pitchFamily="18" charset="0"/>
              </a:rPr>
              <a:t>স্বরবর্ণ</a:t>
            </a:r>
            <a:r>
              <a:rPr lang="en-US" sz="4000" b="1" dirty="0">
                <a:latin typeface="Times New Roman" panose="02020603050405020304" pitchFamily="18" charset="0"/>
              </a:rPr>
              <a:t> ও ৩৯ </a:t>
            </a:r>
            <a:r>
              <a:rPr lang="en-US" sz="4000" b="1" dirty="0" err="1">
                <a:latin typeface="Times New Roman" panose="02020603050405020304" pitchFamily="18" charset="0"/>
              </a:rPr>
              <a:t>টি</a:t>
            </a:r>
            <a:r>
              <a:rPr lang="en-US" sz="4000" b="1" dirty="0">
                <a:latin typeface="Times New Roman" panose="02020603050405020304" pitchFamily="18" charset="0"/>
              </a:rPr>
              <a:t> </a:t>
            </a:r>
            <a:r>
              <a:rPr lang="en-US" sz="4000" b="1" dirty="0" err="1">
                <a:latin typeface="Times New Roman" panose="02020603050405020304" pitchFamily="18" charset="0"/>
              </a:rPr>
              <a:t>ব্য</a:t>
            </a:r>
            <a:r>
              <a:rPr lang="bn-IN" sz="4000" b="1" dirty="0">
                <a:latin typeface="Times New Roman" panose="02020603050405020304" pitchFamily="18" charset="0"/>
              </a:rPr>
              <a:t>ঞ</a:t>
            </a:r>
            <a:r>
              <a:rPr lang="en-US" sz="4000" b="1" dirty="0">
                <a:latin typeface="Times New Roman" panose="02020603050405020304" pitchFamily="18" charset="0"/>
              </a:rPr>
              <a:t>্</a:t>
            </a:r>
            <a:r>
              <a:rPr lang="bn-IN" sz="4000" b="1" dirty="0">
                <a:latin typeface="Times New Roman" panose="02020603050405020304" pitchFamily="18" charset="0"/>
              </a:rPr>
              <a:t>জ</a:t>
            </a:r>
            <a:r>
              <a:rPr lang="en-US" sz="4000" b="1" dirty="0">
                <a:latin typeface="Times New Roman" panose="02020603050405020304" pitchFamily="18" charset="0"/>
              </a:rPr>
              <a:t>ন</a:t>
            </a:r>
            <a:r>
              <a:rPr lang="bn-IN" sz="4000" b="1" dirty="0">
                <a:latin typeface="Times New Roman" panose="02020603050405020304" pitchFamily="18" charset="0"/>
              </a:rPr>
              <a:t>ব</a:t>
            </a:r>
            <a:r>
              <a:rPr lang="en-US" sz="4000" b="1" dirty="0" err="1">
                <a:latin typeface="Times New Roman" panose="02020603050405020304" pitchFamily="18" charset="0"/>
              </a:rPr>
              <a:t>র্ণ</a:t>
            </a:r>
            <a:r>
              <a:rPr lang="en-US" sz="4000" b="1" dirty="0">
                <a:latin typeface="Times New Roman" panose="02020603050405020304" pitchFamily="18" charset="0"/>
              </a:rPr>
              <a:t> </a:t>
            </a:r>
            <a:r>
              <a:rPr lang="en-US" sz="4000" b="1" dirty="0" err="1">
                <a:latin typeface="Times New Roman" panose="02020603050405020304" pitchFamily="18" charset="0"/>
              </a:rPr>
              <a:t>রয়েছে</a:t>
            </a:r>
            <a:r>
              <a:rPr lang="en-US" sz="4000" b="1" dirty="0">
                <a:latin typeface="Times New Roman" panose="02020603050405020304" pitchFamily="18" charset="0"/>
              </a:rPr>
              <a:t>।</a:t>
            </a:r>
            <a:r>
              <a:rPr lang="bn-IN" sz="4000" b="1" dirty="0">
                <a:latin typeface="Times New Roman" panose="02020603050405020304" pitchFamily="18" charset="0"/>
              </a:rPr>
              <a:t> </a:t>
            </a:r>
            <a:r>
              <a:rPr lang="en-US" sz="4000" b="1" dirty="0" err="1">
                <a:latin typeface="Times New Roman" panose="02020603050405020304" pitchFamily="18" charset="0"/>
              </a:rPr>
              <a:t>যেমন</a:t>
            </a:r>
            <a:r>
              <a:rPr lang="en-US" sz="4000" b="1" dirty="0">
                <a:latin typeface="Times New Roman" panose="02020603050405020304" pitchFamily="18" charset="0"/>
              </a:rPr>
              <a:t>-</a:t>
            </a:r>
            <a:endParaRPr lang="en-US" sz="4000" b="1"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415369F4-7E20-4E15-B691-8B6E7533D113}"/>
              </a:ext>
            </a:extLst>
          </p:cNvPr>
          <p:cNvSpPr txBox="1"/>
          <p:nvPr/>
        </p:nvSpPr>
        <p:spPr>
          <a:xfrm>
            <a:off x="1685780" y="2705431"/>
            <a:ext cx="1758460" cy="721952"/>
          </a:xfrm>
          <a:prstGeom prst="rect">
            <a:avLst/>
          </a:prstGeom>
          <a:noFill/>
          <a:ln w="7620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স্বরবর</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ণ</a:t>
            </a:r>
          </a:p>
        </p:txBody>
      </p:sp>
      <p:sp>
        <p:nvSpPr>
          <p:cNvPr id="4" name="TextBox 3">
            <a:extLst>
              <a:ext uri="{FF2B5EF4-FFF2-40B4-BE49-F238E27FC236}">
                <a16:creationId xmlns:a16="http://schemas.microsoft.com/office/drawing/2014/main" id="{8AE54460-70A0-4301-AEAD-3950F244A3FE}"/>
              </a:ext>
            </a:extLst>
          </p:cNvPr>
          <p:cNvSpPr txBox="1"/>
          <p:nvPr/>
        </p:nvSpPr>
        <p:spPr>
          <a:xfrm>
            <a:off x="4547366" y="2754581"/>
            <a:ext cx="4923694" cy="707886"/>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অ আ ই</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ঈ</a:t>
            </a:r>
            <a:r>
              <a:rPr lang="en-US" sz="4000" b="1" dirty="0">
                <a:latin typeface="NikoshBAN" panose="02000000000000000000" pitchFamily="2" charset="0"/>
                <a:cs typeface="NikoshBAN" panose="02000000000000000000" pitchFamily="2" charset="0"/>
              </a:rPr>
              <a:t> উ</a:t>
            </a:r>
            <a:r>
              <a:rPr lang="bn-IN" sz="4000" b="1" dirty="0">
                <a:latin typeface="NikoshBAN" panose="02000000000000000000" pitchFamily="2" charset="0"/>
                <a:cs typeface="NikoshBAN" panose="02000000000000000000" pitchFamily="2" charset="0"/>
              </a:rPr>
              <a:t> ঊ ঋ এ ঐ ও ঔ</a:t>
            </a:r>
            <a:r>
              <a:rPr lang="en-US" sz="4000" b="1" dirty="0">
                <a:latin typeface="NikoshBAN" panose="02000000000000000000" pitchFamily="2" charset="0"/>
                <a:cs typeface="NikoshBAN" panose="02000000000000000000" pitchFamily="2" charset="0"/>
              </a:rPr>
              <a:t>  </a:t>
            </a:r>
          </a:p>
        </p:txBody>
      </p:sp>
      <p:sp>
        <p:nvSpPr>
          <p:cNvPr id="5" name="TextBox 4">
            <a:extLst>
              <a:ext uri="{FF2B5EF4-FFF2-40B4-BE49-F238E27FC236}">
                <a16:creationId xmlns:a16="http://schemas.microsoft.com/office/drawing/2014/main" id="{D570418F-BBBB-4F19-BFBE-074B5A1857F8}"/>
              </a:ext>
            </a:extLst>
          </p:cNvPr>
          <p:cNvSpPr txBox="1"/>
          <p:nvPr/>
        </p:nvSpPr>
        <p:spPr>
          <a:xfrm>
            <a:off x="550983" y="5016024"/>
            <a:ext cx="11090033" cy="1323439"/>
          </a:xfrm>
          <a:prstGeom prst="rect">
            <a:avLst/>
          </a:prstGeom>
          <a:noFill/>
          <a:ln w="7620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 খ গ  ঘ ঙ চ ছ জ ঝ ঞ ট ঠ ড ঢ ণ ত থ দ ধ ন প ফ ব ভ ম য র ল শ ষ স হ ড় ঢ় য় ৎ ং ঃ ঁ</a:t>
            </a:r>
            <a:endParaRPr lang="en-US" sz="4000" b="1" dirty="0">
              <a:latin typeface="NikoshBAN" panose="02000000000000000000" pitchFamily="2" charset="0"/>
              <a:cs typeface="NikoshBAN" panose="02000000000000000000" pitchFamily="2" charset="0"/>
            </a:endParaRPr>
          </a:p>
        </p:txBody>
      </p:sp>
      <p:sp>
        <p:nvSpPr>
          <p:cNvPr id="7" name="Rectangle 6">
            <a:extLst>
              <a:ext uri="{FF2B5EF4-FFF2-40B4-BE49-F238E27FC236}">
                <a16:creationId xmlns:a16="http://schemas.microsoft.com/office/drawing/2014/main" id="{754E190C-3EE0-4FB3-BE0B-A7AF4E443FA5}"/>
              </a:ext>
            </a:extLst>
          </p:cNvPr>
          <p:cNvSpPr/>
          <p:nvPr/>
        </p:nvSpPr>
        <p:spPr>
          <a:xfrm>
            <a:off x="3199211" y="3867760"/>
            <a:ext cx="1635384" cy="707886"/>
          </a:xfrm>
          <a:prstGeom prst="rect">
            <a:avLst/>
          </a:prstGeom>
          <a:ln w="76200">
            <a:solidFill>
              <a:schemeClr val="tx1"/>
            </a:solidFill>
          </a:ln>
        </p:spPr>
        <p:txBody>
          <a:bodyPr wrap="none">
            <a:spAutoFit/>
          </a:bodyPr>
          <a:lstStyle/>
          <a:p>
            <a:r>
              <a:rPr lang="en-US" sz="4000" b="1" dirty="0" err="1">
                <a:latin typeface="Times New Roman" panose="02020603050405020304" pitchFamily="18" charset="0"/>
              </a:rPr>
              <a:t>ব্য</a:t>
            </a:r>
            <a:r>
              <a:rPr lang="bn-IN" sz="4000" b="1" dirty="0">
                <a:latin typeface="Times New Roman" panose="02020603050405020304" pitchFamily="18" charset="0"/>
              </a:rPr>
              <a:t>ঞ</a:t>
            </a:r>
            <a:r>
              <a:rPr lang="en-US" sz="4000" b="1" dirty="0">
                <a:latin typeface="Times New Roman" panose="02020603050405020304" pitchFamily="18" charset="0"/>
              </a:rPr>
              <a:t>্</a:t>
            </a:r>
            <a:r>
              <a:rPr lang="bn-IN" sz="4000" b="1" dirty="0">
                <a:latin typeface="Times New Roman" panose="02020603050405020304" pitchFamily="18" charset="0"/>
              </a:rPr>
              <a:t>জ</a:t>
            </a:r>
            <a:r>
              <a:rPr lang="en-US" sz="4000" b="1" dirty="0">
                <a:latin typeface="Times New Roman" panose="02020603050405020304" pitchFamily="18" charset="0"/>
              </a:rPr>
              <a:t>ন</a:t>
            </a:r>
            <a:r>
              <a:rPr lang="bn-IN" sz="4000" b="1" dirty="0">
                <a:latin typeface="Times New Roman" panose="02020603050405020304" pitchFamily="18" charset="0"/>
              </a:rPr>
              <a:t>ব</a:t>
            </a:r>
            <a:r>
              <a:rPr lang="en-US" sz="4000" b="1" dirty="0" err="1">
                <a:latin typeface="Times New Roman" panose="02020603050405020304" pitchFamily="18" charset="0"/>
              </a:rPr>
              <a:t>র্ণ</a:t>
            </a:r>
            <a:r>
              <a:rPr lang="en-US" sz="4000" b="1" dirty="0">
                <a:latin typeface="Times New Roman" panose="02020603050405020304" pitchFamily="18" charset="0"/>
              </a:rPr>
              <a:t> </a:t>
            </a:r>
            <a:endParaRPr lang="en-US" sz="4000" dirty="0"/>
          </a:p>
        </p:txBody>
      </p:sp>
    </p:spTree>
    <p:extLst>
      <p:ext uri="{BB962C8B-B14F-4D97-AF65-F5344CB8AC3E}">
        <p14:creationId xmlns:p14="http://schemas.microsoft.com/office/powerpoint/2010/main" val="63333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B2822C-47F6-47C2-B992-66D44EB744D5}"/>
              </a:ext>
            </a:extLst>
          </p:cNvPr>
          <p:cNvSpPr/>
          <p:nvPr/>
        </p:nvSpPr>
        <p:spPr>
          <a:xfrm>
            <a:off x="394236" y="1614487"/>
            <a:ext cx="11403528" cy="713555"/>
          </a:xfrm>
          <a:prstGeom prst="rect">
            <a:avLst/>
          </a:prstGeom>
        </p:spPr>
        <p:txBody>
          <a:bodyPr wrap="square">
            <a:spAutoFit/>
          </a:bodyPr>
          <a:lstStyle/>
          <a:p>
            <a:r>
              <a:rPr lang="en-US" sz="4000" b="1" dirty="0">
                <a:latin typeface="Times New Roman" panose="02020603050405020304" pitchFamily="18" charset="0"/>
              </a:rPr>
              <a:t> </a:t>
            </a:r>
            <a:endParaRPr lang="en-US" sz="4000" dirty="0"/>
          </a:p>
        </p:txBody>
      </p:sp>
      <p:sp>
        <p:nvSpPr>
          <p:cNvPr id="3" name="Rectangle 2">
            <a:extLst>
              <a:ext uri="{FF2B5EF4-FFF2-40B4-BE49-F238E27FC236}">
                <a16:creationId xmlns:a16="http://schemas.microsoft.com/office/drawing/2014/main" id="{BA1B3B25-A749-43CA-8B32-CFB09144A276}"/>
              </a:ext>
            </a:extLst>
          </p:cNvPr>
          <p:cNvSpPr/>
          <p:nvPr/>
        </p:nvSpPr>
        <p:spPr>
          <a:xfrm>
            <a:off x="394236" y="712843"/>
            <a:ext cx="11073959" cy="1314516"/>
          </a:xfrm>
          <a:prstGeom prst="rect">
            <a:avLst/>
          </a:prstGeom>
          <a:ln w="57150">
            <a:solidFill>
              <a:schemeClr val="tx1"/>
            </a:solidFill>
          </a:ln>
        </p:spPr>
        <p:txBody>
          <a:bodyPr wrap="square">
            <a:spAutoFit/>
          </a:bodyPr>
          <a:lstStyle/>
          <a:p>
            <a:r>
              <a:rPr lang="bn-IN" sz="4000" b="1" dirty="0">
                <a:latin typeface="NikoshBAN" panose="02000000000000000000" pitchFamily="2" charset="0"/>
                <a:cs typeface="NikoshBAN" panose="02000000000000000000" pitchFamily="2" charset="0"/>
              </a:rPr>
              <a:t>অভিধানে এই ক্রম ঠিক রাখা সম্ভব হয় নি। সামান্য কিছু বৈচিত্র্য এক্ষেত্রে রয়েছে। বাংলা অভিধানে গৃহীত ব</a:t>
            </a:r>
            <a:r>
              <a:rPr lang="en-US" sz="4000" b="1" dirty="0">
                <a:latin typeface="NikoshBAN" panose="02000000000000000000" pitchFamily="2" charset="0"/>
                <a:cs typeface="NikoshBAN" panose="02000000000000000000" pitchFamily="2" charset="0"/>
              </a:rPr>
              <a:t>র</a:t>
            </a:r>
            <a:r>
              <a:rPr lang="as-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ণ</a:t>
            </a:r>
            <a:r>
              <a:rPr lang="as-IN"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নুক্রম নিম্নরুপ: </a:t>
            </a:r>
            <a:r>
              <a:rPr lang="en-US" sz="4000" b="1" dirty="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0931C110-A16E-45EE-A8A2-A02D3A015863}"/>
              </a:ext>
            </a:extLst>
          </p:cNvPr>
          <p:cNvSpPr txBox="1"/>
          <p:nvPr/>
        </p:nvSpPr>
        <p:spPr>
          <a:xfrm>
            <a:off x="4698609" y="2303870"/>
            <a:ext cx="1758460" cy="721952"/>
          </a:xfrm>
          <a:prstGeom prst="rect">
            <a:avLst/>
          </a:prstGeom>
          <a:noFill/>
          <a:ln w="57150">
            <a:solidFill>
              <a:schemeClr val="tx1"/>
            </a:solidFill>
          </a:ln>
        </p:spPr>
        <p:txBody>
          <a:bodyPr wrap="square" rtlCol="0">
            <a:spAutoFit/>
          </a:bodyPr>
          <a:lstStyle/>
          <a:p>
            <a:r>
              <a:rPr lang="en-US" sz="4000" b="1" dirty="0" err="1">
                <a:latin typeface="NikoshBAN" panose="02000000000000000000" pitchFamily="2" charset="0"/>
                <a:cs typeface="NikoshBAN" panose="02000000000000000000" pitchFamily="2" charset="0"/>
              </a:rPr>
              <a:t>স্বরবর</a:t>
            </a:r>
            <a:r>
              <a:rPr lang="bn-IN" sz="4000" b="1" dirty="0">
                <a:latin typeface="NikoshBAN" panose="02000000000000000000" pitchFamily="2" charset="0"/>
                <a:cs typeface="NikoshBAN" panose="02000000000000000000" pitchFamily="2" charset="0"/>
              </a:rPr>
              <a:t>্</a:t>
            </a:r>
            <a:r>
              <a:rPr lang="en-US" sz="4000" b="1" dirty="0">
                <a:latin typeface="NikoshBAN" panose="02000000000000000000" pitchFamily="2" charset="0"/>
                <a:cs typeface="NikoshBAN" panose="02000000000000000000" pitchFamily="2" charset="0"/>
              </a:rPr>
              <a:t>ণ</a:t>
            </a:r>
          </a:p>
        </p:txBody>
      </p:sp>
      <p:sp>
        <p:nvSpPr>
          <p:cNvPr id="5" name="TextBox 4">
            <a:extLst>
              <a:ext uri="{FF2B5EF4-FFF2-40B4-BE49-F238E27FC236}">
                <a16:creationId xmlns:a16="http://schemas.microsoft.com/office/drawing/2014/main" id="{D91F4FE4-790B-49E6-979F-9817435EE89D}"/>
              </a:ext>
            </a:extLst>
          </p:cNvPr>
          <p:cNvSpPr txBox="1"/>
          <p:nvPr/>
        </p:nvSpPr>
        <p:spPr>
          <a:xfrm>
            <a:off x="2797125" y="3186060"/>
            <a:ext cx="6597749" cy="707886"/>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অ আ ই</a:t>
            </a:r>
            <a:r>
              <a:rPr lang="en-US" sz="4000" b="1" dirty="0">
                <a:latin typeface="NikoshBAN" panose="02000000000000000000" pitchFamily="2" charset="0"/>
                <a:cs typeface="NikoshBAN" panose="02000000000000000000" pitchFamily="2" charset="0"/>
              </a:rPr>
              <a:t> </a:t>
            </a:r>
            <a:r>
              <a:rPr lang="bn-IN" sz="4000" b="1" dirty="0">
                <a:latin typeface="NikoshBAN" panose="02000000000000000000" pitchFamily="2" charset="0"/>
                <a:cs typeface="NikoshBAN" panose="02000000000000000000" pitchFamily="2" charset="0"/>
              </a:rPr>
              <a:t>ঈ</a:t>
            </a:r>
            <a:r>
              <a:rPr lang="en-US" sz="4000" b="1" dirty="0">
                <a:latin typeface="NikoshBAN" panose="02000000000000000000" pitchFamily="2" charset="0"/>
                <a:cs typeface="NikoshBAN" panose="02000000000000000000" pitchFamily="2" charset="0"/>
              </a:rPr>
              <a:t> উ</a:t>
            </a:r>
            <a:r>
              <a:rPr lang="bn-IN" sz="4000" b="1" dirty="0">
                <a:latin typeface="NikoshBAN" panose="02000000000000000000" pitchFamily="2" charset="0"/>
                <a:cs typeface="NikoshBAN" panose="02000000000000000000" pitchFamily="2" charset="0"/>
              </a:rPr>
              <a:t> ঊ ঋ এ ঐ ও ঔ ং ঃ ঁ</a:t>
            </a:r>
            <a:r>
              <a:rPr lang="en-US" sz="4000" b="1" dirty="0">
                <a:latin typeface="NikoshBAN" panose="02000000000000000000" pitchFamily="2" charset="0"/>
                <a:cs typeface="NikoshBAN" panose="02000000000000000000" pitchFamily="2" charset="0"/>
              </a:rPr>
              <a:t>  </a:t>
            </a:r>
          </a:p>
        </p:txBody>
      </p:sp>
      <p:sp>
        <p:nvSpPr>
          <p:cNvPr id="6" name="TextBox 5">
            <a:extLst>
              <a:ext uri="{FF2B5EF4-FFF2-40B4-BE49-F238E27FC236}">
                <a16:creationId xmlns:a16="http://schemas.microsoft.com/office/drawing/2014/main" id="{37767ADF-B32B-46E6-9500-777D15400782}"/>
              </a:ext>
            </a:extLst>
          </p:cNvPr>
          <p:cNvSpPr txBox="1"/>
          <p:nvPr/>
        </p:nvSpPr>
        <p:spPr>
          <a:xfrm>
            <a:off x="978876" y="5132746"/>
            <a:ext cx="10234248" cy="1323439"/>
          </a:xfrm>
          <a:prstGeom prst="rect">
            <a:avLst/>
          </a:prstGeom>
          <a:noFill/>
          <a:ln w="57150">
            <a:solidFill>
              <a:schemeClr val="tx1"/>
            </a:solidFill>
          </a:ln>
        </p:spPr>
        <p:txBody>
          <a:bodyPr wrap="square" rtlCol="0">
            <a:spAutoFit/>
          </a:bodyPr>
          <a:lstStyle/>
          <a:p>
            <a:r>
              <a:rPr lang="bn-IN" sz="4000" b="1" dirty="0">
                <a:latin typeface="NikoshBAN" panose="02000000000000000000" pitchFamily="2" charset="0"/>
                <a:cs typeface="NikoshBAN" panose="02000000000000000000" pitchFamily="2" charset="0"/>
              </a:rPr>
              <a:t>ক খ ক্ষ গ  ঘ ঙ ;চ ছ জ ঝ ঞ; ট ঠ ড ড় ঢ ড ঢ় ণ; ত থ দ ধ ন; প ফ ব ভ ম ;য (য়) র ল শ ষ স হ।</a:t>
            </a:r>
            <a:endParaRPr lang="en-US" sz="4000" b="1" dirty="0">
              <a:latin typeface="NikoshBAN" panose="02000000000000000000" pitchFamily="2" charset="0"/>
              <a:cs typeface="NikoshBAN" panose="02000000000000000000" pitchFamily="2" charset="0"/>
            </a:endParaRPr>
          </a:p>
        </p:txBody>
      </p:sp>
      <p:sp>
        <p:nvSpPr>
          <p:cNvPr id="7" name="Rectangle 6">
            <a:extLst>
              <a:ext uri="{FF2B5EF4-FFF2-40B4-BE49-F238E27FC236}">
                <a16:creationId xmlns:a16="http://schemas.microsoft.com/office/drawing/2014/main" id="{C9CD1349-3F74-4277-AD3D-6269225E2E1A}"/>
              </a:ext>
            </a:extLst>
          </p:cNvPr>
          <p:cNvSpPr/>
          <p:nvPr/>
        </p:nvSpPr>
        <p:spPr>
          <a:xfrm>
            <a:off x="4760147" y="4070917"/>
            <a:ext cx="1635384" cy="707886"/>
          </a:xfrm>
          <a:prstGeom prst="rect">
            <a:avLst/>
          </a:prstGeom>
          <a:ln w="57150">
            <a:solidFill>
              <a:schemeClr val="tx1"/>
            </a:solidFill>
          </a:ln>
        </p:spPr>
        <p:txBody>
          <a:bodyPr wrap="none">
            <a:spAutoFit/>
          </a:bodyPr>
          <a:lstStyle/>
          <a:p>
            <a:r>
              <a:rPr lang="en-US" sz="4000" b="1" dirty="0" err="1">
                <a:latin typeface="NikoshBAN" panose="02000000000000000000" pitchFamily="2" charset="0"/>
                <a:cs typeface="NikoshBAN" panose="02000000000000000000" pitchFamily="2" charset="0"/>
              </a:rPr>
              <a:t>ব্য</a:t>
            </a:r>
            <a:r>
              <a:rPr lang="bn-IN" sz="4000" b="1" dirty="0">
                <a:latin typeface="NikoshBAN" panose="02000000000000000000" pitchFamily="2" charset="0"/>
                <a:cs typeface="NikoshBAN" panose="02000000000000000000" pitchFamily="2" charset="0"/>
              </a:rPr>
              <a:t>ঞ</a:t>
            </a:r>
            <a:r>
              <a:rPr lang="en-US" sz="4000" b="1" dirty="0">
                <a:latin typeface="NikoshBAN" panose="02000000000000000000" pitchFamily="2" charset="0"/>
                <a:cs typeface="NikoshBAN" panose="02000000000000000000" pitchFamily="2" charset="0"/>
              </a:rPr>
              <a:t>্</a:t>
            </a:r>
            <a:r>
              <a:rPr lang="bn-IN" sz="4000" b="1" dirty="0">
                <a:latin typeface="NikoshBAN" panose="02000000000000000000" pitchFamily="2" charset="0"/>
                <a:cs typeface="NikoshBAN" panose="02000000000000000000" pitchFamily="2" charset="0"/>
              </a:rPr>
              <a:t>জ</a:t>
            </a:r>
            <a:r>
              <a:rPr lang="en-US" sz="4000" b="1" dirty="0">
                <a:latin typeface="NikoshBAN" panose="02000000000000000000" pitchFamily="2" charset="0"/>
                <a:cs typeface="NikoshBAN" panose="02000000000000000000" pitchFamily="2" charset="0"/>
              </a:rPr>
              <a:t>ন</a:t>
            </a:r>
            <a:r>
              <a:rPr lang="bn-IN" sz="4000" b="1" dirty="0">
                <a:latin typeface="NikoshBAN" panose="02000000000000000000" pitchFamily="2" charset="0"/>
                <a:cs typeface="NikoshBAN" panose="02000000000000000000" pitchFamily="2" charset="0"/>
              </a:rPr>
              <a:t>ব</a:t>
            </a:r>
            <a:r>
              <a:rPr lang="en-US" sz="4000" b="1" dirty="0" err="1">
                <a:latin typeface="NikoshBAN" panose="02000000000000000000" pitchFamily="2" charset="0"/>
                <a:cs typeface="NikoshBAN" panose="02000000000000000000" pitchFamily="2" charset="0"/>
              </a:rPr>
              <a:t>র্ণ</a:t>
            </a:r>
            <a:r>
              <a:rPr lang="en-US" sz="4000" b="1" dirty="0">
                <a:latin typeface="NikoshBAN" panose="02000000000000000000" pitchFamily="2" charset="0"/>
                <a:cs typeface="NikoshBAN" panose="02000000000000000000" pitchFamily="2" charset="0"/>
              </a:rPr>
              <a:t> </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17271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NikoshBAN"/>
        <a:ea typeface=""/>
        <a:cs typeface="NikoshBAN"/>
      </a:majorFont>
      <a:minorFont>
        <a:latin typeface="NikoshBAN"/>
        <a:ea typeface=""/>
        <a:cs typeface="NikoshB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TotalTime>
  <Words>1338</Words>
  <Application>Microsoft Office PowerPoint</Application>
  <PresentationFormat>Widescreen</PresentationFormat>
  <Paragraphs>246</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NikoshBAN</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59</cp:revision>
  <dcterms:created xsi:type="dcterms:W3CDTF">2020-05-27T15:57:37Z</dcterms:created>
  <dcterms:modified xsi:type="dcterms:W3CDTF">2020-05-31T11:07:05Z</dcterms:modified>
</cp:coreProperties>
</file>