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8" r:id="rId3"/>
    <p:sldId id="276" r:id="rId4"/>
    <p:sldId id="281" r:id="rId5"/>
    <p:sldId id="277" r:id="rId6"/>
    <p:sldId id="272" r:id="rId7"/>
    <p:sldId id="27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3" r:id="rId19"/>
    <p:sldId id="294" r:id="rId20"/>
    <p:sldId id="290" r:id="rId21"/>
    <p:sldId id="296" r:id="rId22"/>
    <p:sldId id="297" r:id="rId23"/>
    <p:sldId id="275" r:id="rId2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C04"/>
    <a:srgbClr val="FF0066"/>
    <a:srgbClr val="0066FF"/>
    <a:srgbClr val="0000FF"/>
    <a:srgbClr val="CC00FF"/>
    <a:srgbClr val="66FF33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8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F33D1-2E2F-4E39-A7B4-1F5CBE2C7A1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40A8-556E-4EBF-A602-B4518828F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71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66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Formation of passive voice</a:t>
            </a:r>
            <a:r>
              <a:rPr lang="en-US" baseline="0" dirty="0" smtClean="0"/>
              <a:t> with example.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55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of all grammar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47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Fundamental items of voice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03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from active to passive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80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on changing into passive from present continuous tense.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161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work according to previous</a:t>
            </a:r>
            <a:r>
              <a:rPr lang="en-US" baseline="0" dirty="0" smtClean="0"/>
              <a:t>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2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object we mean man/woman that sit before direct object. Direct object we mean other than man/woman (object)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370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on double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145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into passive voice from  silent infinitive.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509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or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08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166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into passive from reflexive pronoun.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539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change into passive with quasi-passive active voice.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383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Evaluation/Practice.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978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6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1 to lead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21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12278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Suspension 2 to lead the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70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0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rules of voice change will be taught from this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69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Delimitation of the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93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of voice is focused in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26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of active voice</a:t>
            </a:r>
            <a:r>
              <a:rPr lang="en-US" baseline="0" dirty="0" smtClean="0"/>
              <a:t> with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69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2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7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00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71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1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55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7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39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062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6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58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C87D-3C8C-4D2A-B35E-DE998FC2F73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B83-FFCC-4BD6-802F-6F7A818E5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0A128C"/>
            </a:gs>
            <a:gs pos="42000">
              <a:srgbClr val="181CC7"/>
            </a:gs>
            <a:gs pos="74000">
              <a:schemeClr val="accent2">
                <a:lumMod val="50000"/>
              </a:schemeClr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6096000"/>
            <a:ext cx="58674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Welcome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5" descr="imag3ew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0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868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976240" y="1868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1868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410497" y="1905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57200"/>
            <a:ext cx="4419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Passive voice</a:t>
            </a:r>
            <a:endParaRPr lang="en-US" b="1" u="sng" dirty="0">
              <a:latin typeface="Book Antiqua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91205" y="1579713"/>
            <a:ext cx="2698533" cy="1294977"/>
            <a:chOff x="591205" y="1579713"/>
            <a:chExt cx="2698533" cy="1294977"/>
          </a:xfrm>
        </p:grpSpPr>
        <p:sp>
          <p:nvSpPr>
            <p:cNvPr id="2" name="TextBox 1"/>
            <p:cNvSpPr txBox="1"/>
            <p:nvPr/>
          </p:nvSpPr>
          <p:spPr>
            <a:xfrm>
              <a:off x="591205" y="1619071"/>
              <a:ext cx="26985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Subject of object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1205" y="1579713"/>
              <a:ext cx="2698533" cy="12949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96862" y="1608561"/>
            <a:ext cx="3226676" cy="1294977"/>
            <a:chOff x="3796862" y="1608561"/>
            <a:chExt cx="3226676" cy="1294977"/>
          </a:xfrm>
        </p:grpSpPr>
        <p:sp>
          <p:nvSpPr>
            <p:cNvPr id="4" name="TextBox 3"/>
            <p:cNvSpPr txBox="1"/>
            <p:nvPr/>
          </p:nvSpPr>
          <p:spPr>
            <a:xfrm>
              <a:off x="3796862" y="1896069"/>
              <a:ext cx="3226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Book Antiqua" pitchFamily="18" charset="0"/>
                </a:rPr>
                <a:t>Auxiliary verb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23138" y="1608561"/>
              <a:ext cx="3200400" cy="12949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28338" y="1605620"/>
            <a:ext cx="609600" cy="1294977"/>
            <a:chOff x="7328338" y="1605620"/>
            <a:chExt cx="609600" cy="1294977"/>
          </a:xfrm>
        </p:grpSpPr>
        <p:sp>
          <p:nvSpPr>
            <p:cNvPr id="6" name="TextBox 5"/>
            <p:cNvSpPr txBox="1"/>
            <p:nvPr/>
          </p:nvSpPr>
          <p:spPr>
            <a:xfrm>
              <a:off x="7328338" y="18288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Book Antiqua" pitchFamily="18" charset="0"/>
                </a:rPr>
                <a:t>v</a:t>
              </a:r>
              <a:r>
                <a:rPr lang="en-US" sz="3600" b="1" baseline="-25000" dirty="0" smtClean="0">
                  <a:latin typeface="Book Antiqua" pitchFamily="18" charset="0"/>
                </a:rPr>
                <a:t>3</a:t>
              </a:r>
              <a:endParaRPr lang="en-US" sz="3600" b="1" baseline="-25000" dirty="0">
                <a:latin typeface="Book Antiqua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28338" y="1605620"/>
              <a:ext cx="609600" cy="12949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91350" y="1631638"/>
            <a:ext cx="2224250" cy="1294977"/>
            <a:chOff x="8291350" y="1631638"/>
            <a:chExt cx="2224250" cy="1294977"/>
          </a:xfrm>
        </p:grpSpPr>
        <p:sp>
          <p:nvSpPr>
            <p:cNvPr id="8" name="TextBox 7"/>
            <p:cNvSpPr txBox="1"/>
            <p:nvPr/>
          </p:nvSpPr>
          <p:spPr>
            <a:xfrm>
              <a:off x="8343900" y="1950487"/>
              <a:ext cx="2171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Book Antiqua" pitchFamily="18" charset="0"/>
                </a:rPr>
                <a:t>b</a:t>
              </a:r>
              <a:r>
                <a:rPr lang="en-US" sz="3600" b="1" dirty="0" smtClean="0">
                  <a:latin typeface="Book Antiqua" pitchFamily="18" charset="0"/>
                </a:rPr>
                <a:t>y/to/for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291350" y="1631638"/>
              <a:ext cx="2071850" cy="12949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896600" y="1588019"/>
            <a:ext cx="2196662" cy="1354361"/>
            <a:chOff x="10896600" y="1588019"/>
            <a:chExt cx="2196662" cy="1354361"/>
          </a:xfrm>
        </p:grpSpPr>
        <p:sp>
          <p:nvSpPr>
            <p:cNvPr id="10" name="TextBox 9"/>
            <p:cNvSpPr txBox="1"/>
            <p:nvPr/>
          </p:nvSpPr>
          <p:spPr>
            <a:xfrm>
              <a:off x="10896600" y="1588019"/>
              <a:ext cx="21966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Book Antiqua" pitchFamily="18" charset="0"/>
                </a:rPr>
                <a:t>o</a:t>
              </a:r>
              <a:r>
                <a:rPr lang="en-US" sz="3600" b="1" dirty="0" smtClean="0">
                  <a:latin typeface="Book Antiqua" pitchFamily="18" charset="0"/>
                </a:rPr>
                <a:t>bject of subject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943896" y="1647403"/>
              <a:ext cx="2149365" cy="12949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2662" y="3429000"/>
            <a:ext cx="12178861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book is read by him.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205" y="6248400"/>
            <a:ext cx="12502055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reads the book.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591205" y="3200400"/>
            <a:ext cx="4863663" cy="2057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04800" y="5297269"/>
            <a:ext cx="5231524" cy="677863"/>
            <a:chOff x="304800" y="5297269"/>
            <a:chExt cx="5231524" cy="677863"/>
          </a:xfrm>
        </p:grpSpPr>
        <p:sp>
          <p:nvSpPr>
            <p:cNvPr id="20" name="TextBox 19"/>
            <p:cNvSpPr txBox="1"/>
            <p:nvPr/>
          </p:nvSpPr>
          <p:spPr>
            <a:xfrm>
              <a:off x="304800" y="5297269"/>
              <a:ext cx="5231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Subject of object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9968" y="5343996"/>
              <a:ext cx="4883369" cy="63113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own Arrow Callout 21"/>
          <p:cNvSpPr/>
          <p:nvPr/>
        </p:nvSpPr>
        <p:spPr>
          <a:xfrm>
            <a:off x="5449612" y="3200400"/>
            <a:ext cx="1027388" cy="2057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33847" y="5292069"/>
            <a:ext cx="1129865" cy="680432"/>
            <a:chOff x="5433847" y="5292069"/>
            <a:chExt cx="1129865" cy="680432"/>
          </a:xfrm>
        </p:grpSpPr>
        <p:sp>
          <p:nvSpPr>
            <p:cNvPr id="23" name="TextBox 22"/>
            <p:cNvSpPr txBox="1"/>
            <p:nvPr/>
          </p:nvSpPr>
          <p:spPr>
            <a:xfrm>
              <a:off x="5510048" y="5292069"/>
              <a:ext cx="1053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AV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433847" y="5338795"/>
              <a:ext cx="1043153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Down Arrow Callout 24"/>
          <p:cNvSpPr/>
          <p:nvPr/>
        </p:nvSpPr>
        <p:spPr>
          <a:xfrm>
            <a:off x="6484882" y="3200400"/>
            <a:ext cx="2414752" cy="2057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7511" y="5315830"/>
            <a:ext cx="2528553" cy="664666"/>
            <a:chOff x="6487511" y="5315830"/>
            <a:chExt cx="2528553" cy="664666"/>
          </a:xfrm>
        </p:grpSpPr>
        <p:sp>
          <p:nvSpPr>
            <p:cNvPr id="26" name="TextBox 25"/>
            <p:cNvSpPr txBox="1"/>
            <p:nvPr/>
          </p:nvSpPr>
          <p:spPr>
            <a:xfrm>
              <a:off x="6563711" y="5315830"/>
              <a:ext cx="24523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V</a:t>
              </a:r>
              <a:r>
                <a:rPr lang="en-US" sz="3600" b="1" baseline="-25000" dirty="0" smtClean="0">
                  <a:latin typeface="Book Antiqua" pitchFamily="18" charset="0"/>
                </a:rPr>
                <a:t>3</a:t>
              </a:r>
              <a:endParaRPr lang="en-US" sz="3600" b="1" baseline="-25000" dirty="0">
                <a:latin typeface="Book Antiqua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487511" y="5346790"/>
              <a:ext cx="2427889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939863" y="5276302"/>
            <a:ext cx="1536321" cy="696198"/>
            <a:chOff x="8939863" y="5276302"/>
            <a:chExt cx="1536321" cy="696198"/>
          </a:xfrm>
        </p:grpSpPr>
        <p:sp>
          <p:nvSpPr>
            <p:cNvPr id="28" name="TextBox 27"/>
            <p:cNvSpPr txBox="1"/>
            <p:nvPr/>
          </p:nvSpPr>
          <p:spPr>
            <a:xfrm>
              <a:off x="9016063" y="5276302"/>
              <a:ext cx="1460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by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39863" y="5338794"/>
              <a:ext cx="1528439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378963" y="5323600"/>
            <a:ext cx="2714298" cy="633706"/>
            <a:chOff x="10378963" y="5323600"/>
            <a:chExt cx="2714298" cy="633706"/>
          </a:xfrm>
        </p:grpSpPr>
        <p:sp>
          <p:nvSpPr>
            <p:cNvPr id="30" name="TextBox 29"/>
            <p:cNvSpPr txBox="1"/>
            <p:nvPr/>
          </p:nvSpPr>
          <p:spPr>
            <a:xfrm>
              <a:off x="10378963" y="5389601"/>
              <a:ext cx="2714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Book Antiqua" pitchFamily="18" charset="0"/>
                </a:rPr>
                <a:t>Object of subject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Down Arrow Callout 31"/>
          <p:cNvSpPr/>
          <p:nvPr/>
        </p:nvSpPr>
        <p:spPr>
          <a:xfrm>
            <a:off x="8892565" y="3200400"/>
            <a:ext cx="1575737" cy="2057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Callout 32"/>
          <p:cNvSpPr/>
          <p:nvPr/>
        </p:nvSpPr>
        <p:spPr>
          <a:xfrm>
            <a:off x="10476185" y="3200400"/>
            <a:ext cx="2617076" cy="2057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" y="7008167"/>
            <a:ext cx="2133600" cy="611833"/>
            <a:chOff x="304800" y="7160567"/>
            <a:chExt cx="2133600" cy="611833"/>
          </a:xfrm>
        </p:grpSpPr>
        <p:sp>
          <p:nvSpPr>
            <p:cNvPr id="44" name="TextBox 43"/>
            <p:cNvSpPr txBox="1"/>
            <p:nvPr/>
          </p:nvSpPr>
          <p:spPr>
            <a:xfrm>
              <a:off x="457200" y="7239000"/>
              <a:ext cx="1898432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Subject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4800" y="7160567"/>
              <a:ext cx="2133600" cy="611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20562" y="7011515"/>
            <a:ext cx="3643150" cy="611833"/>
            <a:chOff x="2756338" y="7011515"/>
            <a:chExt cx="3720662" cy="611833"/>
          </a:xfrm>
        </p:grpSpPr>
        <p:sp>
          <p:nvSpPr>
            <p:cNvPr id="45" name="TextBox 44"/>
            <p:cNvSpPr txBox="1"/>
            <p:nvPr/>
          </p:nvSpPr>
          <p:spPr>
            <a:xfrm>
              <a:off x="2895600" y="7086600"/>
              <a:ext cx="3498632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Verb transitive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56338" y="7011515"/>
              <a:ext cx="3720662" cy="611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35512" y="7011515"/>
            <a:ext cx="6157747" cy="611833"/>
            <a:chOff x="6935512" y="7011515"/>
            <a:chExt cx="6157747" cy="611833"/>
          </a:xfrm>
        </p:grpSpPr>
        <p:sp>
          <p:nvSpPr>
            <p:cNvPr id="46" name="TextBox 45"/>
            <p:cNvSpPr txBox="1"/>
            <p:nvPr/>
          </p:nvSpPr>
          <p:spPr>
            <a:xfrm>
              <a:off x="8998168" y="7089622"/>
              <a:ext cx="1491155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object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35512" y="7011515"/>
              <a:ext cx="6157747" cy="611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451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7" grpId="0"/>
      <p:bldP spid="18" grpId="0"/>
      <p:bldP spid="19" grpId="0" animBg="1"/>
      <p:bldP spid="22" grpId="0" animBg="1"/>
      <p:bldP spid="2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9067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List of some subjects and their objects</a:t>
            </a:r>
            <a:endParaRPr lang="en-US" b="1" u="sng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918689"/>
              </p:ext>
            </p:extLst>
          </p:nvPr>
        </p:nvGraphicFramePr>
        <p:xfrm>
          <a:off x="2178269" y="1447800"/>
          <a:ext cx="91440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Subject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object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I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me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We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us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You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you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They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them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He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him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She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her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Rahim/</a:t>
                      </a:r>
                      <a:r>
                        <a:rPr lang="en-US" sz="3200" b="1" dirty="0" err="1" smtClean="0">
                          <a:latin typeface="Book Antiqua" pitchFamily="18" charset="0"/>
                        </a:rPr>
                        <a:t>Karim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Rahim/</a:t>
                      </a:r>
                      <a:r>
                        <a:rPr lang="en-US" sz="3200" b="1" dirty="0" err="1" smtClean="0">
                          <a:latin typeface="Book Antiqua" pitchFamily="18" charset="0"/>
                        </a:rPr>
                        <a:t>Karim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The pen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the pen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Animals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Book Antiqua" pitchFamily="18" charset="0"/>
                        </a:rPr>
                        <a:t>animals</a:t>
                      </a:r>
                      <a:endParaRPr lang="en-US" sz="32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19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117" y="0"/>
            <a:ext cx="77724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Auxiliary verbs of passive voice</a:t>
            </a:r>
            <a:endParaRPr lang="en-US" b="1" u="sng" dirty="0"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9618063"/>
              </p:ext>
            </p:extLst>
          </p:nvPr>
        </p:nvGraphicFramePr>
        <p:xfrm>
          <a:off x="304800" y="609600"/>
          <a:ext cx="13258800" cy="6947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0"/>
                <a:gridCol w="6858000"/>
              </a:tblGrid>
              <a:tr h="489857">
                <a:tc>
                  <a:txBody>
                    <a:bodyPr/>
                    <a:lstStyle/>
                    <a:p>
                      <a:r>
                        <a:rPr lang="en-US" sz="3200" b="1" i="0" u="none" spc="0" dirty="0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If the  active voice is-</a:t>
                      </a:r>
                      <a:endParaRPr lang="en-US" sz="3200" b="1" i="0" u="none" spc="0" dirty="0">
                        <a:solidFill>
                          <a:srgbClr val="C000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spc="0" dirty="0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Auxiliary of passive voice will be--</a:t>
                      </a:r>
                      <a:endParaRPr lang="en-US" sz="3200" b="1" spc="0" dirty="0">
                        <a:solidFill>
                          <a:srgbClr val="C000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Present indefinite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am/is/are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Present continuous</a:t>
                      </a:r>
                      <a:r>
                        <a:rPr lang="en-US" sz="2400" b="1" spc="0" baseline="0" dirty="0" smtClean="0">
                          <a:latin typeface="Book Antiqua" pitchFamily="18" charset="0"/>
                        </a:rPr>
                        <a:t>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am being/ is being/are being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Present perfect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have been/ has been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Present perfect continuous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have been being/ has been being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Past indefinite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was/ were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Past continuous</a:t>
                      </a:r>
                      <a:r>
                        <a:rPr lang="en-US" sz="2400" b="1" spc="0" baseline="0" dirty="0" smtClean="0">
                          <a:latin typeface="Book Antiqua" pitchFamily="18" charset="0"/>
                        </a:rPr>
                        <a:t>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was being/ were being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Past perfect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had been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Past perfect continuous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had been being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Future indefinite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shall be/ will be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Future continuous</a:t>
                      </a:r>
                      <a:r>
                        <a:rPr lang="en-US" sz="2400" b="1" spc="0" baseline="0" dirty="0" smtClean="0">
                          <a:latin typeface="Book Antiqua" pitchFamily="18" charset="0"/>
                        </a:rPr>
                        <a:t>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shall be being/ will be being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Future perfect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shall have been/will have</a:t>
                      </a:r>
                      <a:r>
                        <a:rPr lang="en-US" sz="2400" b="1" spc="0" baseline="0" dirty="0" smtClean="0">
                          <a:latin typeface="Book Antiqua" pitchFamily="18" charset="0"/>
                        </a:rPr>
                        <a:t> been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Future perfect continuous tense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shall have been being/ will have been being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Modal verbs (can/ should/ must/ may</a:t>
                      </a:r>
                      <a:r>
                        <a:rPr lang="en-US" sz="2400" b="1" spc="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400" b="1" spc="0" baseline="0" dirty="0" err="1" smtClean="0">
                          <a:latin typeface="Book Antiqua" pitchFamily="18" charset="0"/>
                        </a:rPr>
                        <a:t>etc</a:t>
                      </a:r>
                      <a:r>
                        <a:rPr lang="en-US" sz="2400" b="1" spc="0" baseline="0" dirty="0" smtClean="0">
                          <a:latin typeface="Book Antiqua" pitchFamily="18" charset="0"/>
                        </a:rPr>
                        <a:t>)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pc="0" dirty="0" smtClean="0">
                          <a:latin typeface="Book Antiqua" pitchFamily="18" charset="0"/>
                        </a:rPr>
                        <a:t>can be/should be/must be/may</a:t>
                      </a:r>
                      <a:r>
                        <a:rPr lang="en-US" sz="2400" b="1" spc="0" baseline="0" dirty="0" smtClean="0">
                          <a:latin typeface="Book Antiqua" pitchFamily="18" charset="0"/>
                        </a:rPr>
                        <a:t> be </a:t>
                      </a:r>
                      <a:r>
                        <a:rPr lang="en-US" sz="2400" b="1" spc="0" baseline="0" dirty="0" err="1" smtClean="0">
                          <a:latin typeface="Book Antiqua" pitchFamily="18" charset="0"/>
                        </a:rPr>
                        <a:t>etc</a:t>
                      </a:r>
                      <a:endParaRPr lang="en-US" sz="2400" b="1" spc="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756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72966"/>
            <a:ext cx="5105400" cy="6700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Active to passive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174531"/>
            <a:ext cx="5943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Assertive sentence.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62484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He pulls a rickshaw (make it passive).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971800"/>
            <a:ext cx="60579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A rickshaw is pulled by him.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90" y="4417367"/>
            <a:ext cx="8839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  should respect a rickshaw puller (Make it passive)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14" y="5029200"/>
            <a:ext cx="7924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 rickshaw puller should be respected by us.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9348" y="4385835"/>
            <a:ext cx="2448252" cy="4616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18036" y="5029201"/>
            <a:ext cx="3597164" cy="5356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29864" y="2283370"/>
            <a:ext cx="927536" cy="609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19100" y="2940268"/>
            <a:ext cx="1970688" cy="6884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6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03" y="76200"/>
            <a:ext cx="11430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The fisherman is catching fish. (Make it passive)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010400"/>
            <a:ext cx="10820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Fish is being caught by the fisherman.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07068" y="0"/>
            <a:ext cx="2622332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49668" y="6858000"/>
            <a:ext cx="44958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0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533400"/>
            <a:ext cx="3733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Activities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600200"/>
            <a:ext cx="8458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Transform the sentences into passive voice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876" y="3124200"/>
            <a:ext cx="9372600" cy="2590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 visited the </a:t>
            </a:r>
            <a:r>
              <a:rPr lang="en-US" b="1" dirty="0" err="1" smtClean="0">
                <a:latin typeface="Book Antiqua" pitchFamily="18" charset="0"/>
              </a:rPr>
              <a:t>Nayagra</a:t>
            </a:r>
            <a:r>
              <a:rPr lang="en-US" b="1" dirty="0" smtClean="0">
                <a:latin typeface="Book Antiqua" pitchFamily="18" charset="0"/>
              </a:rPr>
              <a:t> waterfall last year.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Many people enjoy the waterfall all the year round.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waterfall makes a beautiful view.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You may enjoy it if you want.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 will visit it again.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2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685800"/>
            <a:ext cx="8001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2209800"/>
            <a:ext cx="7620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teaches us English.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685800" y="1981200"/>
            <a:ext cx="1340068" cy="16002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2025866" y="1981200"/>
            <a:ext cx="2774733" cy="16002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4800600" y="1981200"/>
            <a:ext cx="990600" cy="16002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5791200" y="1981200"/>
            <a:ext cx="2971800" cy="16002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733800"/>
            <a:ext cx="1340066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Sub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5866" y="3733800"/>
            <a:ext cx="2774734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Verb transitive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733800"/>
            <a:ext cx="9906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Obj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733800"/>
            <a:ext cx="29718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Obj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5829299" y="3880946"/>
            <a:ext cx="859221" cy="1926021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73059" y="5273567"/>
            <a:ext cx="2171700" cy="12953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Double object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075340"/>
            <a:ext cx="7467600" cy="448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Book Antiqua" pitchFamily="18" charset="0"/>
              </a:rPr>
              <a:t>Let us know the voice change of double object.</a:t>
            </a:r>
            <a:endParaRPr lang="en-US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953000"/>
            <a:ext cx="4191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(us) = indirect object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" y="5459601"/>
            <a:ext cx="419100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(English) = direct object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1" y="6568966"/>
            <a:ext cx="8610599" cy="5938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Note: You can use any object as the subject of passive voice.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2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28600"/>
            <a:ext cx="3581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Let’s practice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6019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teaches us English.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7772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 are taught English by him.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45168" y="1279634"/>
            <a:ext cx="800100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906110"/>
            <a:ext cx="7772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English is taught us by him.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3604" y="2719550"/>
            <a:ext cx="2498834" cy="9669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1918136"/>
            <a:ext cx="11430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48048" y="1072053"/>
            <a:ext cx="2498834" cy="9669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4717" y="3639206"/>
            <a:ext cx="7772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Now try to change it into passive voice.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5100" y="4648200"/>
            <a:ext cx="5495598" cy="2819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Book Antiqua" pitchFamily="18" charset="0"/>
              </a:rPr>
              <a:t>He gave me a book.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Book Antiqua" pitchFamily="18" charset="0"/>
              </a:rPr>
              <a:t>I taught him a lesson.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Book Antiqua" pitchFamily="18" charset="0"/>
              </a:rPr>
              <a:t>They feed me fruits.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Book Antiqua" pitchFamily="18" charset="0"/>
              </a:rPr>
              <a:t>We made him captain.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Book Antiqua" pitchFamily="18" charset="0"/>
              </a:rPr>
              <a:t>She informed me this.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5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8534400" cy="654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Passive voice of silent infinitive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267200"/>
            <a:ext cx="5943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was told to do this by me.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419100" y="2044262"/>
            <a:ext cx="5562600" cy="184193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957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Sometime Infinitive remains silent in the active voice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419100" y="5029200"/>
            <a:ext cx="5257800" cy="1524000"/>
          </a:xfrm>
          <a:prstGeom prst="upArrow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Infinitive  must be shown in 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the passive voice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9400" y="4114800"/>
            <a:ext cx="457200" cy="914400"/>
          </a:xfrm>
          <a:prstGeom prst="ellips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" y="1219200"/>
            <a:ext cx="5219700" cy="1295400"/>
            <a:chOff x="457200" y="1219200"/>
            <a:chExt cx="5219700" cy="12954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457200" y="1219200"/>
              <a:ext cx="5219700" cy="1295400"/>
            </a:xfrm>
            <a:prstGeom prst="wedgeRoundRectCallout">
              <a:avLst>
                <a:gd name="adj1" fmla="val 84925"/>
                <a:gd name="adj2" fmla="val 40593"/>
                <a:gd name="adj3" fmla="val 16667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Book Antiqu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15240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ook Antiqua" pitchFamily="18" charset="0"/>
                </a:rPr>
                <a:t>I told him </a:t>
              </a:r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do </a:t>
              </a:r>
              <a:r>
                <a:rPr lang="en-US" b="1" dirty="0">
                  <a:solidFill>
                    <a:schemeClr val="bg1"/>
                  </a:solidFill>
                  <a:latin typeface="Book Antiqua" pitchFamily="18" charset="0"/>
                </a:rPr>
                <a:t>this</a:t>
              </a:r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46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33600"/>
            <a:ext cx="838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Change the active voice into passive voice.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276600"/>
            <a:ext cx="7620000" cy="2743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advised me tell the truth.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They elected him go there.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ordered Rahim solve it.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bird made the wind blow.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teacher told him do the sum.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3400"/>
            <a:ext cx="51816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Class activities</a:t>
            </a:r>
            <a:endParaRPr lang="en-US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04800"/>
            <a:ext cx="56388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6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91200" y="381000"/>
            <a:ext cx="6705600" cy="518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33400"/>
            <a:ext cx="2961917" cy="3813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43600" y="685800"/>
            <a:ext cx="66389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Presented </a:t>
            </a:r>
          </a:p>
          <a:p>
            <a:r>
              <a:rPr lang="en-US" sz="4000" dirty="0" smtClean="0"/>
              <a:t>By </a:t>
            </a:r>
          </a:p>
          <a:p>
            <a:r>
              <a:rPr lang="en-US" sz="4000" dirty="0" smtClean="0"/>
              <a:t>MD.ABDUR ROUF</a:t>
            </a:r>
          </a:p>
          <a:p>
            <a:r>
              <a:rPr lang="en-US" sz="4000" dirty="0" smtClean="0"/>
              <a:t>Lecturer of English</a:t>
            </a:r>
            <a:br>
              <a:rPr lang="en-US" sz="4000" dirty="0" smtClean="0"/>
            </a:br>
            <a:r>
              <a:rPr lang="en-US" sz="4000" dirty="0" err="1" smtClean="0"/>
              <a:t>Khalna</a:t>
            </a:r>
            <a:r>
              <a:rPr lang="en-US" sz="4000" dirty="0" smtClean="0"/>
              <a:t> </a:t>
            </a:r>
            <a:r>
              <a:rPr lang="en-US" sz="4000" dirty="0" err="1" smtClean="0"/>
              <a:t>Islamia</a:t>
            </a:r>
            <a:r>
              <a:rPr lang="en-US" sz="4000" dirty="0" smtClean="0"/>
              <a:t> </a:t>
            </a:r>
            <a:r>
              <a:rPr lang="en-US" sz="4000" dirty="0" err="1" smtClean="0"/>
              <a:t>Fazil</a:t>
            </a:r>
            <a:r>
              <a:rPr lang="en-US" sz="4000" dirty="0" smtClean="0"/>
              <a:t>(Degree)</a:t>
            </a:r>
            <a:br>
              <a:rPr lang="en-US" sz="4000" dirty="0" smtClean="0"/>
            </a:br>
            <a:r>
              <a:rPr lang="en-US" sz="4000" dirty="0" err="1" smtClean="0"/>
              <a:t>Madrasah,Patnitala,Naogaon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smtClean="0"/>
              <a:t>Mob:01767650169</a:t>
            </a:r>
            <a:br>
              <a:rPr lang="en-US" sz="4000" dirty="0" smtClean="0"/>
            </a:br>
            <a:r>
              <a:rPr lang="en-US" sz="4000" dirty="0" smtClean="0"/>
              <a:t>Email:rouf301285@gmail.com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6018074"/>
            <a:ext cx="75438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Presentation </a:t>
            </a:r>
            <a:r>
              <a:rPr lang="en-US" sz="5400" dirty="0"/>
              <a:t>m</a:t>
            </a:r>
            <a:r>
              <a:rPr lang="en-US" sz="5400" dirty="0" smtClean="0"/>
              <a:t>ade for</a:t>
            </a:r>
          </a:p>
          <a:p>
            <a:r>
              <a:rPr lang="en-US" sz="5400" dirty="0" err="1" smtClean="0"/>
              <a:t>Class:Alim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75260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304800"/>
            <a:ext cx="37719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Exception-1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371600"/>
            <a:ext cx="817245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If the active voice is with reflexive pronoun--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070933"/>
            <a:ext cx="81534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Subject + auxiliary verb + v</a:t>
            </a:r>
            <a:r>
              <a:rPr lang="en-US" b="1" baseline="-25000" dirty="0" smtClean="0">
                <a:latin typeface="Book Antiqua" pitchFamily="18" charset="0"/>
              </a:rPr>
              <a:t>3</a:t>
            </a:r>
            <a:r>
              <a:rPr lang="en-US" b="1" dirty="0" smtClean="0">
                <a:latin typeface="Book Antiqua" pitchFamily="18" charset="0"/>
              </a:rPr>
              <a:t> +by + reflexive pronoun</a:t>
            </a:r>
            <a:endParaRPr lang="en-US" b="1" baseline="-250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743200"/>
            <a:ext cx="40767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She fans herself.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4924" y="3505200"/>
            <a:ext cx="5400676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She is fanned by herself.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924" y="4572000"/>
            <a:ext cx="3800476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killed himself.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552" y="5334000"/>
            <a:ext cx="527718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was killed by himself.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21" y="6248400"/>
            <a:ext cx="847758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Note: If there is reflexive pronoun as object of the sentence, subject and object will not be changed to make it passive.</a:t>
            </a:r>
            <a:endParaRPr lang="en-US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5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62000">
              <a:srgbClr val="400040"/>
            </a:gs>
            <a:gs pos="99000">
              <a:srgbClr val="8F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304800"/>
            <a:ext cx="37719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Exception-2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371600"/>
            <a:ext cx="817245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If the active voice is with quasi-passive verb-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981200"/>
            <a:ext cx="8172450" cy="761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Subject + auxiliary verb + v</a:t>
            </a:r>
            <a:r>
              <a:rPr lang="en-US" b="1" baseline="-25000" dirty="0" smtClean="0">
                <a:solidFill>
                  <a:srgbClr val="FFFF00"/>
                </a:solidFill>
                <a:latin typeface="Book Antiqua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 +adjective</a:t>
            </a:r>
            <a:endParaRPr lang="en-US" b="1" baseline="-25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895600"/>
            <a:ext cx="4953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The rose smells sweet.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4924" y="3505200"/>
            <a:ext cx="5400676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The rose is smelt sweet.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924" y="4572000"/>
            <a:ext cx="5279808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The sight looks charming.</a:t>
            </a:r>
            <a:endParaRPr lang="en-US" sz="2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552" y="5334000"/>
            <a:ext cx="6045748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Book Antiqua" pitchFamily="18" charset="0"/>
              </a:rPr>
              <a:t>The sight is looked charming.</a:t>
            </a:r>
            <a:endParaRPr lang="en-US" sz="28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248400"/>
            <a:ext cx="8763001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Note: If there is an adjective after the verb of the sentence, subject and adjective will not be changed in the passive voice</a:t>
            </a:r>
            <a:endParaRPr lang="en-US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0"/>
          <a:stretch/>
        </p:blipFill>
        <p:spPr>
          <a:xfrm>
            <a:off x="-152400" y="1575593"/>
            <a:ext cx="5447619" cy="61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133600"/>
            <a:ext cx="8382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Change the active voice into passive voice.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5676" y="3242441"/>
            <a:ext cx="6324600" cy="3124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Honey tastes sweet.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pill tastes bitter.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food looks delicious.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man seems strong.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sky appears blue.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3400"/>
            <a:ext cx="51816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Class activities</a:t>
            </a:r>
            <a:endParaRPr lang="en-US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36332"/>
            <a:ext cx="56388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0399" y="304800"/>
            <a:ext cx="2590801" cy="2662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3841" y="2895600"/>
            <a:ext cx="4192656" cy="3326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214" y="3810000"/>
            <a:ext cx="4104283" cy="45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0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791200"/>
            <a:ext cx="7620000" cy="186335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Thanks of All.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1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44000">
              <a:srgbClr val="000040"/>
            </a:gs>
            <a:gs pos="100000">
              <a:srgbClr val="40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3" t="12877" r="14336" b="19482"/>
          <a:stretch/>
        </p:blipFill>
        <p:spPr>
          <a:xfrm>
            <a:off x="9388951" y="2667000"/>
            <a:ext cx="2390455" cy="2368389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0"/>
            <a:ext cx="3505200" cy="5035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1160" y="519371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John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4367" y="519371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An apple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00" y="3349938"/>
            <a:ext cx="4572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John eats an apple.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332099"/>
            <a:ext cx="5105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An apple is eaten by John.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0" y="-9052"/>
            <a:ext cx="3505200" cy="503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49667" y="524103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John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3" t="12877" r="14336" b="19482"/>
          <a:stretch/>
        </p:blipFill>
        <p:spPr>
          <a:xfrm>
            <a:off x="1471772" y="2508643"/>
            <a:ext cx="2390455" cy="2368389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5860" y="518159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An apple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/>
          <p:cNvSpPr/>
          <p:nvPr/>
        </p:nvSpPr>
        <p:spPr>
          <a:xfrm rot="12215716" flipV="1">
            <a:off x="1864810" y="2063652"/>
            <a:ext cx="4894381" cy="287157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685800"/>
            <a:ext cx="9753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  say  my prayer  regularly.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66850" y="476250"/>
            <a:ext cx="609600" cy="1066800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3375358"/>
            <a:ext cx="3581400" cy="739442"/>
          </a:xfrm>
          <a:prstGeom prst="round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My prayer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3375358"/>
            <a:ext cx="2209800" cy="739442"/>
          </a:xfrm>
          <a:prstGeom prst="round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by me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60" y="3352800"/>
            <a:ext cx="1963776" cy="5870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 said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0050" y="3261058"/>
            <a:ext cx="3810000" cy="929942"/>
          </a:xfrm>
          <a:prstGeom prst="roundRect">
            <a:avLst/>
          </a:prstGeom>
          <a:noFill/>
          <a:ln w="101600" cap="sq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579855" y="3200400"/>
            <a:ext cx="2487945" cy="929942"/>
          </a:xfrm>
          <a:prstGeom prst="roundRect">
            <a:avLst/>
          </a:prstGeom>
          <a:noFill/>
          <a:ln w="101600" cap="sq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 rot="18804700">
            <a:off x="3885941" y="2341451"/>
            <a:ext cx="2042172" cy="248954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361950"/>
            <a:ext cx="3937627" cy="1371600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43151" y="685800"/>
            <a:ext cx="1428750" cy="720392"/>
          </a:xfrm>
          <a:prstGeom prst="roundRect">
            <a:avLst/>
          </a:prstGeom>
          <a:noFill/>
          <a:ln w="101600" cap="sq"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370055" y="3261058"/>
            <a:ext cx="2060981" cy="929942"/>
          </a:xfrm>
          <a:prstGeom prst="roundRect">
            <a:avLst/>
          </a:prstGeom>
          <a:noFill/>
          <a:ln w="101600" cap="sq"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400" y="3375358"/>
            <a:ext cx="2819400" cy="7549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r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egularly.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5181600"/>
            <a:ext cx="6848474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is it related to?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5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18" grpId="0"/>
      <p:bldP spid="20" grpId="0"/>
      <p:bldP spid="21" grpId="0"/>
      <p:bldP spid="22" grpId="0" animBg="1"/>
      <p:bldP spid="23" grpId="0" animBg="1"/>
      <p:bldP spid="3" grpId="0" animBg="1"/>
      <p:bldP spid="4" grpId="0" animBg="1"/>
      <p:bldP spid="14" grpId="0" animBg="1"/>
      <p:bldP spid="15" grpId="0" animBg="1"/>
      <p:bldP spid="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7239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81400" y="914400"/>
            <a:ext cx="6400800" cy="2514600"/>
          </a:xfrm>
          <a:prstGeom prst="ellipse">
            <a:avLst/>
          </a:prstGeom>
          <a:noFill/>
          <a:ln w="152400"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023360"/>
            <a:ext cx="82296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Let us discuss about voice 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change in our today’s class.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3440" y="1752600"/>
            <a:ext cx="43434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Book Antiqua" pitchFamily="18" charset="0"/>
              </a:rPr>
              <a:t>Voice </a:t>
            </a:r>
            <a:r>
              <a:rPr lang="en-US" b="1" dirty="0" smtClean="0">
                <a:solidFill>
                  <a:srgbClr val="FFC000"/>
                </a:solidFill>
                <a:latin typeface="Book Antiqua" pitchFamily="18" charset="0"/>
              </a:rPr>
              <a:t>change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62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447800" y="838200"/>
            <a:ext cx="10972800" cy="2286000"/>
          </a:xfrm>
          <a:prstGeom prst="ribbon">
            <a:avLst>
              <a:gd name="adj1" fmla="val 33333"/>
              <a:gd name="adj2" fmla="val 6964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3581400"/>
            <a:ext cx="10668000" cy="30480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After studied this lesson, we will be able to---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identify the definition of voice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identify the classification of voice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identify the structure s of active and passive voice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change  voice from active to passive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9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039" y="381000"/>
            <a:ext cx="5029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What is voice?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4601" y="5257800"/>
            <a:ext cx="25146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598" y="2696817"/>
            <a:ext cx="3657602" cy="5406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753102"/>
            <a:ext cx="6705600" cy="7238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latin typeface="Book Antiqua" pitchFamily="18" charset="0"/>
              </a:rPr>
              <a:t>Neymar</a:t>
            </a:r>
            <a:r>
              <a:rPr lang="en-US" b="1" dirty="0" smtClean="0">
                <a:latin typeface="Book Antiqua" pitchFamily="18" charset="0"/>
              </a:rPr>
              <a:t> plays football.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743702"/>
            <a:ext cx="6705600" cy="7238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Football  is played  by </a:t>
            </a:r>
            <a:r>
              <a:rPr lang="en-US" b="1" dirty="0" err="1" smtClean="0">
                <a:latin typeface="Book Antiqua" pitchFamily="18" charset="0"/>
              </a:rPr>
              <a:t>Neymar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1936" y="5715000"/>
            <a:ext cx="1752600" cy="838200"/>
          </a:xfrm>
          <a:prstGeom prst="roundRect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6633340"/>
            <a:ext cx="2209800" cy="838200"/>
          </a:xfrm>
          <a:prstGeom prst="roundRect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752600"/>
            <a:ext cx="102108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So, Voice is a formation of verb by which subject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does something itself or something is done by subject.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2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817 L 0.18796 -0.21875 C 0.22407 -0.269 0.27859 -0.29575 0.33576 -0.29575 C 0.40081 -0.29575 0.45312 -0.269 0.48935 -0.21875 L 0.66389 0.00817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519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79 -0.02451 L -0.25915 0.11642 C -0.29399 0.14828 -0.34607 0.16666 -0.40081 0.16666 C -0.4632 0.16666 -0.5132 0.14828 -0.54781 0.11642 L -0.71389 -0.02451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9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 rot="13496660">
            <a:off x="6468420" y="3334323"/>
            <a:ext cx="3205018" cy="609600"/>
          </a:xfrm>
          <a:prstGeom prst="leftArrow">
            <a:avLst>
              <a:gd name="adj1" fmla="val 44828"/>
              <a:gd name="adj2" fmla="val 9396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914400"/>
            <a:ext cx="94488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Voice is classified into two kinds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Left Arrow 3"/>
          <p:cNvSpPr/>
          <p:nvPr/>
        </p:nvSpPr>
        <p:spPr>
          <a:xfrm rot="18954282">
            <a:off x="3915208" y="3345611"/>
            <a:ext cx="3322337" cy="609600"/>
          </a:xfrm>
          <a:prstGeom prst="leftArrow">
            <a:avLst>
              <a:gd name="adj1" fmla="val 44828"/>
              <a:gd name="adj2" fmla="val 93965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1676400" y="685800"/>
            <a:ext cx="10363200" cy="1905000"/>
          </a:xfrm>
          <a:prstGeom prst="downArrowCallou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/>
          <p:cNvSpPr/>
          <p:nvPr/>
        </p:nvSpPr>
        <p:spPr>
          <a:xfrm>
            <a:off x="2133600" y="4876800"/>
            <a:ext cx="3886200" cy="1261498"/>
          </a:xfrm>
          <a:prstGeom prst="downArrowCallout">
            <a:avLst>
              <a:gd name="adj1" fmla="val 44996"/>
              <a:gd name="adj2" fmla="val 47495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Active voice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6858000" y="4876800"/>
            <a:ext cx="4114800" cy="1261498"/>
          </a:xfrm>
          <a:prstGeom prst="downArrowCallout">
            <a:avLst>
              <a:gd name="adj1" fmla="val 44996"/>
              <a:gd name="adj2" fmla="val 47495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Passive voice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6172200"/>
            <a:ext cx="3886200" cy="9144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When the subject does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something itself.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6172200"/>
            <a:ext cx="4114800" cy="9144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When something is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done by the subject.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0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62000"/>
            <a:ext cx="4419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Active voice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864301"/>
            <a:ext cx="2743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Structure: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26" r="17019" b="10357"/>
          <a:stretch/>
        </p:blipFill>
        <p:spPr>
          <a:xfrm flipH="1">
            <a:off x="73571" y="1558159"/>
            <a:ext cx="3816569" cy="62142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4172" y="3505200"/>
            <a:ext cx="6936828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He reads a book.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5476" y="1868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Subject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1876" y="1868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960476" y="1868269"/>
            <a:ext cx="34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Verb transitive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37076" y="18682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591800" y="1868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object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4572000" y="3352800"/>
            <a:ext cx="1524000" cy="17526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Callout 24"/>
          <p:cNvSpPr/>
          <p:nvPr/>
        </p:nvSpPr>
        <p:spPr>
          <a:xfrm>
            <a:off x="6096000" y="3352800"/>
            <a:ext cx="2590800" cy="17526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Callout 25"/>
          <p:cNvSpPr/>
          <p:nvPr/>
        </p:nvSpPr>
        <p:spPr>
          <a:xfrm>
            <a:off x="8693368" y="3352800"/>
            <a:ext cx="3117632" cy="17526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0" y="5444192"/>
            <a:ext cx="1524000" cy="452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spc="-100" dirty="0" smtClean="0">
                <a:latin typeface="Book Antiqua" pitchFamily="18" charset="0"/>
              </a:rPr>
              <a:t>Subject</a:t>
            </a:r>
            <a:endParaRPr lang="en-US" sz="3200" b="1" spc="-100" dirty="0">
              <a:latin typeface="Book Antiqua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5800" y="5105400"/>
            <a:ext cx="1689536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85336" y="5105400"/>
            <a:ext cx="2501464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Verb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transitive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86800" y="5105401"/>
            <a:ext cx="3150476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65879" y="5444192"/>
            <a:ext cx="1524000" cy="5756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spc="-100" dirty="0">
                <a:latin typeface="Book Antiqua" pitchFamily="18" charset="0"/>
              </a:rPr>
              <a:t>o</a:t>
            </a:r>
            <a:r>
              <a:rPr lang="en-US" sz="3200" b="1" spc="-100" dirty="0" smtClean="0">
                <a:latin typeface="Book Antiqua" pitchFamily="18" charset="0"/>
              </a:rPr>
              <a:t>bject</a:t>
            </a:r>
            <a:endParaRPr lang="en-US" sz="32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6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  <p:bldP spid="16" grpId="0"/>
      <p:bldP spid="17" grpId="0"/>
      <p:bldP spid="18" grpId="0"/>
      <p:bldP spid="2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1034</Words>
  <Application>Microsoft Office PowerPoint</Application>
  <PresentationFormat>Custom</PresentationFormat>
  <Paragraphs>240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114</cp:revision>
  <dcterms:created xsi:type="dcterms:W3CDTF">2015-09-11T08:08:24Z</dcterms:created>
  <dcterms:modified xsi:type="dcterms:W3CDTF">2020-07-02T12:21:17Z</dcterms:modified>
</cp:coreProperties>
</file>