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9" r:id="rId3"/>
    <p:sldId id="295" r:id="rId4"/>
    <p:sldId id="296" r:id="rId5"/>
    <p:sldId id="297" r:id="rId6"/>
    <p:sldId id="307" r:id="rId7"/>
    <p:sldId id="256" r:id="rId8"/>
    <p:sldId id="298" r:id="rId9"/>
    <p:sldId id="271" r:id="rId10"/>
    <p:sldId id="274" r:id="rId11"/>
    <p:sldId id="300" r:id="rId12"/>
    <p:sldId id="301" r:id="rId13"/>
    <p:sldId id="266" r:id="rId14"/>
    <p:sldId id="309" r:id="rId15"/>
    <p:sldId id="311" r:id="rId16"/>
    <p:sldId id="267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136F-5F44-4913-9160-DCD446AE6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DEE60-B5FF-472F-9D53-C3C7B11E0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A4618-D101-4281-A747-1304DAD7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231EE-3ABC-43CE-9C24-D2B775F2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21A6E-430A-4589-BDD5-BFEE9065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1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01E45-A397-4100-82FF-B98AFB4B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4C28D-F14C-4B43-9765-C273F688A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1E753-D8E1-4AA9-807F-A1BE56F7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CAC50-B73F-4DE3-A351-2E86521B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EEB4-EFF6-4DB3-B33D-103B2EA7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F9168-8E2C-4E67-B9C2-37D8A22F9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A154A-F131-422B-8114-ED4DB8597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F1060-AF90-4159-ACF6-FF14E50A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BFB7A-E6D0-4500-96A1-C723F7C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075D4-3BAF-4B8D-8074-909CB91C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6F5C-0357-4058-A8AE-58C6F398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BA5D5-B44B-4994-9452-EFE89C400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8EEC4-C689-4474-BF41-2AE9F214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A9D05-5DF9-45F1-8B5A-01C58F0A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23259-8C8C-46B0-A374-CEA22262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5C5B-3E04-4694-A847-9001B706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BE111-945E-48AB-BD09-EEEE38060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3D44C-ACCA-4BA6-9887-8AFC3FEC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4DD32-4D1B-4127-B8FE-D5D850ED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15B22-7388-421C-8CE4-C7324E4A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8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3E0C-1287-4474-BD77-C268B536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88F21-E515-4F18-82D6-1893C550B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E2309-406E-4550-B088-3391B4EED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727EB-43E3-48B9-9240-DF734D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5A359-AE49-42C2-BFD3-BEC93F9D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01C7C-63C3-4FCE-9AFA-DE52F035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7F966-BB47-48DE-9B97-9975C701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AC51B-D69B-4B4B-8B74-7A5DF474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4F253-5164-4750-BAD6-053D99A76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5B910-C306-42DD-B82C-15683CE89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92F57-A403-46AF-9D8A-AC7100DAC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81611-5B16-45BC-8415-D3867DE1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036B5-CE5A-4823-96F4-8F2B0B38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D3C97-2432-4859-9E3F-498BC33E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61F4-BECD-4AF5-AA25-8FDA30C1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71DA0-049C-4C03-9075-3DD32A8D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CEE67-CABB-432F-BDAA-4AE6F061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35597-4DA6-4D3D-9FE5-17069425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0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AAFE6-E28C-4AEC-B225-C87B4025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DE1BD-9A63-47FF-9093-0E0EDF80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A353A-E9DE-4577-9E11-5C44A1FC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4F1B-0DE5-4CE2-BF8A-0D46239B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B8F4-4EE9-446A-88A2-2204CBAB8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E9605-DA6F-4B30-97E8-91D06A610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B877-C223-408A-9EE5-A9ADCBA7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D1E52-51CD-4C7D-BB3B-7D779A9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D3922-108F-4F11-AFB0-E97AC3B9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8BC6-9280-4812-9B8E-D99788AE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D779B9-59B1-4D9E-9C07-8462624CE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67A1-F54D-44B8-BA45-B58C0B40C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C2170-72D0-431A-8BAB-6270B668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530C4-DAE8-4AE2-B670-3105E9CA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41AE2-93BE-4B0D-8F05-72868221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5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01221-A44C-4147-AF0E-782C5325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78E03-D4A5-4140-B601-9DD12B8C8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E70E4-6977-454A-A56E-20EFC5813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6CF7C-F491-478D-8655-688847DEDE6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DCAF8-7411-45EB-AADB-653868A7B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BD890-1E60-49D8-9A3A-37E103847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E690-4667-48F8-A825-D187EC2E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E1349-0572-46EF-AD67-9DE4677C3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28" y="1855355"/>
            <a:ext cx="5612419" cy="29058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AD173C-AD1C-448F-9137-5E6DBB8622C1}"/>
              </a:ext>
            </a:extLst>
          </p:cNvPr>
          <p:cNvSpPr/>
          <p:nvPr/>
        </p:nvSpPr>
        <p:spPr>
          <a:xfrm>
            <a:off x="2741872" y="1984829"/>
            <a:ext cx="87172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7DAD22-9762-44EC-83D4-1FCE16764678}"/>
              </a:ext>
            </a:extLst>
          </p:cNvPr>
          <p:cNvSpPr/>
          <p:nvPr/>
        </p:nvSpPr>
        <p:spPr>
          <a:xfrm>
            <a:off x="291548" y="382012"/>
            <a:ext cx="11264348" cy="585976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7B2A0-2126-4CBA-AFC2-DC2A3F6A7529}"/>
              </a:ext>
            </a:extLst>
          </p:cNvPr>
          <p:cNvSpPr/>
          <p:nvPr/>
        </p:nvSpPr>
        <p:spPr>
          <a:xfrm>
            <a:off x="382986" y="497404"/>
            <a:ext cx="11076166" cy="562172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77492-0077-4B18-91C2-06A2E93EB4F1}"/>
              </a:ext>
            </a:extLst>
          </p:cNvPr>
          <p:cNvSpPr/>
          <p:nvPr/>
        </p:nvSpPr>
        <p:spPr>
          <a:xfrm>
            <a:off x="477078" y="616226"/>
            <a:ext cx="10887982" cy="53840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415058-992F-474F-9B07-D6B8A913D47B}"/>
              </a:ext>
            </a:extLst>
          </p:cNvPr>
          <p:cNvSpPr/>
          <p:nvPr/>
        </p:nvSpPr>
        <p:spPr>
          <a:xfrm>
            <a:off x="137160" y="121920"/>
            <a:ext cx="11945620" cy="66141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5F927-E1E5-451F-A2D2-D498D65057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EF430-AC48-4A6C-AC63-8A92CAAC5099}"/>
              </a:ext>
            </a:extLst>
          </p:cNvPr>
          <p:cNvSpPr/>
          <p:nvPr/>
        </p:nvSpPr>
        <p:spPr>
          <a:xfrm rot="10800000" flipV="1">
            <a:off x="274320" y="259080"/>
            <a:ext cx="11673840" cy="63398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F40381-CC48-4D21-86A4-2D411DE4030A}"/>
              </a:ext>
            </a:extLst>
          </p:cNvPr>
          <p:cNvSpPr/>
          <p:nvPr/>
        </p:nvSpPr>
        <p:spPr>
          <a:xfrm>
            <a:off x="2871283" y="4307383"/>
            <a:ext cx="5552281" cy="1015663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2000" b="1" dirty="0">
                <a:latin typeface="SutonnyMJ" pitchFamily="2" charset="0"/>
                <a:cs typeface="SutonnyMJ" pitchFamily="2" charset="0"/>
              </a:rPr>
              <a:t>হাড্ডিসার এক অনাথ কিশোরী শূন্য থালা হাতে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  <a:p>
            <a:r>
              <a:rPr lang="bn-IN" sz="2000" b="1" dirty="0">
                <a:latin typeface="SutonnyMJ" pitchFamily="2" charset="0"/>
                <a:cs typeface="SutonnyMJ" pitchFamily="2" charset="0"/>
              </a:rPr>
              <a:t>বসে আছে পথের ধারে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  <a:p>
            <a:r>
              <a:rPr lang="bn-IN" sz="2000" b="1" dirty="0">
                <a:latin typeface="SutonnyMJ" pitchFamily="2" charset="0"/>
                <a:cs typeface="SutonnyMJ" pitchFamily="2" charset="0"/>
              </a:rPr>
              <a:t>তোমার জন্যে, 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CA76AA-32A3-4830-B063-50D87B4B6B51}"/>
              </a:ext>
            </a:extLst>
          </p:cNvPr>
          <p:cNvGrpSpPr/>
          <p:nvPr/>
        </p:nvGrpSpPr>
        <p:grpSpPr>
          <a:xfrm>
            <a:off x="1587255" y="1534954"/>
            <a:ext cx="8120336" cy="1758556"/>
            <a:chOff x="862374" y="1021080"/>
            <a:chExt cx="8120336" cy="28346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222F49-8D0B-4DBB-B2E7-3B0FD23C8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880" y="1021080"/>
              <a:ext cx="3135630" cy="26974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5ABCE4-D2BA-4D8A-9C49-CAB2CD0E0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994" t="51075" r="47594" b="20498"/>
            <a:stretch/>
          </p:blipFill>
          <p:spPr>
            <a:xfrm>
              <a:off x="7306310" y="2558056"/>
              <a:ext cx="1676400" cy="12976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8D323C-BFB0-4633-B042-9BAF33B1F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4" y="1021080"/>
              <a:ext cx="3529517" cy="2697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415058-992F-474F-9B07-D6B8A913D47B}"/>
              </a:ext>
            </a:extLst>
          </p:cNvPr>
          <p:cNvSpPr/>
          <p:nvPr/>
        </p:nvSpPr>
        <p:spPr>
          <a:xfrm>
            <a:off x="137160" y="121920"/>
            <a:ext cx="11945620" cy="66141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5F927-E1E5-451F-A2D2-D498D65057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EF430-AC48-4A6C-AC63-8A92CAAC5099}"/>
              </a:ext>
            </a:extLst>
          </p:cNvPr>
          <p:cNvSpPr/>
          <p:nvPr/>
        </p:nvSpPr>
        <p:spPr>
          <a:xfrm rot="10800000" flipV="1">
            <a:off x="274320" y="259080"/>
            <a:ext cx="11673840" cy="63398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41B5D-935B-439B-893D-E4B4D4A5BAD7}"/>
              </a:ext>
            </a:extLst>
          </p:cNvPr>
          <p:cNvSpPr/>
          <p:nvPr/>
        </p:nvSpPr>
        <p:spPr>
          <a:xfrm>
            <a:off x="2239907" y="4336019"/>
            <a:ext cx="7091969" cy="1384995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1400" b="1" dirty="0">
                <a:latin typeface="SutonnyMJ" pitchFamily="2" charset="0"/>
                <a:cs typeface="SutonnyMJ" pitchFamily="2" charset="0"/>
              </a:rPr>
              <a:t>সগীর আলী, শাহবাজপুরের সেই জোয়ান কৃষক, কেষ্ট দাস, জেলেপাড়ার সবচেয়ে সাহসী লোকটা,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  <a:p>
            <a:r>
              <a:rPr lang="bn-IN" sz="1400" b="1" dirty="0">
                <a:latin typeface="SutonnyMJ" pitchFamily="2" charset="0"/>
                <a:cs typeface="SutonnyMJ" pitchFamily="2" charset="0"/>
              </a:rPr>
              <a:t>মতলব মিয়া, মেঘনা নদীর দক্ষ মাঝি, 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  <a:p>
            <a:r>
              <a:rPr lang="bn-IN" sz="1400" b="1" dirty="0">
                <a:latin typeface="SutonnyMJ" pitchFamily="2" charset="0"/>
                <a:cs typeface="SutonnyMJ" pitchFamily="2" charset="0"/>
              </a:rPr>
              <a:t>গাজী গাজী বলে যে নৌকা চালায় উদ্দাম ঝড়ে, </a:t>
            </a:r>
          </a:p>
          <a:p>
            <a:r>
              <a:rPr lang="bn-IN" sz="1400" b="1" dirty="0">
                <a:latin typeface="SutonnyMJ" pitchFamily="2" charset="0"/>
                <a:cs typeface="SutonnyMJ" pitchFamily="2" charset="0"/>
              </a:rPr>
              <a:t>রুস্তম শেখ, ঢাকার রিকশাওয়ালা, যার ফুস্ফুস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  <a:p>
            <a:r>
              <a:rPr lang="bn-IN" sz="1400" b="1" dirty="0">
                <a:latin typeface="SutonnyMJ" pitchFamily="2" charset="0"/>
                <a:cs typeface="SutonnyMJ" pitchFamily="2" charset="0"/>
              </a:rPr>
              <a:t>এখন পোকার দখলে</a:t>
            </a:r>
            <a:endParaRPr lang="en-US" sz="14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61DBDC-1873-458E-B77F-AFF28297EA6A}"/>
              </a:ext>
            </a:extLst>
          </p:cNvPr>
          <p:cNvGrpSpPr/>
          <p:nvPr/>
        </p:nvGrpSpPr>
        <p:grpSpPr>
          <a:xfrm>
            <a:off x="721995" y="721535"/>
            <a:ext cx="9958707" cy="1938992"/>
            <a:chOff x="868680" y="602453"/>
            <a:chExt cx="9958707" cy="34287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E3A685-C835-431A-9FE0-FDFBE2CBC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99" t="-3242" r="16934"/>
            <a:stretch/>
          </p:blipFill>
          <p:spPr>
            <a:xfrm>
              <a:off x="6323333" y="602453"/>
              <a:ext cx="2270759" cy="339852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0FB65-29CF-425E-B836-1181EDEEDD50}"/>
                </a:ext>
              </a:extLst>
            </p:cNvPr>
            <p:cNvGrpSpPr/>
            <p:nvPr/>
          </p:nvGrpSpPr>
          <p:grpSpPr>
            <a:xfrm>
              <a:off x="868680" y="723899"/>
              <a:ext cx="9958707" cy="3307315"/>
              <a:chOff x="960120" y="670085"/>
              <a:chExt cx="9958707" cy="330731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CE22651-5586-428F-8465-605EB54880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488"/>
              <a:stretch/>
            </p:blipFill>
            <p:spPr>
              <a:xfrm>
                <a:off x="960120" y="670085"/>
                <a:ext cx="2072640" cy="327707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6E2DCFD-4EF4-4CAB-A3AC-F3404584EA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378724" y="700325"/>
                <a:ext cx="2645293" cy="327707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DC9542D-BBEA-48C2-B1E2-26163C9F5A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7" r="15419"/>
              <a:stretch/>
            </p:blipFill>
            <p:spPr>
              <a:xfrm>
                <a:off x="9072248" y="700325"/>
                <a:ext cx="1846579" cy="32770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515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415058-992F-474F-9B07-D6B8A913D47B}"/>
              </a:ext>
            </a:extLst>
          </p:cNvPr>
          <p:cNvSpPr/>
          <p:nvPr/>
        </p:nvSpPr>
        <p:spPr>
          <a:xfrm>
            <a:off x="137160" y="121920"/>
            <a:ext cx="11945620" cy="66141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5F927-E1E5-451F-A2D2-D498D65057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EF430-AC48-4A6C-AC63-8A92CAAC5099}"/>
              </a:ext>
            </a:extLst>
          </p:cNvPr>
          <p:cNvSpPr/>
          <p:nvPr/>
        </p:nvSpPr>
        <p:spPr>
          <a:xfrm rot="10800000" flipV="1">
            <a:off x="273050" y="259079"/>
            <a:ext cx="11673840" cy="63398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1F12E-9CE8-46C1-8AE1-C906A60DFE76}"/>
              </a:ext>
            </a:extLst>
          </p:cNvPr>
          <p:cNvSpPr/>
          <p:nvPr/>
        </p:nvSpPr>
        <p:spPr>
          <a:xfrm>
            <a:off x="3374967" y="4295091"/>
            <a:ext cx="4840778" cy="1754326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b="1" dirty="0">
                <a:latin typeface="SutonnyMJ" pitchFamily="2" charset="0"/>
                <a:cs typeface="SutonnyMJ" pitchFamily="2" charset="0"/>
              </a:rPr>
              <a:t>আর রাইফেল কাঁধে বনে জঙ্গলে ঘুরে-বেড়ানো </a:t>
            </a:r>
          </a:p>
          <a:p>
            <a:r>
              <a:rPr lang="bn-IN" b="1" dirty="0">
                <a:latin typeface="SutonnyMJ" pitchFamily="2" charset="0"/>
                <a:cs typeface="SutonnyMJ" pitchFamily="2" charset="0"/>
              </a:rPr>
              <a:t>সেই তেজি তরুণ যার পদভারে</a:t>
            </a:r>
          </a:p>
          <a:p>
            <a:r>
              <a:rPr lang="bn-IN" b="1" dirty="0">
                <a:latin typeface="SutonnyMJ" pitchFamily="2" charset="0"/>
                <a:cs typeface="SutonnyMJ" pitchFamily="2" charset="0"/>
              </a:rPr>
              <a:t>একটি নতুন পৃথিবীর জন্ম হতে চলেছে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  <a:p>
            <a:r>
              <a:rPr lang="bn-IN" b="1" dirty="0">
                <a:latin typeface="SutonnyMJ" pitchFamily="2" charset="0"/>
                <a:cs typeface="SutonnyMJ" pitchFamily="2" charset="0"/>
              </a:rPr>
              <a:t>সবাই অধীর প্রতীক্ষা করছে তোমার জন্যে, </a:t>
            </a:r>
          </a:p>
          <a:p>
            <a:r>
              <a:rPr lang="bn-IN" b="1" dirty="0">
                <a:latin typeface="SutonnyMJ" pitchFamily="2" charset="0"/>
                <a:cs typeface="SutonnyMJ" pitchFamily="2" charset="0"/>
              </a:rPr>
              <a:t>হে স্বাধীনতা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B00088-F005-45CB-861B-25E0ED0310B0}"/>
              </a:ext>
            </a:extLst>
          </p:cNvPr>
          <p:cNvGrpSpPr/>
          <p:nvPr/>
        </p:nvGrpSpPr>
        <p:grpSpPr>
          <a:xfrm>
            <a:off x="526848" y="1486118"/>
            <a:ext cx="11166243" cy="1581933"/>
            <a:chOff x="599033" y="462260"/>
            <a:chExt cx="11166243" cy="3051751"/>
          </a:xfrm>
        </p:grpSpPr>
        <p:pic>
          <p:nvPicPr>
            <p:cNvPr id="2050" name="Picture 2" descr="Image result for liberation bd">
              <a:extLst>
                <a:ext uri="{FF2B5EF4-FFF2-40B4-BE49-F238E27FC236}">
                  <a16:creationId xmlns:a16="http://schemas.microsoft.com/office/drawing/2014/main" id="{B0357BB2-7D6B-4425-AF26-53841BB8C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33" y="462260"/>
              <a:ext cx="3347439" cy="302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liberation day bd">
              <a:extLst>
                <a:ext uri="{FF2B5EF4-FFF2-40B4-BE49-F238E27FC236}">
                  <a16:creationId xmlns:a16="http://schemas.microsoft.com/office/drawing/2014/main" id="{BE5434EC-8B22-4033-ACFD-9BC61E98A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622" y="491371"/>
              <a:ext cx="2209800" cy="302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BEE82D-8985-4395-ACFC-BB94DEF6B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8280" y="518160"/>
              <a:ext cx="2666996" cy="29108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99EA043-32F1-4841-BE61-992E51154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717" y="491371"/>
              <a:ext cx="2500048" cy="2966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4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CD19B3-2048-496A-B44F-C722D634A01F}"/>
              </a:ext>
            </a:extLst>
          </p:cNvPr>
          <p:cNvSpPr/>
          <p:nvPr/>
        </p:nvSpPr>
        <p:spPr>
          <a:xfrm>
            <a:off x="152400" y="121920"/>
            <a:ext cx="11856720" cy="6629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F8F4D-C318-4420-99F0-843815A84D47}"/>
              </a:ext>
            </a:extLst>
          </p:cNvPr>
          <p:cNvSpPr/>
          <p:nvPr/>
        </p:nvSpPr>
        <p:spPr>
          <a:xfrm>
            <a:off x="289560" y="259080"/>
            <a:ext cx="11567160" cy="63703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771D6-2149-4E46-A09D-32502A10AF3E}"/>
              </a:ext>
            </a:extLst>
          </p:cNvPr>
          <p:cNvSpPr/>
          <p:nvPr/>
        </p:nvSpPr>
        <p:spPr>
          <a:xfrm>
            <a:off x="0" y="0"/>
            <a:ext cx="1214628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6069A9-4E2C-4F82-A222-BF0CC6B2D7C0}"/>
              </a:ext>
            </a:extLst>
          </p:cNvPr>
          <p:cNvSpPr/>
          <p:nvPr/>
        </p:nvSpPr>
        <p:spPr>
          <a:xfrm>
            <a:off x="3462626" y="4060160"/>
            <a:ext cx="4968903" cy="1477328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b="1" dirty="0">
                <a:latin typeface="SutonnyMJ" pitchFamily="2" charset="0"/>
                <a:cs typeface="SutonnyMJ" pitchFamily="2" charset="0"/>
              </a:rPr>
              <a:t>পৃতিবীর এক প্রান্ত থেকে অন্য প্রান্তে জ্বলন্ত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  <a:p>
            <a:r>
              <a:rPr lang="bn-IN" b="1" dirty="0">
                <a:latin typeface="SutonnyMJ" pitchFamily="2" charset="0"/>
                <a:cs typeface="SutonnyMJ" pitchFamily="2" charset="0"/>
              </a:rPr>
              <a:t>ঘোষণার ধ্বনি-প্রতিধ্বনি  তুলে,</a:t>
            </a:r>
          </a:p>
          <a:p>
            <a:r>
              <a:rPr lang="bn-IN" b="1" dirty="0">
                <a:latin typeface="SutonnyMJ" pitchFamily="2" charset="0"/>
                <a:cs typeface="SutonnyMJ" pitchFamily="2" charset="0"/>
              </a:rPr>
              <a:t>নতুন নিশান উড়িয়ে, দামামা বাজিয়ে দিগ্বিদিক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  <a:p>
            <a:r>
              <a:rPr lang="bn-IN" b="1" dirty="0">
                <a:latin typeface="SutonnyMJ" pitchFamily="2" charset="0"/>
                <a:cs typeface="SutonnyMJ" pitchFamily="2" charset="0"/>
              </a:rPr>
              <a:t>এই বাংলায়</a:t>
            </a:r>
          </a:p>
          <a:p>
            <a:r>
              <a:rPr lang="bn-IN" b="1" dirty="0">
                <a:latin typeface="SutonnyMJ" pitchFamily="2" charset="0"/>
                <a:cs typeface="SutonnyMJ" pitchFamily="2" charset="0"/>
              </a:rPr>
              <a:t>তোমাকে আসতেই হবে, হে স্বাধীনতা।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050C9D-A815-4E88-A7B8-D8A630A828B9}"/>
              </a:ext>
            </a:extLst>
          </p:cNvPr>
          <p:cNvGrpSpPr/>
          <p:nvPr/>
        </p:nvGrpSpPr>
        <p:grpSpPr>
          <a:xfrm>
            <a:off x="672132" y="1344997"/>
            <a:ext cx="10549889" cy="1629246"/>
            <a:chOff x="742950" y="594360"/>
            <a:chExt cx="10549889" cy="30632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8E98E2-EE4C-40E8-B83C-B40F4C83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888" y="650736"/>
              <a:ext cx="2647951" cy="277826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8B47FD-6A2B-4518-AF00-4DE7A3FA5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594360"/>
              <a:ext cx="2476500" cy="30632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3B75B90-751D-4CE2-A0F5-B96BD6D73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1850" y="594360"/>
              <a:ext cx="2809875" cy="28346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056633-6B6C-4884-8722-9D2841942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724" y="594360"/>
              <a:ext cx="2310765" cy="3063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0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3375343" y="1414876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15058-992F-474F-9B07-D6B8A913D47B}"/>
              </a:ext>
            </a:extLst>
          </p:cNvPr>
          <p:cNvSpPr/>
          <p:nvPr/>
        </p:nvSpPr>
        <p:spPr>
          <a:xfrm>
            <a:off x="137160" y="121920"/>
            <a:ext cx="11945620" cy="66141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5F927-E1E5-451F-A2D2-D498D65057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EF430-AC48-4A6C-AC63-8A92CAAC5099}"/>
              </a:ext>
            </a:extLst>
          </p:cNvPr>
          <p:cNvSpPr/>
          <p:nvPr/>
        </p:nvSpPr>
        <p:spPr>
          <a:xfrm rot="10800000" flipV="1">
            <a:off x="274320" y="259080"/>
            <a:ext cx="11673840" cy="63398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BC90D-04B5-4B8D-9267-9FAB4E3C36D9}"/>
              </a:ext>
            </a:extLst>
          </p:cNvPr>
          <p:cNvSpPr/>
          <p:nvPr/>
        </p:nvSpPr>
        <p:spPr>
          <a:xfrm>
            <a:off x="1347715" y="3428999"/>
            <a:ext cx="7741222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১।</a:t>
            </a:r>
            <a:r>
              <a:rPr kumimoji="0" lang="bn-I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utonnyMJ" pitchFamily="2" charset="0"/>
                <a:cs typeface="SutonnyMJ" pitchFamily="2" charset="0"/>
              </a:rPr>
              <a:t>ভগ্নস্তূপ অর্থ কী?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2800" b="1" kern="0" dirty="0">
                <a:latin typeface="SutonnyMJ" pitchFamily="2" charset="0"/>
              </a:rPr>
              <a:t>২।</a:t>
            </a:r>
            <a:r>
              <a:rPr lang="bn-IN" sz="2800" b="1" dirty="0">
                <a:solidFill>
                  <a:srgbClr val="1306BA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dirty="0">
                <a:latin typeface="SutonnyMJ" pitchFamily="2" charset="0"/>
                <a:cs typeface="SutonnyMJ" pitchFamily="2" charset="0"/>
              </a:rPr>
              <a:t>শামসুর রাহমানের পৈতৃক বাড়ি কোন গ্রামে?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2800" b="1" dirty="0">
                <a:latin typeface="SutonnyMJ" pitchFamily="2" charset="0"/>
                <a:cs typeface="SutonnyMJ" pitchFamily="2" charset="0"/>
              </a:rPr>
              <a:t>৩। </a:t>
            </a:r>
            <a:r>
              <a:rPr lang="bn-IN" sz="2800" b="1" dirty="0">
                <a:latin typeface="SutonnyMJ" pitchFamily="2" charset="0"/>
                <a:cs typeface="SutonnyMJ" pitchFamily="2" charset="0"/>
              </a:rPr>
              <a:t>শাহবাজপুরের জোয়ান কৃষকের নাম কী?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 সালে মুক্তিযুদ্ধ সংগঠিত হয় 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15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5379" y="912480"/>
            <a:ext cx="3215639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পাঠ মূল্যায়ন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CD19B3-2048-496A-B44F-C722D634A01F}"/>
              </a:ext>
            </a:extLst>
          </p:cNvPr>
          <p:cNvSpPr/>
          <p:nvPr/>
        </p:nvSpPr>
        <p:spPr>
          <a:xfrm>
            <a:off x="152400" y="121920"/>
            <a:ext cx="11856720" cy="6629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F8F4D-C318-4420-99F0-843815A84D47}"/>
              </a:ext>
            </a:extLst>
          </p:cNvPr>
          <p:cNvSpPr/>
          <p:nvPr/>
        </p:nvSpPr>
        <p:spPr>
          <a:xfrm>
            <a:off x="289560" y="259080"/>
            <a:ext cx="11567160" cy="63703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771D6-2149-4E46-A09D-32502A10AF3E}"/>
              </a:ext>
            </a:extLst>
          </p:cNvPr>
          <p:cNvSpPr/>
          <p:nvPr/>
        </p:nvSpPr>
        <p:spPr>
          <a:xfrm>
            <a:off x="0" y="0"/>
            <a:ext cx="1214628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4FB05-16A9-47D5-A3B9-DAD67412E32A}"/>
              </a:ext>
            </a:extLst>
          </p:cNvPr>
          <p:cNvSpPr/>
          <p:nvPr/>
        </p:nvSpPr>
        <p:spPr>
          <a:xfrm>
            <a:off x="1020933" y="2489210"/>
            <a:ext cx="101501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জন্যে  গ্রামীণ নারী সমাজকে  কি হারাতে হয়েছে  ?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b="1" dirty="0">
                <a:latin typeface="SutonnyMJ" pitchFamily="2" charset="0"/>
                <a:cs typeface="SutonnyMJ" pitchFamily="2" charset="0"/>
              </a:rPr>
              <a:t>কার চোখের নিচে অপরাহ্ণের দুর্বল আলোর ঝিলিক?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b="1" dirty="0">
                <a:latin typeface="SutonnyMJ" pitchFamily="2" charset="0"/>
                <a:cs typeface="NikoshBAN" pitchFamily="2" charset="0"/>
              </a:rPr>
              <a:t>৩।</a:t>
            </a:r>
            <a:r>
              <a:rPr lang="bn-IN" sz="2000" b="1" dirty="0">
                <a:latin typeface="SutonnyMJ" pitchFamily="2" charset="0"/>
                <a:cs typeface="SutonnyMJ" pitchFamily="2" charset="0"/>
              </a:rPr>
              <a:t> তোমাকে পাওয়ার জন্যে, হে স্বাধীনতা- কবিতায় স্বাধীনতা শব্দটি কত</a:t>
            </a:r>
            <a:r>
              <a:rPr lang="bn-IN" sz="2400" b="1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SutonnyMJ" pitchFamily="2" charset="0"/>
                <a:cs typeface="SutonnyMJ" pitchFamily="2" charset="0"/>
              </a:rPr>
              <a:t>বার ব্যবহৃত  হয়েছে</a:t>
            </a:r>
            <a:r>
              <a:rPr lang="en-US" sz="2000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dirty="0">
                <a:latin typeface="SutonnyMJ" pitchFamily="2" charset="0"/>
                <a:cs typeface="NikoshBAN" pitchFamily="2" charset="0"/>
              </a:rPr>
              <a:t>৪</a:t>
            </a:r>
            <a:r>
              <a:rPr lang="en-US" sz="2400" b="1" dirty="0">
                <a:latin typeface="SutonnyMJ" pitchFamily="2" charset="0"/>
                <a:cs typeface="NikoshBAN" pitchFamily="2" charset="0"/>
              </a:rPr>
              <a:t>।</a:t>
            </a:r>
            <a:r>
              <a:rPr lang="bn-IN" sz="2800" b="1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‘ছাই হলো গ্রামের পর গ্রাম’ বলতে কী বোঝানো হয়েছে?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3983" y="459400"/>
            <a:ext cx="5230473" cy="144655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205B3-BF5A-47F6-8E57-95E426C19C71}"/>
              </a:ext>
            </a:extLst>
          </p:cNvPr>
          <p:cNvSpPr/>
          <p:nvPr/>
        </p:nvSpPr>
        <p:spPr>
          <a:xfrm>
            <a:off x="289560" y="228600"/>
            <a:ext cx="11628120" cy="63593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9A42B-CFB9-4DC9-A833-51A2AFDAAC2C}"/>
              </a:ext>
            </a:extLst>
          </p:cNvPr>
          <p:cNvSpPr/>
          <p:nvPr/>
        </p:nvSpPr>
        <p:spPr>
          <a:xfrm>
            <a:off x="167640" y="106680"/>
            <a:ext cx="11902440" cy="6629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F1B0D3-2432-425A-93BA-3F9C09D226B5}"/>
              </a:ext>
            </a:extLst>
          </p:cNvPr>
          <p:cNvSpPr/>
          <p:nvPr/>
        </p:nvSpPr>
        <p:spPr>
          <a:xfrm>
            <a:off x="60960" y="0"/>
            <a:ext cx="1207008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5BA39-23EC-439A-8E42-D3291879E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2136749"/>
            <a:ext cx="4239490" cy="2617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1658A-4706-409C-9365-9563B39D11C5}"/>
              </a:ext>
            </a:extLst>
          </p:cNvPr>
          <p:cNvSpPr txBox="1"/>
          <p:nvPr/>
        </p:nvSpPr>
        <p:spPr>
          <a:xfrm>
            <a:off x="762000" y="5013960"/>
            <a:ext cx="8854440" cy="707886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“ত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996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3017" y="1568751"/>
            <a:ext cx="8972550" cy="31085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9600" b="1" dirty="0">
                <a:gradFill flip="none" rotWithShape="1">
                  <a:gsLst>
                    <a:gs pos="28300">
                      <a:srgbClr val="00B050"/>
                    </a:gs>
                    <a:gs pos="0">
                      <a:srgbClr val="FF0000"/>
                    </a:gs>
                    <a:gs pos="73600">
                      <a:srgbClr val="00B05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19600" b="1" dirty="0">
              <a:gradFill flip="none" rotWithShape="1">
                <a:gsLst>
                  <a:gs pos="28300">
                    <a:srgbClr val="00B050"/>
                  </a:gs>
                  <a:gs pos="0">
                    <a:srgbClr val="FF0000"/>
                  </a:gs>
                  <a:gs pos="73600">
                    <a:srgbClr val="00B05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DE5B1-A9A0-47BB-963E-16304F585507}"/>
              </a:ext>
            </a:extLst>
          </p:cNvPr>
          <p:cNvSpPr/>
          <p:nvPr/>
        </p:nvSpPr>
        <p:spPr>
          <a:xfrm>
            <a:off x="0" y="106680"/>
            <a:ext cx="12108682" cy="66446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BB3CB0-88C4-4BED-B91E-27F3DFD36B9C}"/>
              </a:ext>
            </a:extLst>
          </p:cNvPr>
          <p:cNvSpPr/>
          <p:nvPr/>
        </p:nvSpPr>
        <p:spPr>
          <a:xfrm>
            <a:off x="83318" y="213360"/>
            <a:ext cx="11910561" cy="64312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F179D4-962E-4280-BAEC-335D36795546}"/>
              </a:ext>
            </a:extLst>
          </p:cNvPr>
          <p:cNvSpPr/>
          <p:nvPr/>
        </p:nvSpPr>
        <p:spPr>
          <a:xfrm>
            <a:off x="198121" y="320040"/>
            <a:ext cx="11673839" cy="6172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926B2-4AC8-4BCC-A738-D62991546DFE}"/>
              </a:ext>
            </a:extLst>
          </p:cNvPr>
          <p:cNvSpPr txBox="1"/>
          <p:nvPr/>
        </p:nvSpPr>
        <p:spPr>
          <a:xfrm>
            <a:off x="2151088" y="557152"/>
            <a:ext cx="638347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8000" dirty="0">
                <a:solidFill>
                  <a:srgbClr val="00B050"/>
                </a:solidFill>
              </a:rPr>
              <a:t>শিক্ষক পরিচিতি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8B3ED-C954-42DE-9D41-FFB3EF218AC1}"/>
              </a:ext>
            </a:extLst>
          </p:cNvPr>
          <p:cNvSpPr txBox="1"/>
          <p:nvPr/>
        </p:nvSpPr>
        <p:spPr>
          <a:xfrm>
            <a:off x="5141353" y="2099757"/>
            <a:ext cx="6383479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</a:rPr>
              <a:t>রেহানা পারভীন।</a:t>
            </a:r>
          </a:p>
          <a:p>
            <a:r>
              <a:rPr lang="bn-IN" sz="5400" dirty="0">
                <a:solidFill>
                  <a:srgbClr val="00B050"/>
                </a:solidFill>
              </a:rPr>
              <a:t>সহকারী শিক্ষক।</a:t>
            </a:r>
          </a:p>
          <a:p>
            <a:r>
              <a:rPr lang="bn-IN" sz="5400" dirty="0">
                <a:solidFill>
                  <a:srgbClr val="00B050"/>
                </a:solidFill>
              </a:rPr>
              <a:t>জামতলা দাখিল মাদ্রাসা</a:t>
            </a:r>
            <a:r>
              <a:rPr lang="en-US" sz="5400" dirty="0">
                <a:solidFill>
                  <a:srgbClr val="00B050"/>
                </a:solidFill>
              </a:rPr>
              <a:t>। </a:t>
            </a:r>
            <a:endParaRPr lang="bn-IN" sz="5400" dirty="0">
              <a:solidFill>
                <a:srgbClr val="00B050"/>
              </a:solidFill>
            </a:endParaRPr>
          </a:p>
          <a:p>
            <a:r>
              <a:rPr lang="bn-IN" sz="5400" dirty="0">
                <a:solidFill>
                  <a:srgbClr val="00B050"/>
                </a:solidFill>
              </a:rPr>
              <a:t>গোয়ালন্দ,রাজবাড়ী।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B8EA7B-B87F-49A2-AC5D-FECDDC21AC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8D833-159A-46E6-B86A-B853418D1C43}"/>
              </a:ext>
            </a:extLst>
          </p:cNvPr>
          <p:cNvSpPr/>
          <p:nvPr/>
        </p:nvSpPr>
        <p:spPr>
          <a:xfrm>
            <a:off x="106680" y="106680"/>
            <a:ext cx="11948160" cy="66446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C2768-6DC7-4440-AD4A-F29CAEE494BE}"/>
              </a:ext>
            </a:extLst>
          </p:cNvPr>
          <p:cNvSpPr/>
          <p:nvPr/>
        </p:nvSpPr>
        <p:spPr>
          <a:xfrm>
            <a:off x="243840" y="213360"/>
            <a:ext cx="11689080" cy="64312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683D46-E802-4D68-9148-75F0162FA034}"/>
              </a:ext>
            </a:extLst>
          </p:cNvPr>
          <p:cNvGrpSpPr/>
          <p:nvPr/>
        </p:nvGrpSpPr>
        <p:grpSpPr>
          <a:xfrm>
            <a:off x="1148340" y="2666815"/>
            <a:ext cx="2844672" cy="2648580"/>
            <a:chOff x="1148340" y="2666815"/>
            <a:chExt cx="2844672" cy="26485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C07D4B-FD71-499A-99E9-0B1E5794E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341" y="2666815"/>
              <a:ext cx="2844671" cy="2648580"/>
            </a:xfrm>
            <a:prstGeom prst="rect">
              <a:avLst/>
            </a:prstGeom>
            <a:ln w="5715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8B8DE3-8677-49E3-AD7B-94DD79269A8C}"/>
                </a:ext>
              </a:extLst>
            </p:cNvPr>
            <p:cNvSpPr/>
            <p:nvPr/>
          </p:nvSpPr>
          <p:spPr>
            <a:xfrm>
              <a:off x="1148340" y="2666815"/>
              <a:ext cx="2844671" cy="26485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4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900" y="747429"/>
            <a:ext cx="5059680" cy="975042"/>
          </a:xfr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893" y="2420185"/>
            <a:ext cx="3599687" cy="2825914"/>
          </a:xfr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তোমাকে পাওয়ার জন্যে, হে স্বাধীনতা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(2য়অংশ)</a:t>
            </a:r>
            <a:r>
              <a:rPr lang="bn-BD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1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r">
              <a:buNone/>
            </a:pP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B2BF0-EC01-4F7A-9CB7-DDCAE8A4CEAF}"/>
              </a:ext>
            </a:extLst>
          </p:cNvPr>
          <p:cNvSpPr/>
          <p:nvPr/>
        </p:nvSpPr>
        <p:spPr>
          <a:xfrm>
            <a:off x="7167361" y="4815597"/>
            <a:ext cx="3948517" cy="861005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শামসুর রাহমান  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0FD83-A0B0-4854-9FF3-24E308DB424C}"/>
              </a:ext>
            </a:extLst>
          </p:cNvPr>
          <p:cNvSpPr/>
          <p:nvPr/>
        </p:nvSpPr>
        <p:spPr>
          <a:xfrm>
            <a:off x="137160" y="182880"/>
            <a:ext cx="11948160" cy="66751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7ACBB0-0B52-4120-A034-1B61F6187673}"/>
              </a:ext>
            </a:extLst>
          </p:cNvPr>
          <p:cNvSpPr/>
          <p:nvPr/>
        </p:nvSpPr>
        <p:spPr>
          <a:xfrm>
            <a:off x="238599" y="342525"/>
            <a:ext cx="11714801" cy="63325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744364-52B8-4E07-982E-8A59B2A3BD80}"/>
              </a:ext>
            </a:extLst>
          </p:cNvPr>
          <p:cNvSpPr/>
          <p:nvPr/>
        </p:nvSpPr>
        <p:spPr>
          <a:xfrm>
            <a:off x="426720" y="480217"/>
            <a:ext cx="11338560" cy="603525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15128B-0248-4C05-9A1A-493026344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92" y="1270034"/>
            <a:ext cx="2418854" cy="329148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38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4516391" y="3896138"/>
            <a:ext cx="3336925" cy="6699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কবি-শামসুর রাহমান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9062286" y="1456442"/>
            <a:ext cx="1996101" cy="153233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জন্ম-  ২৪ অক্টোবর ১৯২৯ সাল।</a:t>
            </a:r>
            <a:endParaRPr lang="en-US" sz="7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8993295" y="3668477"/>
            <a:ext cx="1996102" cy="105560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পেশা- সাংবাদিকতা।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4585627" y="4874696"/>
            <a:ext cx="3198452" cy="146423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কাব্যগ্রন্থ-  বন্দী শিবির থেকে,বিধ্বস্ত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নীলিমা,প্রথম গান দ্বিতীয় মৃত্যুর আগে,গৃহ যুদ্ধের আগে ইত্যাদি।</a:t>
            </a:r>
            <a:endParaRPr lang="en-US" sz="2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823063" y="3429000"/>
            <a:ext cx="3336926" cy="132802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স্বীকৃতি-   বাংলা একাডেমী পুরস্কার-   একুশে পদক সহ অসংখ্য পুরস্কার।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1066800" y="1933168"/>
            <a:ext cx="2590647" cy="105560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মৃত্যু-   ১৭ আগস্ট ২০০৬ সাল।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4084320" y="453230"/>
            <a:ext cx="3429000" cy="7969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91E2C3-D5C0-45A9-8153-768D68987AF8}"/>
              </a:ext>
            </a:extLst>
          </p:cNvPr>
          <p:cNvSpPr/>
          <p:nvPr/>
        </p:nvSpPr>
        <p:spPr>
          <a:xfrm>
            <a:off x="121920" y="106680"/>
            <a:ext cx="11987398" cy="6629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80607-F2A0-4886-B679-A60710839082}"/>
              </a:ext>
            </a:extLst>
          </p:cNvPr>
          <p:cNvSpPr/>
          <p:nvPr/>
        </p:nvSpPr>
        <p:spPr>
          <a:xfrm>
            <a:off x="237866" y="213360"/>
            <a:ext cx="11716270" cy="640079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D6B0FF-D6CF-4D97-A965-364DE194076A}"/>
              </a:ext>
            </a:extLst>
          </p:cNvPr>
          <p:cNvSpPr/>
          <p:nvPr/>
        </p:nvSpPr>
        <p:spPr>
          <a:xfrm>
            <a:off x="121920" y="0"/>
            <a:ext cx="12192000" cy="75525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AB9696-54A9-4AD6-88D2-7D437FD2B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30" y="1356835"/>
            <a:ext cx="2847975" cy="253930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63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White marble"/>
          <p:cNvSpPr>
            <a:spLocks noChangeArrowheads="1"/>
          </p:cNvSpPr>
          <p:nvPr/>
        </p:nvSpPr>
        <p:spPr bwMode="auto">
          <a:xfrm>
            <a:off x="1154824" y="2081266"/>
            <a:ext cx="3874376" cy="820738"/>
          </a:xfrm>
          <a:prstGeom prst="roundRect">
            <a:avLst>
              <a:gd name="adj" fmla="val 28491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522EEC-AA56-446E-96B9-4161463DA611}"/>
              </a:ext>
            </a:extLst>
          </p:cNvPr>
          <p:cNvSpPr/>
          <p:nvPr/>
        </p:nvSpPr>
        <p:spPr>
          <a:xfrm>
            <a:off x="2026920" y="445232"/>
            <a:ext cx="2448098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0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27F66-6C44-4E72-B5C5-92819DC5F173}"/>
              </a:ext>
            </a:extLst>
          </p:cNvPr>
          <p:cNvSpPr/>
          <p:nvPr/>
        </p:nvSpPr>
        <p:spPr>
          <a:xfrm>
            <a:off x="1154824" y="2984582"/>
            <a:ext cx="7106433" cy="3008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কবিতাটি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আবৃত্তি করতে পারবে।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নতুন শব্দের অর্থ বলতে পারবে।</a:t>
            </a:r>
            <a:endParaRPr lang="bn-BD" sz="200" dirty="0">
              <a:solidFill>
                <a:prstClr val="black"/>
              </a:solidFill>
              <a:latin typeface="Gill Sans MT" panose="020B0502020104020203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endParaRPr lang="bn-BD" sz="2200" dirty="0">
              <a:latin typeface="Gill Sans MT" panose="020B0502020104020203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F2B9B6-FF2B-4A0B-B920-9BAAB39BCEC6}"/>
              </a:ext>
            </a:extLst>
          </p:cNvPr>
          <p:cNvSpPr/>
          <p:nvPr/>
        </p:nvSpPr>
        <p:spPr>
          <a:xfrm>
            <a:off x="106680" y="47704"/>
            <a:ext cx="11826240" cy="66927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FDD97-246D-45DA-9118-204A9D8C21D8}"/>
              </a:ext>
            </a:extLst>
          </p:cNvPr>
          <p:cNvSpPr/>
          <p:nvPr/>
        </p:nvSpPr>
        <p:spPr>
          <a:xfrm>
            <a:off x="259080" y="200105"/>
            <a:ext cx="11522103" cy="64100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219D74-A079-491F-8F40-3C26BAE083EE}"/>
              </a:ext>
            </a:extLst>
          </p:cNvPr>
          <p:cNvSpPr/>
          <p:nvPr/>
        </p:nvSpPr>
        <p:spPr>
          <a:xfrm>
            <a:off x="0" y="0"/>
            <a:ext cx="1208532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8EA7B-B87F-49A2-AC5D-FECDDC21AC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8D833-159A-46E6-B86A-B853418D1C43}"/>
              </a:ext>
            </a:extLst>
          </p:cNvPr>
          <p:cNvSpPr/>
          <p:nvPr/>
        </p:nvSpPr>
        <p:spPr>
          <a:xfrm>
            <a:off x="106680" y="106680"/>
            <a:ext cx="11948160" cy="66446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C2768-6DC7-4440-AD4A-F29CAEE494BE}"/>
              </a:ext>
            </a:extLst>
          </p:cNvPr>
          <p:cNvSpPr/>
          <p:nvPr/>
        </p:nvSpPr>
        <p:spPr>
          <a:xfrm>
            <a:off x="243840" y="213360"/>
            <a:ext cx="11689080" cy="64312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BCC21-E239-486C-BD47-FE663A7BF6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1"/>
          <a:stretch/>
        </p:blipFill>
        <p:spPr>
          <a:xfrm>
            <a:off x="7591683" y="550128"/>
            <a:ext cx="3531353" cy="5105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C6D3B6-ADE8-478F-85CF-E4AAE16BD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3931" y="2040835"/>
            <a:ext cx="184205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9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0CC0F2-A6B9-45FD-B985-35F2229CC922}"/>
              </a:ext>
            </a:extLst>
          </p:cNvPr>
          <p:cNvSpPr/>
          <p:nvPr/>
        </p:nvSpPr>
        <p:spPr>
          <a:xfrm>
            <a:off x="132522" y="106017"/>
            <a:ext cx="11926955" cy="66525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CBA8B-9428-42D8-BFF3-9A7194E65A3F}"/>
              </a:ext>
            </a:extLst>
          </p:cNvPr>
          <p:cNvSpPr/>
          <p:nvPr/>
        </p:nvSpPr>
        <p:spPr>
          <a:xfrm>
            <a:off x="291548" y="225287"/>
            <a:ext cx="11635409" cy="642730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8CEA7-3045-4D63-B3D8-4C8AAA5336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3092EE-DBDB-42B2-B33F-0E83BFC5A69D}"/>
              </a:ext>
            </a:extLst>
          </p:cNvPr>
          <p:cNvSpPr/>
          <p:nvPr/>
        </p:nvSpPr>
        <p:spPr>
          <a:xfrm>
            <a:off x="2412713" y="4613268"/>
            <a:ext cx="5941578" cy="861774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1600" b="1" dirty="0">
                <a:latin typeface="SutonnyMJ" pitchFamily="2" charset="0"/>
                <a:cs typeface="SutonnyMJ" pitchFamily="2" charset="0"/>
              </a:rPr>
              <a:t>তোমার পাওয়ার জন্যে, হে স্বাধীনতা তোমাকে পাওয়ার জন্যে</a:t>
            </a:r>
            <a:endParaRPr lang="en-US" sz="1600" b="1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bn-IN" sz="1600" b="1" dirty="0">
                <a:latin typeface="SutonnyMJ" pitchFamily="2" charset="0"/>
                <a:cs typeface="SutonnyMJ" pitchFamily="2" charset="0"/>
              </a:rPr>
              <a:t>আর কতবার ভাসতে হবে রক্তগঙ্গায়?</a:t>
            </a:r>
            <a:endParaRPr lang="en-US" sz="1600" b="1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bn-IN" sz="1600" b="1" dirty="0">
                <a:latin typeface="SutonnyMJ" pitchFamily="2" charset="0"/>
                <a:cs typeface="SutonnyMJ" pitchFamily="2" charset="0"/>
              </a:rPr>
              <a:t>আর কতবার দেখতে হবে খান্ডবদাহন?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6069F1-9671-4E69-8249-7E07289B1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0" y="1382958"/>
            <a:ext cx="10857917" cy="13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27F640-C81F-4142-95F4-9F77FA71A0ED}"/>
              </a:ext>
            </a:extLst>
          </p:cNvPr>
          <p:cNvSpPr/>
          <p:nvPr/>
        </p:nvSpPr>
        <p:spPr>
          <a:xfrm>
            <a:off x="320041" y="323797"/>
            <a:ext cx="11551920" cy="608848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1B8816-6580-4299-A2FE-AC75ADC68CC8}"/>
              </a:ext>
            </a:extLst>
          </p:cNvPr>
          <p:cNvSpPr/>
          <p:nvPr/>
        </p:nvSpPr>
        <p:spPr>
          <a:xfrm>
            <a:off x="1" y="106680"/>
            <a:ext cx="12133328" cy="6629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00D06-C961-4884-A332-2D2476B09D3F}"/>
              </a:ext>
            </a:extLst>
          </p:cNvPr>
          <p:cNvSpPr/>
          <p:nvPr/>
        </p:nvSpPr>
        <p:spPr>
          <a:xfrm>
            <a:off x="167640" y="200218"/>
            <a:ext cx="11841480" cy="64139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183FC6-FE66-4C2F-9428-121D8037DBA6}"/>
              </a:ext>
            </a:extLst>
          </p:cNvPr>
          <p:cNvSpPr/>
          <p:nvPr/>
        </p:nvSpPr>
        <p:spPr>
          <a:xfrm>
            <a:off x="3657598" y="4654527"/>
            <a:ext cx="4419600" cy="1077218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1600" b="1" dirty="0">
                <a:latin typeface="SutonnyMJ" pitchFamily="2" charset="0"/>
                <a:cs typeface="SutonnyMJ" pitchFamily="2" charset="0"/>
              </a:rPr>
              <a:t>স্বাধীনতা, তোমার জন্যে থুলথুড়ে এক বুড়ো</a:t>
            </a:r>
          </a:p>
          <a:p>
            <a:r>
              <a:rPr lang="bn-IN" sz="1600" b="1" dirty="0">
                <a:latin typeface="SutonnyMJ" pitchFamily="2" charset="0"/>
                <a:cs typeface="SutonnyMJ" pitchFamily="2" charset="0"/>
              </a:rPr>
              <a:t>উদাস দাওয়ায় বসে </a:t>
            </a:r>
          </a:p>
          <a:p>
            <a:r>
              <a:rPr lang="bn-IN" sz="1600" b="1" dirty="0">
                <a:latin typeface="SutonnyMJ" pitchFamily="2" charset="0"/>
                <a:cs typeface="SutonnyMJ" pitchFamily="2" charset="0"/>
              </a:rPr>
              <a:t>আছেন-তাঁর চোখের নিচে অপরাহ্ণের</a:t>
            </a:r>
          </a:p>
          <a:p>
            <a:r>
              <a:rPr lang="bn-IN" sz="1600" b="1" dirty="0">
                <a:latin typeface="SutonnyMJ" pitchFamily="2" charset="0"/>
                <a:cs typeface="SutonnyMJ" pitchFamily="2" charset="0"/>
              </a:rPr>
              <a:t>দুর্বল আলোর ঝিলিক, বাতাসে নড়ছে চুল।</a:t>
            </a:r>
            <a:endParaRPr lang="en-US" sz="16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0E7802-8A64-40B8-8441-8C9283EFB9A2}"/>
              </a:ext>
            </a:extLst>
          </p:cNvPr>
          <p:cNvGrpSpPr/>
          <p:nvPr/>
        </p:nvGrpSpPr>
        <p:grpSpPr>
          <a:xfrm>
            <a:off x="1464185" y="1551707"/>
            <a:ext cx="9204959" cy="1634838"/>
            <a:chOff x="2438401" y="854555"/>
            <a:chExt cx="9204959" cy="301640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2BD91C-FC72-412A-8E88-99A93497A74A}"/>
                </a:ext>
              </a:extLst>
            </p:cNvPr>
            <p:cNvGrpSpPr/>
            <p:nvPr/>
          </p:nvGrpSpPr>
          <p:grpSpPr>
            <a:xfrm>
              <a:off x="2438401" y="854557"/>
              <a:ext cx="3124201" cy="2722094"/>
              <a:chOff x="2925033" y="645945"/>
              <a:chExt cx="3004280" cy="272209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8D530A7-2116-4D85-9B3A-8DE22C69A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5033" y="645945"/>
                <a:ext cx="3004280" cy="272209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1B70C28-CA4C-4592-8C7C-C3F8F55F6B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3174" t="45959" r="20537" b="13823"/>
              <a:stretch/>
            </p:blipFill>
            <p:spPr>
              <a:xfrm>
                <a:off x="4556760" y="1851659"/>
                <a:ext cx="624840" cy="105156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ECACA98-9AC0-431F-81CE-561C807FF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4" t="4189" r="47096" b="18851"/>
            <a:stretch/>
          </p:blipFill>
          <p:spPr>
            <a:xfrm>
              <a:off x="6066665" y="854555"/>
              <a:ext cx="2836025" cy="27220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A8CEA4-6CF3-4E82-914E-9788C6F02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880" y="854558"/>
              <a:ext cx="2316480" cy="30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9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F98638-C589-4B41-AC18-AD1AF1AFC77C}"/>
              </a:ext>
            </a:extLst>
          </p:cNvPr>
          <p:cNvSpPr/>
          <p:nvPr/>
        </p:nvSpPr>
        <p:spPr>
          <a:xfrm>
            <a:off x="347484" y="459661"/>
            <a:ext cx="11527512" cy="59843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56A5E-F61B-44A0-9E5E-06B54E1A7142}"/>
              </a:ext>
            </a:extLst>
          </p:cNvPr>
          <p:cNvSpPr/>
          <p:nvPr/>
        </p:nvSpPr>
        <p:spPr>
          <a:xfrm>
            <a:off x="60960" y="167640"/>
            <a:ext cx="12070080" cy="65684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F02EAE-1EDD-4811-8431-BFF45C5133ED}"/>
              </a:ext>
            </a:extLst>
          </p:cNvPr>
          <p:cNvSpPr/>
          <p:nvPr/>
        </p:nvSpPr>
        <p:spPr>
          <a:xfrm>
            <a:off x="213360" y="318611"/>
            <a:ext cx="11795760" cy="62207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E6B4C-D440-435B-BA09-50D7EF096304}"/>
              </a:ext>
            </a:extLst>
          </p:cNvPr>
          <p:cNvSpPr/>
          <p:nvPr/>
        </p:nvSpPr>
        <p:spPr>
          <a:xfrm>
            <a:off x="3405700" y="4257746"/>
            <a:ext cx="4588373" cy="1200329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b="1" dirty="0">
                <a:latin typeface="SutonnyMJ" pitchFamily="2" charset="0"/>
                <a:cs typeface="SutonnyMJ" pitchFamily="2" charset="0"/>
              </a:rPr>
              <a:t>স্বাধীনতা, তোমার জন্যে </a:t>
            </a:r>
          </a:p>
          <a:p>
            <a:pPr lvl="0"/>
            <a:r>
              <a:rPr lang="bn-IN" b="1" dirty="0">
                <a:latin typeface="SutonnyMJ" pitchFamily="2" charset="0"/>
                <a:cs typeface="SutonnyMJ" pitchFamily="2" charset="0"/>
              </a:rPr>
              <a:t>মোল্লাবাড়ির এক বিধবা দাঁড়িয়ে আছে</a:t>
            </a:r>
          </a:p>
          <a:p>
            <a:pPr lvl="0"/>
            <a:r>
              <a:rPr lang="bn-IN" b="1" dirty="0">
                <a:latin typeface="SutonnyMJ" pitchFamily="2" charset="0"/>
                <a:cs typeface="SutonnyMJ" pitchFamily="2" charset="0"/>
              </a:rPr>
              <a:t> নড়বড়ে খুঁটি ধরে দগ্ধ ঘরের।</a:t>
            </a:r>
          </a:p>
          <a:p>
            <a:pPr lvl="0"/>
            <a:r>
              <a:rPr lang="bn-IN" b="1" dirty="0">
                <a:latin typeface="SutonnyMJ" pitchFamily="2" charset="0"/>
                <a:cs typeface="SutonnyMJ" pitchFamily="2" charset="0"/>
              </a:rPr>
              <a:t>স্বাধীনতা, তোমার জন্যে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8045D0-AD00-44F6-882F-C3BB4F2BABC9}"/>
              </a:ext>
            </a:extLst>
          </p:cNvPr>
          <p:cNvGrpSpPr/>
          <p:nvPr/>
        </p:nvGrpSpPr>
        <p:grpSpPr>
          <a:xfrm>
            <a:off x="1866439" y="1271507"/>
            <a:ext cx="9310041" cy="1527756"/>
            <a:chOff x="2202889" y="730354"/>
            <a:chExt cx="9310041" cy="33555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9080E1-FBD1-4BA6-B274-DBE1707207B8}"/>
                </a:ext>
              </a:extLst>
            </p:cNvPr>
            <p:cNvGrpSpPr/>
            <p:nvPr/>
          </p:nvGrpSpPr>
          <p:grpSpPr>
            <a:xfrm>
              <a:off x="2202889" y="730354"/>
              <a:ext cx="6812556" cy="3355500"/>
              <a:chOff x="1689410" y="897311"/>
              <a:chExt cx="6812556" cy="33555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B74C723-E0A4-4022-960F-3DEBBF6A93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98"/>
              <a:stretch/>
            </p:blipFill>
            <p:spPr>
              <a:xfrm>
                <a:off x="1689410" y="898829"/>
                <a:ext cx="2218756" cy="3293989"/>
              </a:xfrm>
              <a:prstGeom prst="rect">
                <a:avLst/>
              </a:prstGeom>
            </p:spPr>
          </p:pic>
          <p:pic>
            <p:nvPicPr>
              <p:cNvPr id="1026" name="Picture 2" descr="Image result for village oldman bd">
                <a:extLst>
                  <a:ext uri="{FF2B5EF4-FFF2-40B4-BE49-F238E27FC236}">
                    <a16:creationId xmlns:a16="http://schemas.microsoft.com/office/drawing/2014/main" id="{BCEC4647-4335-48D9-A71C-F1F2E61F11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580" y="897311"/>
                <a:ext cx="2017727" cy="3293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72DFDA6-5F2E-4F8C-B86B-C60029089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4239" y="958822"/>
                <a:ext cx="2017727" cy="3293989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EC2B67C-88CF-419F-8E23-5BF2D9B7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877" y="730354"/>
              <a:ext cx="2299053" cy="3293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3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404</Words>
  <Application>Microsoft Office PowerPoint</Application>
  <PresentationFormat>Widescreen</PresentationFormat>
  <Paragraphs>65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NikoshBAN</vt:lpstr>
      <vt:lpstr>SutonnyMJ</vt:lpstr>
      <vt:lpstr>Office Theme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9</cp:revision>
  <dcterms:created xsi:type="dcterms:W3CDTF">2020-06-30T06:24:09Z</dcterms:created>
  <dcterms:modified xsi:type="dcterms:W3CDTF">2020-07-02T04:49:14Z</dcterms:modified>
</cp:coreProperties>
</file>