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9" r:id="rId3"/>
    <p:sldId id="258" r:id="rId4"/>
    <p:sldId id="259" r:id="rId5"/>
    <p:sldId id="260" r:id="rId6"/>
    <p:sldId id="262" r:id="rId7"/>
    <p:sldId id="356" r:id="rId8"/>
    <p:sldId id="293" r:id="rId9"/>
    <p:sldId id="364" r:id="rId10"/>
    <p:sldId id="361" r:id="rId11"/>
    <p:sldId id="363" r:id="rId12"/>
    <p:sldId id="362" r:id="rId13"/>
    <p:sldId id="360" r:id="rId14"/>
    <p:sldId id="351" r:id="rId15"/>
    <p:sldId id="282" r:id="rId16"/>
    <p:sldId id="283" r:id="rId17"/>
    <p:sldId id="284" r:id="rId18"/>
    <p:sldId id="280" r:id="rId19"/>
    <p:sldId id="341" r:id="rId20"/>
    <p:sldId id="340" r:id="rId21"/>
  </p:sldIdLst>
  <p:sldSz cx="12188825" cy="6858000"/>
  <p:notesSz cx="6858000" cy="9144000"/>
  <p:defaultTextStyle>
    <a:defPPr>
      <a:defRPr lang="en-US"/>
    </a:defPPr>
    <a:lvl1pPr marL="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2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4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27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696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120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544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5968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392" algn="l" defTabSz="121884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86" y="-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5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5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2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2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4" indent="0">
              <a:buNone/>
              <a:defRPr sz="2700" b="1"/>
            </a:lvl2pPr>
            <a:lvl3pPr marL="1218848" indent="0">
              <a:buNone/>
              <a:defRPr sz="2400" b="1"/>
            </a:lvl3pPr>
            <a:lvl4pPr marL="1828272" indent="0">
              <a:buNone/>
              <a:defRPr sz="2100" b="1"/>
            </a:lvl4pPr>
            <a:lvl5pPr marL="2437696" indent="0">
              <a:buNone/>
              <a:defRPr sz="2100" b="1"/>
            </a:lvl5pPr>
            <a:lvl6pPr marL="3047120" indent="0">
              <a:buNone/>
              <a:defRPr sz="2100" b="1"/>
            </a:lvl6pPr>
            <a:lvl7pPr marL="3656544" indent="0">
              <a:buNone/>
              <a:defRPr sz="2100" b="1"/>
            </a:lvl7pPr>
            <a:lvl8pPr marL="4265968" indent="0">
              <a:buNone/>
              <a:defRPr sz="2100" b="1"/>
            </a:lvl8pPr>
            <a:lvl9pPr marL="487539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3" y="273053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24" indent="0">
              <a:buNone/>
              <a:defRPr sz="3700"/>
            </a:lvl2pPr>
            <a:lvl3pPr marL="1218848" indent="0">
              <a:buNone/>
              <a:defRPr sz="3200"/>
            </a:lvl3pPr>
            <a:lvl4pPr marL="1828272" indent="0">
              <a:buNone/>
              <a:defRPr sz="2700"/>
            </a:lvl4pPr>
            <a:lvl5pPr marL="2437696" indent="0">
              <a:buNone/>
              <a:defRPr sz="2700"/>
            </a:lvl5pPr>
            <a:lvl6pPr marL="3047120" indent="0">
              <a:buNone/>
              <a:defRPr sz="2700"/>
            </a:lvl6pPr>
            <a:lvl7pPr marL="3656544" indent="0">
              <a:buNone/>
              <a:defRPr sz="2700"/>
            </a:lvl7pPr>
            <a:lvl8pPr marL="4265968" indent="0">
              <a:buNone/>
              <a:defRPr sz="2700"/>
            </a:lvl8pPr>
            <a:lvl9pPr marL="4875392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4" indent="0">
              <a:buNone/>
              <a:defRPr sz="1600"/>
            </a:lvl2pPr>
            <a:lvl3pPr marL="1218848" indent="0">
              <a:buNone/>
              <a:defRPr sz="1300"/>
            </a:lvl3pPr>
            <a:lvl4pPr marL="1828272" indent="0">
              <a:buNone/>
              <a:defRPr sz="1200"/>
            </a:lvl4pPr>
            <a:lvl5pPr marL="2437696" indent="0">
              <a:buNone/>
              <a:defRPr sz="1200"/>
            </a:lvl5pPr>
            <a:lvl6pPr marL="3047120" indent="0">
              <a:buNone/>
              <a:defRPr sz="1200"/>
            </a:lvl6pPr>
            <a:lvl7pPr marL="3656544" indent="0">
              <a:buNone/>
              <a:defRPr sz="1200"/>
            </a:lvl7pPr>
            <a:lvl8pPr marL="4265968" indent="0">
              <a:buNone/>
              <a:defRPr sz="1200"/>
            </a:lvl8pPr>
            <a:lvl9pPr marL="487539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85" tIns="60943" rIns="121885" bIns="609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85" tIns="60943" rIns="121885" bIns="609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EB46-C1BB-47A5-AF69-E3DD565EC67F}" type="datetimeFigureOut">
              <a:rPr lang="en-US" smtClean="0"/>
              <a:pPr/>
              <a:t>02-Jul-20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121885" tIns="60943" rIns="121885" bIns="609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D18B6-8778-45CE-8369-C6CB4A76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84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8" indent="-457068" algn="l" defTabSz="1218848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13" indent="-380889" algn="l" defTabSz="1218848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56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84" indent="-304712" algn="l" defTabSz="1218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08" indent="-304712" algn="l" defTabSz="121884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832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6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80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04" indent="-304712" algn="l" defTabSz="121884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7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6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20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44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8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2" algn="l" defTabSz="12188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22812" y="381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খ. </a:t>
            </a:r>
            <a:r>
              <a:rPr lang="en-US" dirty="0" err="1" smtClean="0">
                <a:solidFill>
                  <a:srgbClr val="002060"/>
                </a:solidFill>
              </a:rPr>
              <a:t>উৎপাদন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ব্যয়ের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পরিমাণ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নির্ণয়ঃ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2812" y="1752600"/>
          <a:ext cx="7086600" cy="2819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2768"/>
                <a:gridCol w="1491916"/>
                <a:gridCol w="149191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3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মুথ্য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ব্যয়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প্রশ্নে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প্রদত্ত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/>
                      <a:endParaRPr lang="en-US" sz="1800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u="sng" baseline="0" dirty="0" err="1" smtClean="0">
                          <a:solidFill>
                            <a:srgbClr val="002060"/>
                          </a:solidFill>
                        </a:rPr>
                        <a:t>যেগঃ</a:t>
                      </a:r>
                      <a:r>
                        <a:rPr lang="en-US" sz="1800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u="sng" baseline="0" dirty="0" err="1" smtClean="0">
                          <a:solidFill>
                            <a:srgbClr val="002060"/>
                          </a:solidFill>
                        </a:rPr>
                        <a:t>কারখানা</a:t>
                      </a:r>
                      <a:r>
                        <a:rPr lang="en-US" sz="1800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u="sng" baseline="0" dirty="0" err="1" smtClean="0">
                          <a:solidFill>
                            <a:srgbClr val="002060"/>
                          </a:solidFill>
                        </a:rPr>
                        <a:t>উপরিব্যয়</a:t>
                      </a:r>
                      <a:r>
                        <a:rPr lang="en-US" sz="1800" u="sng" baseline="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কারখানা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খরচ</a:t>
                      </a:r>
                      <a:endParaRPr lang="en-US" sz="1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কারখানা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বিদ্যু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ৎ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খরচ</a:t>
                      </a:r>
                      <a:endParaRPr lang="en-US" sz="1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u="none" baseline="0" dirty="0" err="1" smtClean="0">
                          <a:solidFill>
                            <a:srgbClr val="002060"/>
                          </a:solidFill>
                        </a:rPr>
                        <a:t>মেশিনের</a:t>
                      </a:r>
                      <a:r>
                        <a:rPr lang="en-US" sz="180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u="none" baseline="0" dirty="0" err="1" smtClean="0">
                          <a:solidFill>
                            <a:srgbClr val="002060"/>
                          </a:solidFill>
                        </a:rPr>
                        <a:t>অবচয়</a:t>
                      </a:r>
                      <a:endParaRPr lang="en-US" sz="1800" u="sng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১৫,০০০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১২,০০০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৫,০০০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১৬৩,৫০০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৩২,০০০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85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baseline="0" dirty="0" err="1" smtClean="0">
                          <a:solidFill>
                            <a:srgbClr val="002060"/>
                          </a:solidFill>
                        </a:rPr>
                        <a:t>উৎপাদন</a:t>
                      </a:r>
                      <a:r>
                        <a:rPr lang="en-US" sz="1800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u="sng" baseline="0" dirty="0" err="1" smtClean="0">
                          <a:solidFill>
                            <a:srgbClr val="002060"/>
                          </a:solidFill>
                        </a:rPr>
                        <a:t>ব্যয়</a:t>
                      </a:r>
                      <a:r>
                        <a:rPr lang="en-US" sz="1800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=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১৯৫,৫০০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oup 17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514012" y="4191000"/>
            <a:ext cx="1295400" cy="76212"/>
            <a:chOff x="8971723" y="5221386"/>
            <a:chExt cx="1041335" cy="310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24492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6551612" y="2286000"/>
            <a:ext cx="4267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37612" y="3808412"/>
            <a:ext cx="29718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837612" y="4038600"/>
            <a:ext cx="1905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Mahveen\Desktop\Screenshot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2" y="381000"/>
            <a:ext cx="4191000" cy="61722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551612" y="762000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বাপ্পি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পাবলিকেশন্স-এর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উৎপাদন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বিবরণী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408612" y="4876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প্রতিটি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বইয়ের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উৎপাদন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ব্যয়</a:t>
            </a:r>
            <a:r>
              <a:rPr lang="en-US" dirty="0" smtClean="0">
                <a:solidFill>
                  <a:srgbClr val="002060"/>
                </a:solidFill>
              </a:rPr>
              <a:t>= (১৯৫,৫০০০÷৪,০০০) </a:t>
            </a:r>
            <a:r>
              <a:rPr lang="en-US" dirty="0" err="1" smtClean="0">
                <a:solidFill>
                  <a:srgbClr val="002060"/>
                </a:solidFill>
              </a:rPr>
              <a:t>টাকা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722812" y="4710114"/>
          <a:ext cx="685799" cy="700086"/>
        </p:xfrm>
        <a:graphic>
          <a:graphicData uri="http://schemas.openxmlformats.org/presentationml/2006/ole">
            <p:oleObj spid="_x0000_s4102" name="Equation" r:id="rId5" imgW="139680" imgH="126720" progId="Equation.3">
              <p:embed/>
            </p:oleObj>
          </a:graphicData>
        </a:graphic>
      </p:graphicFrame>
      <p:sp>
        <p:nvSpPr>
          <p:cNvPr id="36" name="Rectangle 35"/>
          <p:cNvSpPr/>
          <p:nvPr/>
        </p:nvSpPr>
        <p:spPr>
          <a:xfrm>
            <a:off x="8467401" y="5253335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= </a:t>
            </a:r>
            <a:r>
              <a:rPr lang="en-US" dirty="0" smtClean="0">
                <a:solidFill>
                  <a:srgbClr val="002060"/>
                </a:solidFill>
              </a:rPr>
              <a:t>৪৮.৮৮ </a:t>
            </a:r>
            <a:r>
              <a:rPr lang="en-US" dirty="0" err="1" smtClean="0">
                <a:solidFill>
                  <a:srgbClr val="002060"/>
                </a:solidFill>
              </a:rPr>
              <a:t>টাকা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1560511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31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433388"/>
            <a:ext cx="11353800" cy="60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4799012" y="46738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গ. </a:t>
            </a:r>
            <a:r>
              <a:rPr lang="en-US" sz="2800" dirty="0" err="1" smtClean="0">
                <a:solidFill>
                  <a:srgbClr val="002060"/>
                </a:solidFill>
              </a:rPr>
              <a:t>নিট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মুনাফা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নির্ণয়ঃ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799011" y="1676400"/>
          <a:ext cx="7010402" cy="30971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799"/>
                <a:gridCol w="1219201"/>
                <a:gridCol w="1219201"/>
                <a:gridCol w="1219201"/>
              </a:tblGrid>
              <a:tr h="3435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640"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বিক্রয়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 {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দরপত্র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2060"/>
                          </a:solidFill>
                        </a:rPr>
                        <a:t>মূল্য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(৪,০০০×৯০)}</a:t>
                      </a:r>
                      <a:endParaRPr lang="en-US" sz="1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বাদ</a:t>
                      </a:r>
                      <a:r>
                        <a:rPr lang="en-US" sz="1800" b="1" u="sng" baseline="0" dirty="0" smtClean="0">
                          <a:solidFill>
                            <a:srgbClr val="002060"/>
                          </a:solidFill>
                        </a:rPr>
                        <a:t>:- </a:t>
                      </a:r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বিক্রীত</a:t>
                      </a:r>
                      <a:r>
                        <a:rPr lang="en-US" sz="18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পণ্যের</a:t>
                      </a:r>
                      <a:r>
                        <a:rPr lang="en-US" sz="18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ব্যয়ঃ</a:t>
                      </a:r>
                      <a:endParaRPr lang="en-US" sz="18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উৎপাদন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ব্যয়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প্রশ্নে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প্রদত্ত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b="0" u="none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b="1" u="none" baseline="0" dirty="0" err="1" smtClean="0">
                          <a:solidFill>
                            <a:srgbClr val="002060"/>
                          </a:solidFill>
                        </a:rPr>
                        <a:t>মোট</a:t>
                      </a:r>
                      <a:r>
                        <a:rPr lang="en-US" sz="1800" b="1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u="none" baseline="0" dirty="0" err="1" smtClean="0">
                          <a:solidFill>
                            <a:srgbClr val="002060"/>
                          </a:solidFill>
                        </a:rPr>
                        <a:t>মুনাফা</a:t>
                      </a:r>
                      <a:endParaRPr lang="en-US" sz="1800" b="1" u="none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বাদ</a:t>
                      </a:r>
                      <a:r>
                        <a:rPr lang="en-US" sz="1800" b="1" u="sng" baseline="0" dirty="0" smtClean="0">
                          <a:solidFill>
                            <a:srgbClr val="002060"/>
                          </a:solidFill>
                        </a:rPr>
                        <a:t>:- </a:t>
                      </a:r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পরিচালন</a:t>
                      </a:r>
                      <a:r>
                        <a:rPr lang="en-US" sz="1800" b="1" u="sng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u="sng" baseline="0" dirty="0" err="1" smtClean="0">
                          <a:solidFill>
                            <a:srgbClr val="002060"/>
                          </a:solidFill>
                        </a:rPr>
                        <a:t>ব্যয়ঃ</a:t>
                      </a:r>
                      <a:endParaRPr lang="en-US" sz="1800" b="1" u="sng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অফিস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কর্মীর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বেতন</a:t>
                      </a:r>
                      <a:endParaRPr lang="en-US" sz="1800" b="0" u="none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প্রচারণা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বাবদ</a:t>
                      </a:r>
                      <a:r>
                        <a:rPr lang="en-US" sz="1800" b="0" u="none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0" u="none" baseline="0" dirty="0" err="1" smtClean="0">
                          <a:solidFill>
                            <a:srgbClr val="002060"/>
                          </a:solidFill>
                        </a:rPr>
                        <a:t>ব্যয়</a:t>
                      </a:r>
                      <a:endParaRPr lang="en-US" sz="1800" b="0" u="none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১২,০০০</a:t>
                      </a: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৫,০০০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৩৬০,০০০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(২৯৫,৫০০)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৬৪,৫০০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(১৭,০০০)</a:t>
                      </a:r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766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নিট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u="none" baseline="0" dirty="0" err="1" smtClean="0">
                          <a:solidFill>
                            <a:srgbClr val="002060"/>
                          </a:solidFill>
                        </a:rPr>
                        <a:t>মুনাফা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পরিমান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=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৪৭,৫০০</a:t>
                      </a:r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10514012" y="4419600"/>
            <a:ext cx="1295400" cy="76212"/>
            <a:chOff x="8971723" y="5221386"/>
            <a:chExt cx="1041335" cy="310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24492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9447212" y="2895600"/>
            <a:ext cx="2438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51812" y="3048000"/>
            <a:ext cx="2743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447212" y="3962400"/>
            <a:ext cx="12192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Mahveen\Desktop\Screensho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191000" cy="61722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6551612" y="798493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বাপ্পি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পাবলিকেশন্স-এর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উৎপাদন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বিবরণী</a:t>
            </a:r>
            <a:endParaRPr lang="en-US" sz="2800" dirty="0"/>
          </a:p>
        </p:txBody>
      </p:sp>
      <p:cxnSp>
        <p:nvCxnSpPr>
          <p:cNvPr id="28" name="Straight Connector 27"/>
          <p:cNvCxnSpPr/>
          <p:nvPr/>
        </p:nvCxnSpPr>
        <p:spPr>
          <a:xfrm rot="16200000" flipV="1">
            <a:off x="1484314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" y="457200"/>
            <a:ext cx="1120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1812" y="1643063"/>
            <a:ext cx="8153400" cy="2918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18366" b="1" dirty="0">
                <a:ln w="28575"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8366" b="1" dirty="0">
              <a:ln w="28575">
                <a:solidFill>
                  <a:srgbClr val="00B05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2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9" y="571500"/>
            <a:ext cx="3452813" cy="582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6872" y="833765"/>
            <a:ext cx="1088774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সকলের সুস্বাস্থ্য</a:t>
            </a:r>
          </a:p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কামনায়</a:t>
            </a:r>
            <a:endParaRPr lang="en-US" sz="7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15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1" descr="D:\Monoar Hossen Chowdhury\2019 07 30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" y="609600"/>
            <a:ext cx="10972800" cy="571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507868" y="584200"/>
            <a:ext cx="11173090" cy="5791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17-black-wallpaper.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"/>
            <a:ext cx="12342813" cy="695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 smtClean="0"/>
              <a:t>Board Question: </a:t>
            </a:r>
            <a:r>
              <a:rPr lang="en-US" sz="4400" dirty="0" smtClean="0"/>
              <a:t>Dha-2019</a:t>
            </a:r>
            <a:r>
              <a:rPr lang="en-US" sz="4800" dirty="0" smtClean="0"/>
              <a:t> </a:t>
            </a:r>
            <a:r>
              <a:rPr lang="en-US" sz="4000" dirty="0" smtClean="0"/>
              <a:t>(10) </a:t>
            </a:r>
            <a:endParaRPr lang="en-US" sz="48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Lesson:- Board Question: Dha-19 </a:t>
            </a:r>
            <a:r>
              <a:rPr lang="en-US" sz="3600" dirty="0" smtClean="0">
                <a:solidFill>
                  <a:srgbClr val="FFFF00"/>
                </a:solidFill>
              </a:rPr>
              <a:t>(10)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47679" y="381000"/>
            <a:ext cx="11614133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284412" y="533400"/>
            <a:ext cx="9601200" cy="16192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Mohanagar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Ideal School and College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5" name="Picture 2" descr="D:\Monoar Hossen Chowdhury\visiting card\IMG_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4" y="228600"/>
            <a:ext cx="1900238" cy="23622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455612" y="2533650"/>
            <a:ext cx="8991600" cy="241935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Online Class for Business Studies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Lesson:- Board Question: Dha-19 </a:t>
            </a:r>
            <a:r>
              <a:rPr lang="en-US" sz="3600" dirty="0" smtClean="0">
                <a:solidFill>
                  <a:srgbClr val="FFFF00"/>
                </a:solidFill>
              </a:rPr>
              <a:t>(10)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Accounting,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8" name="Picture 3" descr="D:\Monoar Hossen Chowdhury\visiting card\16708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75812" y="4437743"/>
            <a:ext cx="2039257" cy="2039257"/>
          </a:xfrm>
          <a:prstGeom prst="rect">
            <a:avLst/>
          </a:prstGeom>
          <a:noFill/>
        </p:spPr>
      </p:pic>
      <p:pic>
        <p:nvPicPr>
          <p:cNvPr id="9" name="Picture 8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103750" y="3019970"/>
            <a:ext cx="2059983" cy="1384308"/>
          </a:xfrm>
          <a:prstGeom prst="rect">
            <a:avLst/>
          </a:prstGeom>
        </p:spPr>
      </p:pic>
      <p:pic>
        <p:nvPicPr>
          <p:cNvPr id="10" name="Picture 9" descr="0_1174fc_bee06911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96088" flipH="1" flipV="1">
            <a:off x="9899110" y="3005458"/>
            <a:ext cx="2059983" cy="13843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2812" y="5092700"/>
            <a:ext cx="8648700" cy="1231900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by- </a:t>
            </a:r>
            <a:r>
              <a:rPr lang="en-US" sz="4800" dirty="0" err="1" smtClean="0">
                <a:solidFill>
                  <a:srgbClr val="002060"/>
                </a:solidFill>
              </a:rPr>
              <a:t>Monoar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Hossen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Chowdhury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chemeClr val="tx1"/>
                </a:solidFill>
              </a:rPr>
              <a:t>B.Ed</a:t>
            </a:r>
            <a:r>
              <a:rPr lang="en-US" sz="2400" dirty="0" smtClean="0">
                <a:solidFill>
                  <a:schemeClr val="tx1"/>
                </a:solidFill>
              </a:rPr>
              <a:t> (NAEM), M.B.S (Accounting), B.B.S (Honors)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407722" y="381000"/>
            <a:ext cx="1155409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2" descr="C:\Users\Mahveen\Desktop\Screenshot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22" y="424981"/>
            <a:ext cx="11477890" cy="6204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33435" y="3244118"/>
            <a:ext cx="8323577" cy="1785082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r>
              <a:rPr lang="en-US" sz="4800" dirty="0" smtClean="0"/>
              <a:t>Board Question: </a:t>
            </a:r>
            <a:r>
              <a:rPr lang="en-US" sz="4400" smtClean="0"/>
              <a:t>Dha-2019</a:t>
            </a:r>
            <a:r>
              <a:rPr lang="en-US" sz="4800" smtClean="0"/>
              <a:t> </a:t>
            </a:r>
            <a:r>
              <a:rPr lang="en-US" sz="4000" smtClean="0"/>
              <a:t>(10) </a:t>
            </a:r>
            <a:endParaRPr lang="en-US" sz="4800" dirty="0" smtClean="0"/>
          </a:p>
          <a:p>
            <a:pPr algn="ctr"/>
            <a:r>
              <a:rPr lang="en-US" sz="3200" dirty="0" smtClean="0"/>
              <a:t> </a:t>
            </a:r>
            <a:r>
              <a:rPr lang="en-US" sz="6000" dirty="0" smtClean="0"/>
              <a:t>Accounting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609600"/>
            <a:ext cx="11048999" cy="1231084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/>
            <a:r>
              <a:rPr lang="en-US" sz="7200" dirty="0" err="1" smtClean="0"/>
              <a:t>বিসমিল্লাহির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রাহমানির</a:t>
            </a:r>
            <a:r>
              <a:rPr lang="en-US" sz="7200" dirty="0" smtClean="0"/>
              <a:t> </a:t>
            </a:r>
            <a:r>
              <a:rPr lang="en-US" sz="7200" dirty="0" err="1" smtClean="0"/>
              <a:t>রাহিম</a:t>
            </a:r>
            <a:endParaRPr lang="en-US" sz="7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75" y="2057400"/>
            <a:ext cx="98964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0012" y="5105400"/>
            <a:ext cx="14318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(10)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7056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2484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4" name="Oval 13"/>
          <p:cNvSpPr/>
          <p:nvPr/>
        </p:nvSpPr>
        <p:spPr>
          <a:xfrm>
            <a:off x="9404992" y="3943841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3120" y="642809"/>
            <a:ext cx="7953692" cy="2328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00" b="1" dirty="0">
                <a:ln w="381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b="1" dirty="0">
                <a:ln w="3810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00" b="1" dirty="0">
                <a:ln w="3810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800" b="1" dirty="0">
              <a:ln w="3810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8338" y="3946208"/>
            <a:ext cx="22860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pic>
        <p:nvPicPr>
          <p:cNvPr id="17" name="Picture 16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2912132" y="5110469"/>
            <a:ext cx="1708292" cy="1147972"/>
          </a:xfrm>
          <a:prstGeom prst="rect">
            <a:avLst/>
          </a:prstGeom>
        </p:spPr>
      </p:pic>
      <p:pic>
        <p:nvPicPr>
          <p:cNvPr id="18" name="Picture 17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4409817" y="5126236"/>
            <a:ext cx="1708292" cy="1147972"/>
          </a:xfrm>
          <a:prstGeom prst="rect">
            <a:avLst/>
          </a:prstGeom>
        </p:spPr>
      </p:pic>
      <p:pic>
        <p:nvPicPr>
          <p:cNvPr id="19" name="Picture 18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5523876" y="5178787"/>
            <a:ext cx="1708292" cy="1147972"/>
          </a:xfrm>
          <a:prstGeom prst="rect">
            <a:avLst/>
          </a:prstGeom>
        </p:spPr>
      </p:pic>
      <p:pic>
        <p:nvPicPr>
          <p:cNvPr id="20" name="Picture 19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6790336" y="5163027"/>
            <a:ext cx="1708292" cy="1147972"/>
          </a:xfrm>
          <a:prstGeom prst="rect">
            <a:avLst/>
          </a:prstGeom>
        </p:spPr>
      </p:pic>
      <p:pic>
        <p:nvPicPr>
          <p:cNvPr id="21" name="Picture 20" descr="0_1174fc_bee06911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396088" flipH="1" flipV="1">
            <a:off x="7888636" y="5157777"/>
            <a:ext cx="1708292" cy="1147972"/>
          </a:xfrm>
          <a:prstGeom prst="rect">
            <a:avLst/>
          </a:prstGeom>
        </p:spPr>
      </p:pic>
      <p:pic>
        <p:nvPicPr>
          <p:cNvPr id="22" name="Picture 6" descr="Blue background with welcome text overlay, graphy, welcome free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1255" y="2819400"/>
            <a:ext cx="5467234" cy="1938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1812" y="4419600"/>
            <a:ext cx="6136051" cy="20909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0015" tIns="60008" rIns="120015" bIns="60008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মনোয়ার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হোসেন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চৌধূরী</a:t>
            </a:r>
            <a:r>
              <a:rPr lang="en-US" sz="4000" dirty="0" smtClean="0">
                <a:solidFill>
                  <a:srgbClr val="002060"/>
                </a:solidFill>
              </a:rPr>
              <a:t>। </a:t>
            </a:r>
          </a:p>
          <a:p>
            <a:pPr algn="r"/>
            <a:r>
              <a:rPr lang="en-US" sz="1600" dirty="0" err="1" smtClean="0">
                <a:solidFill>
                  <a:srgbClr val="002060"/>
                </a:solidFill>
              </a:rPr>
              <a:t>B.Ed</a:t>
            </a:r>
            <a:r>
              <a:rPr lang="en-US" sz="1600" dirty="0" smtClean="0">
                <a:solidFill>
                  <a:srgbClr val="002060"/>
                </a:solidFill>
              </a:rPr>
              <a:t> (NAEM), M.B.S (Accounting), B.B.S (Honors)	 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পদবীঃ সহকারি শিক্ষক (</a:t>
            </a:r>
            <a:r>
              <a:rPr lang="en-US" dirty="0" err="1" smtClean="0">
                <a:solidFill>
                  <a:srgbClr val="002060"/>
                </a:solidFill>
              </a:rPr>
              <a:t>হিসাববিজ্ঞান</a:t>
            </a:r>
            <a:r>
              <a:rPr lang="bn-BD" dirty="0" smtClean="0">
                <a:solidFill>
                  <a:srgbClr val="002060"/>
                </a:solidFill>
              </a:rPr>
              <a:t>)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মহানগর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আইড়িয়াল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স্কুল অ্যান্ড কলেজ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মুগদা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ঢাকা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bn-BD" dirty="0" smtClean="0">
                <a:solidFill>
                  <a:srgbClr val="002060"/>
                </a:solidFill>
              </a:rPr>
              <a:t>মোবাইল নং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bn-BD" dirty="0" smtClean="0">
                <a:solidFill>
                  <a:srgbClr val="002060"/>
                </a:solidFill>
              </a:rPr>
              <a:t>০১৯</a:t>
            </a:r>
            <a:r>
              <a:rPr lang="en-US" dirty="0" smtClean="0">
                <a:solidFill>
                  <a:srgbClr val="002060"/>
                </a:solidFill>
              </a:rPr>
              <a:t>২০০০৩৬৯১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755980" y="2095089"/>
            <a:ext cx="324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শিক্ষক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পরিচিতি</a:t>
            </a:r>
            <a:endParaRPr lang="en-US" sz="3600" dirty="0">
              <a:latin typeface="Vrinda" pitchFamily="34" charset="0"/>
              <a:cs typeface="Vrinda" pitchFamily="34" charset="0"/>
            </a:endParaRPr>
          </a:p>
        </p:txBody>
      </p:sp>
      <p:pic>
        <p:nvPicPr>
          <p:cNvPr id="6" name="Picture 5" descr="29425008_361275250948589_29815219032119789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7612" y="609600"/>
            <a:ext cx="3200400" cy="3841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9623659" y="1957154"/>
            <a:ext cx="273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bn-IN" sz="3600" b="1" dirty="0" smtClean="0"/>
              <a:t>পরিচিতি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B548E-0ED9-4AF0-83BA-8B6B8782D568}"/>
              </a:ext>
            </a:extLst>
          </p:cNvPr>
          <p:cNvSpPr/>
          <p:nvPr/>
        </p:nvSpPr>
        <p:spPr>
          <a:xfrm>
            <a:off x="7390577" y="4370754"/>
            <a:ext cx="4190235" cy="1721626"/>
          </a:xfrm>
          <a:prstGeom prst="rect">
            <a:avLst/>
          </a:prstGeom>
        </p:spPr>
        <p:txBody>
          <a:bodyPr wrap="square" lIns="120015" tIns="60008" rIns="120015" bIns="60008">
            <a:spAutoFit/>
          </a:bodyPr>
          <a:lstStyle/>
          <a:p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বিষয়ঃ হিসাববিজ্ঞান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৯ম - ১০ম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 – 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বোর্ডঃ২০১৯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2212" y="609600"/>
            <a:ext cx="2653918" cy="3657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82400" cy="6172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836612" y="381000"/>
            <a:ext cx="10515600" cy="914399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প্রশ্নটি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26" name="Picture 2" descr="C:\Users\Mahveen\Desktop\Screensho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2" y="1304925"/>
            <a:ext cx="10439400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4064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799012" y="990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ক. </a:t>
            </a:r>
            <a:r>
              <a:rPr lang="en-US" sz="2800" dirty="0" err="1" smtClean="0">
                <a:solidFill>
                  <a:srgbClr val="002060"/>
                </a:solidFill>
              </a:rPr>
              <a:t>মুখ্য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ব্যয়ের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পরিমাণ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নির্ণয়ঃ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endParaRPr lang="en-US" sz="2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22812" y="1600200"/>
          <a:ext cx="7086600" cy="4706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4400"/>
                <a:gridCol w="2362200"/>
              </a:tblGrid>
              <a:tr h="6835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বিবরণ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টাকা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3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কাগজ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ক্রয়</a:t>
                      </a:r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ছাপার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কালি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en-US" sz="2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মজুরি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endParaRPr lang="en-US" sz="280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বহন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2060"/>
                          </a:solidFill>
                        </a:rPr>
                        <a:t>খরচ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১৯০,০০০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২০,০০০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৫০,০০০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৩,৫০০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885">
                <a:tc>
                  <a:txBody>
                    <a:bodyPr/>
                    <a:lstStyle/>
                    <a:p>
                      <a:pPr marL="0" marR="0" indent="0" algn="r" defTabSz="12188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মুখ্য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ব্যয়ের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পরিমাণ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aseline="0" dirty="0" smtClean="0"/>
                        <a:t>=</a:t>
                      </a:r>
                      <a:endParaRPr lang="en-US" sz="2800" dirty="0" smtClean="0"/>
                    </a:p>
                    <a:p>
                      <a:pPr algn="r"/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২৬৩,৫০০</a:t>
                      </a:r>
                      <a:endParaRPr lang="en-US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371012" y="5332412"/>
            <a:ext cx="24384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87232A0-E284-4889-869B-BE81617D542C}"/>
              </a:ext>
            </a:extLst>
          </p:cNvPr>
          <p:cNvGrpSpPr/>
          <p:nvPr/>
        </p:nvGrpSpPr>
        <p:grpSpPr>
          <a:xfrm>
            <a:off x="9675812" y="5791200"/>
            <a:ext cx="1905000" cy="76167"/>
            <a:chOff x="8971723" y="5221386"/>
            <a:chExt cx="1041335" cy="621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ED0AF35-220B-4C66-A430-14A1EBD7355A}"/>
                </a:ext>
              </a:extLst>
            </p:cNvPr>
            <p:cNvCxnSpPr/>
            <p:nvPr/>
          </p:nvCxnSpPr>
          <p:spPr>
            <a:xfrm>
              <a:off x="8971723" y="5227597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9C25AFE-9342-4CC1-856E-F72CFAD97BBF}"/>
                </a:ext>
              </a:extLst>
            </p:cNvPr>
            <p:cNvCxnSpPr>
              <a:cxnSpLocks/>
            </p:cNvCxnSpPr>
            <p:nvPr/>
          </p:nvCxnSpPr>
          <p:spPr>
            <a:xfrm>
              <a:off x="8979388" y="5221386"/>
              <a:ext cx="10336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Mahveen\Desktop\Screensho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" y="381000"/>
            <a:ext cx="4191000" cy="61722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6200000" flipV="1">
            <a:off x="1484311" y="3390899"/>
            <a:ext cx="6172199" cy="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152400"/>
            <a:ext cx="12038013" cy="6629400"/>
          </a:xfrm>
          <a:prstGeom prst="rect">
            <a:avLst/>
          </a:prstGeom>
          <a:solidFill>
            <a:srgbClr val="00B050"/>
          </a:solidFill>
          <a:ln w="2540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 h="1270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361" tIns="42181" rIns="84361" bIns="421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57"/>
          <a:stretch/>
        </p:blipFill>
        <p:spPr>
          <a:xfrm>
            <a:off x="379412" y="381000"/>
            <a:ext cx="11506200" cy="61468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" y="381001"/>
            <a:ext cx="11430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276</Words>
  <Application>Microsoft Office PowerPoint</Application>
  <PresentationFormat>Custom</PresentationFormat>
  <Paragraphs>115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Mahveen</dc:creator>
  <cp:lastModifiedBy>Mahveen</cp:lastModifiedBy>
  <cp:revision>1071</cp:revision>
  <dcterms:created xsi:type="dcterms:W3CDTF">2020-06-23T07:13:48Z</dcterms:created>
  <dcterms:modified xsi:type="dcterms:W3CDTF">2020-07-01T18:53:19Z</dcterms:modified>
</cp:coreProperties>
</file>