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6" r:id="rId2"/>
    <p:sldId id="294" r:id="rId3"/>
    <p:sldId id="295" r:id="rId4"/>
    <p:sldId id="257" r:id="rId5"/>
    <p:sldId id="269" r:id="rId6"/>
    <p:sldId id="271" r:id="rId7"/>
    <p:sldId id="280" r:id="rId8"/>
    <p:sldId id="258" r:id="rId9"/>
    <p:sldId id="282" r:id="rId10"/>
    <p:sldId id="260" r:id="rId11"/>
    <p:sldId id="281" r:id="rId12"/>
    <p:sldId id="272" r:id="rId13"/>
    <p:sldId id="261" r:id="rId14"/>
    <p:sldId id="263" r:id="rId15"/>
    <p:sldId id="262" r:id="rId16"/>
    <p:sldId id="292" r:id="rId17"/>
    <p:sldId id="293" r:id="rId18"/>
    <p:sldId id="283" r:id="rId19"/>
    <p:sldId id="284" r:id="rId20"/>
    <p:sldId id="285" r:id="rId21"/>
    <p:sldId id="286" r:id="rId22"/>
    <p:sldId id="287" r:id="rId23"/>
    <p:sldId id="275" r:id="rId24"/>
    <p:sldId id="288" r:id="rId25"/>
    <p:sldId id="277" r:id="rId26"/>
    <p:sldId id="297" r:id="rId27"/>
    <p:sldId id="298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5804-2C95-44F7-8257-712EF959310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E977E-564D-4473-ADEE-A4354F096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8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1CB7-0CB8-4088-8C19-3E3DF30C03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8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689B-3FD7-4C75-BB4C-D2860B389F0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2FD2-DAEA-4CC8-A76C-DF34A8F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1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689B-3FD7-4C75-BB4C-D2860B389F0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2FD2-DAEA-4CC8-A76C-DF34A8F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2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689B-3FD7-4C75-BB4C-D2860B389F0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2FD2-DAEA-4CC8-A76C-DF34A8F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689B-3FD7-4C75-BB4C-D2860B389F0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2FD2-DAEA-4CC8-A76C-DF34A8F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3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689B-3FD7-4C75-BB4C-D2860B389F0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2FD2-DAEA-4CC8-A76C-DF34A8F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689B-3FD7-4C75-BB4C-D2860B389F0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2FD2-DAEA-4CC8-A76C-DF34A8F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7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689B-3FD7-4C75-BB4C-D2860B389F0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2FD2-DAEA-4CC8-A76C-DF34A8F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1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689B-3FD7-4C75-BB4C-D2860B389F0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2FD2-DAEA-4CC8-A76C-DF34A8F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7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689B-3FD7-4C75-BB4C-D2860B389F0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2FD2-DAEA-4CC8-A76C-DF34A8F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4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689B-3FD7-4C75-BB4C-D2860B389F0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2FD2-DAEA-4CC8-A76C-DF34A8F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689B-3FD7-4C75-BB4C-D2860B389F0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2FD2-DAEA-4CC8-A76C-DF34A8F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1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689B-3FD7-4C75-BB4C-D2860B389F0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2FD2-DAEA-4CC8-A76C-DF34A8F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4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jpg"/><Relationship Id="rId7" Type="http://schemas.openxmlformats.org/officeDocument/2006/relationships/image" Target="../media/image2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9.jpe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bulbuli108404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12192000" cy="298360"/>
              <a:chOff x="0" y="2058474"/>
              <a:chExt cx="12192000" cy="29836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0" y="2060620"/>
                <a:ext cx="4726546" cy="296214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4726546" y="2058474"/>
                <a:ext cx="2738908" cy="29621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465454" y="2058474"/>
                <a:ext cx="4726546" cy="296214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0" y="6559640"/>
              <a:ext cx="12192000" cy="298360"/>
              <a:chOff x="0" y="2058474"/>
              <a:chExt cx="12192000" cy="29836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0" y="2060620"/>
                <a:ext cx="4726546" cy="296214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726546" y="2058474"/>
                <a:ext cx="2738908" cy="29621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465454" y="2058474"/>
                <a:ext cx="4726546" cy="296214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rot="16200000">
              <a:off x="-3143518" y="3216499"/>
              <a:ext cx="6634766" cy="347730"/>
              <a:chOff x="1378039" y="3425780"/>
              <a:chExt cx="8450688" cy="334851"/>
            </a:xfrm>
          </p:grpSpPr>
          <p:sp>
            <p:nvSpPr>
              <p:cNvPr id="19" name="Parallelogram 18"/>
              <p:cNvSpPr/>
              <p:nvPr/>
            </p:nvSpPr>
            <p:spPr>
              <a:xfrm>
                <a:off x="1378039" y="3425780"/>
                <a:ext cx="4275786" cy="334851"/>
              </a:xfrm>
              <a:prstGeom prst="parallelogram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/>
              <p:cNvSpPr/>
              <p:nvPr/>
            </p:nvSpPr>
            <p:spPr>
              <a:xfrm>
                <a:off x="5552941" y="3425780"/>
                <a:ext cx="4275786" cy="334851"/>
              </a:xfrm>
              <a:prstGeom prst="parallelogram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16200000">
              <a:off x="8617040" y="3256102"/>
              <a:ext cx="6634766" cy="347730"/>
              <a:chOff x="1378039" y="3425780"/>
              <a:chExt cx="8450688" cy="334851"/>
            </a:xfrm>
          </p:grpSpPr>
          <p:sp>
            <p:nvSpPr>
              <p:cNvPr id="23" name="Parallelogram 22"/>
              <p:cNvSpPr/>
              <p:nvPr/>
            </p:nvSpPr>
            <p:spPr>
              <a:xfrm>
                <a:off x="1378039" y="3425780"/>
                <a:ext cx="4275786" cy="334851"/>
              </a:xfrm>
              <a:prstGeom prst="parallelogram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Parallelogram 23"/>
              <p:cNvSpPr/>
              <p:nvPr/>
            </p:nvSpPr>
            <p:spPr>
              <a:xfrm>
                <a:off x="5552941" y="3425780"/>
                <a:ext cx="4275786" cy="334851"/>
              </a:xfrm>
              <a:prstGeom prst="parallelogram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889" l="6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52" y="1724306"/>
            <a:ext cx="4286250" cy="4286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7137" y="861385"/>
            <a:ext cx="9414014" cy="49787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মাল্টিমিডিয়া</a:t>
            </a:r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ক্লাসে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সবাইকে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স্বাগতম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21" y="2123704"/>
            <a:ext cx="3600450" cy="399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8222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57" y="2450849"/>
            <a:ext cx="374904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0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713" y="2017691"/>
            <a:ext cx="105080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ভূপৃষ্ঠে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ভূগর্ভে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শিলাস্তুপ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অধাতু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Mineral)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এগুলো,মুলত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অজৈব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কেলাসরুপে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৫৩০০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এরও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৫২৯০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International Mineralogical Association (IMA)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ভূত্বকে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অক্সিজেব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সিলিকন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সবথেকে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(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৪৬% ,২৭%)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58" y="410982"/>
            <a:ext cx="261001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77" y="1241979"/>
            <a:ext cx="8434595" cy="487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2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99" y="65766"/>
            <a:ext cx="11951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ছবিগুলো দেখে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র্থগুলোর শ্রেণিবিভাগ কর 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51" y="1159585"/>
            <a:ext cx="2784749" cy="2635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06" y="1077138"/>
            <a:ext cx="2465215" cy="2799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30" y="1159585"/>
            <a:ext cx="2536395" cy="2752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8" y="4232806"/>
            <a:ext cx="3141488" cy="2466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9" y="1159585"/>
            <a:ext cx="2669858" cy="2799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10" y="4212236"/>
            <a:ext cx="3291840" cy="2452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1" y="4212236"/>
            <a:ext cx="3064238" cy="24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24200" y="304800"/>
            <a:ext cx="5562600" cy="923330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সম্পদের ধারনা 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752600"/>
            <a:ext cx="1082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মুল্যবান ধাতু ও অধাতু সমুহ পৃথিবীর সর্বত্র বিরাজিত থাকলেও ভূপৃষ্ঠে বা ভূগভে কোনো কোনো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শিলাস্তুপে প্রচুর পরিমানে যৌগ বা মুক্ত মৌল হিসাবে মুল্যবান ধাতু বা অধাতু পাওয়া যায়।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খনিজ বলে। খনিজ পদার্থ বিভিন্ন অর্থে বিভিন্ন প্রকারের। মৌল ও যৌগ বিবেচনায় খনিজ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পদার্ত্থ দুই প্রকার। যথা-মৌলিক খনিজ ও যৌগিক খনিজ।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খনিজঃ-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স্বর্ণ, হীরা, গন্ধক, ইত্যাদি পদার্থ প্রকৃতিতে মৌলিক খনিজ রুপে পাওয়া যায়।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 খনিজঃ-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 খনিজ বাদ দিলে বাকি সব খনিজ যৌগিক খনিজ। ভৌত অবস্থা বিবেচনায়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তিন প্রকার। যথা- কঠিন খনিজ, তরল খনিজ, গ্যাসীয় খনিজ।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খনিঃ-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অবস্থায় পাওয়া যায়। ম্যাগনেটাইট, বক্সাইড, সালফার ইত্যাদি।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খনিজঃ-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মার্কারি, পেট্রোলিয়াম। 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গ্যাসীয়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খনিজঃ-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25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530" y="4907281"/>
            <a:ext cx="991471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Rock)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খনিজের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ভূত্বক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গঠনকারী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8" y="241165"/>
            <a:ext cx="124585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39" y="241165"/>
            <a:ext cx="2926080" cy="438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1"/>
          <a:stretch/>
        </p:blipFill>
        <p:spPr>
          <a:xfrm>
            <a:off x="4801819" y="241165"/>
            <a:ext cx="7406640" cy="44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oel-1612i3\Desktop\R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5606"/>
            <a:ext cx="89154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943601"/>
            <a:ext cx="89154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ভূ-ত্বক ও খনিতে প্রাপ্ত বিভিন্ন প্রকার শিলা সমূহ 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2561"/>
            <a:ext cx="4622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062" y="4784224"/>
            <a:ext cx="10959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পদার্থসমুহের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ম্যগমা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ম্যাগমা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গ্রানাইট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98" y="517024"/>
            <a:ext cx="64008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98" y="517024"/>
            <a:ext cx="6400799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062" y="410619"/>
            <a:ext cx="4622074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907" y="4898572"/>
            <a:ext cx="1131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ওজলবায়ু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বৃষ্টিরপানি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ভূ-ত্বকের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কাদামাটি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বালিমাটি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পলির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কণাগুলো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বেলেপাথর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38" y="405991"/>
            <a:ext cx="4622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43" y="186207"/>
            <a:ext cx="5394960" cy="4615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12" y="186207"/>
            <a:ext cx="633984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53" y="4977991"/>
            <a:ext cx="10102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ওচাপে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38" y="405991"/>
            <a:ext cx="4622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49" y="278387"/>
            <a:ext cx="6096000" cy="4572000"/>
          </a:xfrm>
          <a:prstGeom prst="rect">
            <a:avLst/>
          </a:prstGeom>
        </p:spPr>
      </p:pic>
      <p:sp>
        <p:nvSpPr>
          <p:cNvPr id="5" name="AutoShape 2" descr="কয়লা খনি নিলাম সংক্রান্ত নথি ..."/>
          <p:cNvSpPr>
            <a:spLocks noChangeAspect="1" noChangeArrowheads="1"/>
          </p:cNvSpPr>
          <p:nvPr/>
        </p:nvSpPr>
        <p:spPr bwMode="auto">
          <a:xfrm>
            <a:off x="-140638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49" y="405991"/>
            <a:ext cx="6378397" cy="450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077" y="4726183"/>
            <a:ext cx="11317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শিলাখন্ড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চূর্ণ-বিচূর্ণ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জো ক্রাশারে আকরিককে ছোট ছোট টুকরা করা হয় এবং পরবর্তীতে  বল ক্রাশারে পাউডারে পরিনত করা হয়।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Doel-1612i3\Desktop\E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42" y="311267"/>
            <a:ext cx="7540487" cy="441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12803"/>
            <a:ext cx="4572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আকরিক বিচুর্নঃ-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7480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583" y="0"/>
            <a:ext cx="75440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ঘণী করনঃ-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5"/>
          <a:stretch/>
        </p:blipFill>
        <p:spPr>
          <a:xfrm>
            <a:off x="526583" y="823007"/>
            <a:ext cx="10881360" cy="41655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384" y="4795897"/>
            <a:ext cx="115565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হেলানো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খাঁজকাটা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ঘনীভূত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খনিজমলসমুহ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2825" y="1950867"/>
            <a:ext cx="6423963" cy="3793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শুকুরজান-জিন্নত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সাভার , ঢাকা</a:t>
            </a: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         এম.এস.সি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(রসায়ন</a:t>
            </a:r>
            <a:r>
              <a:rPr lang="bn-I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কারিকুলাম) 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2"/>
              </a:rPr>
              <a:t>মেইল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2"/>
              </a:rPr>
              <a:t>- bulbuli108404@gmail.com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Plaque 3"/>
          <p:cNvSpPr/>
          <p:nvPr/>
        </p:nvSpPr>
        <p:spPr>
          <a:xfrm>
            <a:off x="4196093" y="566670"/>
            <a:ext cx="4219037" cy="785611"/>
          </a:xfrm>
          <a:prstGeom prst="plaque">
            <a:avLst>
              <a:gd name="adj" fmla="val 35954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61858" y="1854558"/>
            <a:ext cx="7444530" cy="4232913"/>
            <a:chOff x="4661858" y="1854558"/>
            <a:chExt cx="7444530" cy="42329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 rot="5400000">
              <a:off x="2991264" y="3525152"/>
              <a:ext cx="4072708" cy="7315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>
              <a:off x="8083028" y="5401412"/>
              <a:ext cx="4023360" cy="6860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>
              <a:off x="4810335" y="5384899"/>
              <a:ext cx="4023360" cy="68605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-1582" y="1155928"/>
            <a:ext cx="4663440" cy="4572000"/>
            <a:chOff x="3557799" y="397510"/>
            <a:chExt cx="6264867" cy="6264866"/>
          </a:xfrm>
        </p:grpSpPr>
        <p:sp>
          <p:nvSpPr>
            <p:cNvPr id="11" name="Freeform 10"/>
            <p:cNvSpPr/>
            <p:nvPr/>
          </p:nvSpPr>
          <p:spPr>
            <a:xfrm>
              <a:off x="4323256" y="1162965"/>
              <a:ext cx="4733957" cy="4733958"/>
            </a:xfrm>
            <a:custGeom>
              <a:avLst/>
              <a:gdLst>
                <a:gd name="connsiteX0" fmla="*/ 1983823 w 4733957"/>
                <a:gd name="connsiteY0" fmla="*/ 4280185 h 4733958"/>
                <a:gd name="connsiteX1" fmla="*/ 2891369 w 4733957"/>
                <a:gd name="connsiteY1" fmla="*/ 4280185 h 4733958"/>
                <a:gd name="connsiteX2" fmla="*/ 2437596 w 4733957"/>
                <a:gd name="connsiteY2" fmla="*/ 4733958 h 4733958"/>
                <a:gd name="connsiteX3" fmla="*/ 4216879 w 4733957"/>
                <a:gd name="connsiteY3" fmla="*/ 1920518 h 4733958"/>
                <a:gd name="connsiteX4" fmla="*/ 4733957 w 4733957"/>
                <a:gd name="connsiteY4" fmla="*/ 2437596 h 4733958"/>
                <a:gd name="connsiteX5" fmla="*/ 4216879 w 4733957"/>
                <a:gd name="connsiteY5" fmla="*/ 2954674 h 4733958"/>
                <a:gd name="connsiteX6" fmla="*/ 517076 w 4733957"/>
                <a:gd name="connsiteY6" fmla="*/ 1779286 h 4733958"/>
                <a:gd name="connsiteX7" fmla="*/ 517076 w 4733957"/>
                <a:gd name="connsiteY7" fmla="*/ 2813438 h 4733958"/>
                <a:gd name="connsiteX8" fmla="*/ 0 w 4733957"/>
                <a:gd name="connsiteY8" fmla="*/ 2296362 h 4733958"/>
                <a:gd name="connsiteX9" fmla="*/ 2296362 w 4733957"/>
                <a:gd name="connsiteY9" fmla="*/ 0 h 4733958"/>
                <a:gd name="connsiteX10" fmla="*/ 2750134 w 4733957"/>
                <a:gd name="connsiteY10" fmla="*/ 453772 h 4733958"/>
                <a:gd name="connsiteX11" fmla="*/ 1842590 w 4733957"/>
                <a:gd name="connsiteY11" fmla="*/ 453772 h 473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3957" h="4733958">
                  <a:moveTo>
                    <a:pt x="1983823" y="4280185"/>
                  </a:moveTo>
                  <a:lnTo>
                    <a:pt x="2891369" y="4280185"/>
                  </a:lnTo>
                  <a:lnTo>
                    <a:pt x="2437596" y="4733958"/>
                  </a:lnTo>
                  <a:close/>
                  <a:moveTo>
                    <a:pt x="4216879" y="1920518"/>
                  </a:moveTo>
                  <a:lnTo>
                    <a:pt x="4733957" y="2437596"/>
                  </a:lnTo>
                  <a:lnTo>
                    <a:pt x="4216879" y="2954674"/>
                  </a:lnTo>
                  <a:close/>
                  <a:moveTo>
                    <a:pt x="517076" y="1779286"/>
                  </a:moveTo>
                  <a:lnTo>
                    <a:pt x="517076" y="2813438"/>
                  </a:lnTo>
                  <a:lnTo>
                    <a:pt x="0" y="2296362"/>
                  </a:lnTo>
                  <a:close/>
                  <a:moveTo>
                    <a:pt x="2296362" y="0"/>
                  </a:moveTo>
                  <a:lnTo>
                    <a:pt x="2750134" y="453772"/>
                  </a:lnTo>
                  <a:lnTo>
                    <a:pt x="1842590" y="4537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57799" y="397510"/>
              <a:ext cx="6264867" cy="6264866"/>
            </a:xfrm>
            <a:custGeom>
              <a:avLst/>
              <a:gdLst>
                <a:gd name="connsiteX0" fmla="*/ 3061817 w 6264867"/>
                <a:gd name="connsiteY0" fmla="*/ 0 h 6264866"/>
                <a:gd name="connsiteX1" fmla="*/ 4281043 w 6264867"/>
                <a:gd name="connsiteY1" fmla="*/ 1219227 h 6264866"/>
                <a:gd name="connsiteX2" fmla="*/ 4982334 w 6264867"/>
                <a:gd name="connsiteY2" fmla="*/ 1920517 h 6264866"/>
                <a:gd name="connsiteX3" fmla="*/ 6264867 w 6264867"/>
                <a:gd name="connsiteY3" fmla="*/ 3203050 h 6264866"/>
                <a:gd name="connsiteX4" fmla="*/ 4982334 w 6264867"/>
                <a:gd name="connsiteY4" fmla="*/ 4485583 h 6264866"/>
                <a:gd name="connsiteX5" fmla="*/ 4422278 w 6264867"/>
                <a:gd name="connsiteY5" fmla="*/ 5045639 h 6264866"/>
                <a:gd name="connsiteX6" fmla="*/ 3203051 w 6264867"/>
                <a:gd name="connsiteY6" fmla="*/ 6264866 h 6264866"/>
                <a:gd name="connsiteX7" fmla="*/ 1983824 w 6264867"/>
                <a:gd name="connsiteY7" fmla="*/ 5045639 h 6264866"/>
                <a:gd name="connsiteX8" fmla="*/ 1282531 w 6264867"/>
                <a:gd name="connsiteY8" fmla="*/ 4344347 h 6264866"/>
                <a:gd name="connsiteX9" fmla="*/ 0 w 6264867"/>
                <a:gd name="connsiteY9" fmla="*/ 3061816 h 6264866"/>
                <a:gd name="connsiteX10" fmla="*/ 1282531 w 6264867"/>
                <a:gd name="connsiteY10" fmla="*/ 1779286 h 6264866"/>
                <a:gd name="connsiteX11" fmla="*/ 1282531 w 6264867"/>
                <a:gd name="connsiteY11" fmla="*/ 2544740 h 6264866"/>
                <a:gd name="connsiteX12" fmla="*/ 765455 w 6264867"/>
                <a:gd name="connsiteY12" fmla="*/ 3061816 h 6264866"/>
                <a:gd name="connsiteX13" fmla="*/ 1282531 w 6264867"/>
                <a:gd name="connsiteY13" fmla="*/ 3578892 h 6264866"/>
                <a:gd name="connsiteX14" fmla="*/ 2749278 w 6264867"/>
                <a:gd name="connsiteY14" fmla="*/ 5045639 h 6264866"/>
                <a:gd name="connsiteX15" fmla="*/ 3203051 w 6264867"/>
                <a:gd name="connsiteY15" fmla="*/ 5499412 h 6264866"/>
                <a:gd name="connsiteX16" fmla="*/ 3656824 w 6264867"/>
                <a:gd name="connsiteY16" fmla="*/ 5045639 h 6264866"/>
                <a:gd name="connsiteX17" fmla="*/ 4982334 w 6264867"/>
                <a:gd name="connsiteY17" fmla="*/ 3720128 h 6264866"/>
                <a:gd name="connsiteX18" fmla="*/ 5499412 w 6264867"/>
                <a:gd name="connsiteY18" fmla="*/ 3203050 h 6264866"/>
                <a:gd name="connsiteX19" fmla="*/ 4982334 w 6264867"/>
                <a:gd name="connsiteY19" fmla="*/ 2685972 h 6264866"/>
                <a:gd name="connsiteX20" fmla="*/ 3515589 w 6264867"/>
                <a:gd name="connsiteY20" fmla="*/ 1219227 h 6264866"/>
                <a:gd name="connsiteX21" fmla="*/ 3061817 w 6264867"/>
                <a:gd name="connsiteY21" fmla="*/ 765455 h 6264866"/>
                <a:gd name="connsiteX22" fmla="*/ 2608045 w 6264867"/>
                <a:gd name="connsiteY22" fmla="*/ 1219227 h 6264866"/>
                <a:gd name="connsiteX23" fmla="*/ 1842591 w 6264867"/>
                <a:gd name="connsiteY23" fmla="*/ 1219227 h 626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64867" h="6264866">
                  <a:moveTo>
                    <a:pt x="3061817" y="0"/>
                  </a:moveTo>
                  <a:lnTo>
                    <a:pt x="4281043" y="1219227"/>
                  </a:lnTo>
                  <a:lnTo>
                    <a:pt x="4982334" y="1920517"/>
                  </a:lnTo>
                  <a:lnTo>
                    <a:pt x="6264867" y="3203050"/>
                  </a:lnTo>
                  <a:lnTo>
                    <a:pt x="4982334" y="4485583"/>
                  </a:lnTo>
                  <a:lnTo>
                    <a:pt x="4422278" y="5045639"/>
                  </a:lnTo>
                  <a:lnTo>
                    <a:pt x="3203051" y="6264866"/>
                  </a:lnTo>
                  <a:lnTo>
                    <a:pt x="1983824" y="5045639"/>
                  </a:lnTo>
                  <a:lnTo>
                    <a:pt x="1282531" y="4344347"/>
                  </a:lnTo>
                  <a:lnTo>
                    <a:pt x="0" y="3061816"/>
                  </a:lnTo>
                  <a:lnTo>
                    <a:pt x="1282531" y="1779286"/>
                  </a:lnTo>
                  <a:lnTo>
                    <a:pt x="1282531" y="2544740"/>
                  </a:lnTo>
                  <a:lnTo>
                    <a:pt x="765455" y="3061816"/>
                  </a:lnTo>
                  <a:lnTo>
                    <a:pt x="1282531" y="3578892"/>
                  </a:lnTo>
                  <a:lnTo>
                    <a:pt x="2749278" y="5045639"/>
                  </a:lnTo>
                  <a:lnTo>
                    <a:pt x="3203051" y="5499412"/>
                  </a:lnTo>
                  <a:lnTo>
                    <a:pt x="3656824" y="5045639"/>
                  </a:lnTo>
                  <a:lnTo>
                    <a:pt x="4982334" y="3720128"/>
                  </a:lnTo>
                  <a:lnTo>
                    <a:pt x="5499412" y="3203050"/>
                  </a:lnTo>
                  <a:lnTo>
                    <a:pt x="4982334" y="2685972"/>
                  </a:lnTo>
                  <a:lnTo>
                    <a:pt x="3515589" y="1219227"/>
                  </a:lnTo>
                  <a:lnTo>
                    <a:pt x="3061817" y="765455"/>
                  </a:lnTo>
                  <a:lnTo>
                    <a:pt x="2608045" y="1219227"/>
                  </a:lnTo>
                  <a:lnTo>
                    <a:pt x="1842591" y="1219227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FF0000">
                    <a:lumMod val="90000"/>
                    <a:lumOff val="10000"/>
                  </a:srgbClr>
                </a:gs>
                <a:gs pos="49000">
                  <a:srgbClr val="FFFF00"/>
                </a:gs>
                <a:gs pos="35400">
                  <a:schemeClr val="bg1">
                    <a:lumMod val="85000"/>
                  </a:schemeClr>
                </a:gs>
                <a:gs pos="80000">
                  <a:srgbClr val="A6A6A6"/>
                </a:gs>
                <a:gs pos="100000">
                  <a:srgbClr val="FF0000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840332" y="1616737"/>
              <a:ext cx="3699803" cy="3826413"/>
            </a:xfrm>
            <a:custGeom>
              <a:avLst/>
              <a:gdLst>
                <a:gd name="connsiteX0" fmla="*/ 3699803 w 3699803"/>
                <a:gd name="connsiteY0" fmla="*/ 3266357 h 3826413"/>
                <a:gd name="connsiteX1" fmla="*/ 3699803 w 3699803"/>
                <a:gd name="connsiteY1" fmla="*/ 3826413 h 3826413"/>
                <a:gd name="connsiteX2" fmla="*/ 3139747 w 3699803"/>
                <a:gd name="connsiteY2" fmla="*/ 3826413 h 3826413"/>
                <a:gd name="connsiteX3" fmla="*/ 0 w 3699803"/>
                <a:gd name="connsiteY3" fmla="*/ 3125121 h 3826413"/>
                <a:gd name="connsiteX4" fmla="*/ 701293 w 3699803"/>
                <a:gd name="connsiteY4" fmla="*/ 3826413 h 3826413"/>
                <a:gd name="connsiteX5" fmla="*/ 0 w 3699803"/>
                <a:gd name="connsiteY5" fmla="*/ 3826413 h 3826413"/>
                <a:gd name="connsiteX6" fmla="*/ 2998512 w 3699803"/>
                <a:gd name="connsiteY6" fmla="*/ 0 h 3826413"/>
                <a:gd name="connsiteX7" fmla="*/ 3699803 w 3699803"/>
                <a:gd name="connsiteY7" fmla="*/ 0 h 3826413"/>
                <a:gd name="connsiteX8" fmla="*/ 3699803 w 3699803"/>
                <a:gd name="connsiteY8" fmla="*/ 701291 h 3826413"/>
                <a:gd name="connsiteX9" fmla="*/ 0 w 3699803"/>
                <a:gd name="connsiteY9" fmla="*/ 0 h 3826413"/>
                <a:gd name="connsiteX10" fmla="*/ 560060 w 3699803"/>
                <a:gd name="connsiteY10" fmla="*/ 0 h 3826413"/>
                <a:gd name="connsiteX11" fmla="*/ 1325514 w 3699803"/>
                <a:gd name="connsiteY11" fmla="*/ 0 h 3826413"/>
                <a:gd name="connsiteX12" fmla="*/ 2233058 w 3699803"/>
                <a:gd name="connsiteY12" fmla="*/ 0 h 3826413"/>
                <a:gd name="connsiteX13" fmla="*/ 3699803 w 3699803"/>
                <a:gd name="connsiteY13" fmla="*/ 1466746 h 3826413"/>
                <a:gd name="connsiteX14" fmla="*/ 3699803 w 3699803"/>
                <a:gd name="connsiteY14" fmla="*/ 2500902 h 3826413"/>
                <a:gd name="connsiteX15" fmla="*/ 2374293 w 3699803"/>
                <a:gd name="connsiteY15" fmla="*/ 3826413 h 3826413"/>
                <a:gd name="connsiteX16" fmla="*/ 1466747 w 3699803"/>
                <a:gd name="connsiteY16" fmla="*/ 3826413 h 3826413"/>
                <a:gd name="connsiteX17" fmla="*/ 0 w 3699803"/>
                <a:gd name="connsiteY17" fmla="*/ 2359666 h 3826413"/>
                <a:gd name="connsiteX18" fmla="*/ 0 w 3699803"/>
                <a:gd name="connsiteY18" fmla="*/ 1325514 h 3826413"/>
                <a:gd name="connsiteX19" fmla="*/ 0 w 3699803"/>
                <a:gd name="connsiteY19" fmla="*/ 560060 h 382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99803" h="3826413">
                  <a:moveTo>
                    <a:pt x="3699803" y="3266357"/>
                  </a:moveTo>
                  <a:lnTo>
                    <a:pt x="3699803" y="3826413"/>
                  </a:lnTo>
                  <a:lnTo>
                    <a:pt x="3139747" y="3826413"/>
                  </a:lnTo>
                  <a:close/>
                  <a:moveTo>
                    <a:pt x="0" y="3125121"/>
                  </a:moveTo>
                  <a:lnTo>
                    <a:pt x="701293" y="3826413"/>
                  </a:lnTo>
                  <a:lnTo>
                    <a:pt x="0" y="3826413"/>
                  </a:lnTo>
                  <a:close/>
                  <a:moveTo>
                    <a:pt x="2998512" y="0"/>
                  </a:moveTo>
                  <a:lnTo>
                    <a:pt x="3699803" y="0"/>
                  </a:lnTo>
                  <a:lnTo>
                    <a:pt x="3699803" y="701291"/>
                  </a:lnTo>
                  <a:close/>
                  <a:moveTo>
                    <a:pt x="0" y="0"/>
                  </a:moveTo>
                  <a:lnTo>
                    <a:pt x="560060" y="0"/>
                  </a:lnTo>
                  <a:lnTo>
                    <a:pt x="1325514" y="0"/>
                  </a:lnTo>
                  <a:lnTo>
                    <a:pt x="2233058" y="0"/>
                  </a:lnTo>
                  <a:lnTo>
                    <a:pt x="3699803" y="1466746"/>
                  </a:lnTo>
                  <a:lnTo>
                    <a:pt x="3699803" y="2500902"/>
                  </a:lnTo>
                  <a:lnTo>
                    <a:pt x="2374293" y="3826413"/>
                  </a:lnTo>
                  <a:lnTo>
                    <a:pt x="1466747" y="3826413"/>
                  </a:lnTo>
                  <a:lnTo>
                    <a:pt x="0" y="2359666"/>
                  </a:lnTo>
                  <a:lnTo>
                    <a:pt x="0" y="1325514"/>
                  </a:lnTo>
                  <a:lnTo>
                    <a:pt x="0" y="56006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92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849" y="396631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 ফেনা ভাসমান পদ্ধতিঃ-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774" y="4790661"/>
            <a:ext cx="11847444" cy="2067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সালফাইড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ঘনীকরণ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বিচুর্ণিত আকরিক একটি বড়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ট্যাংকে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নিয়ে এতে পানি যোগ করে এতে অল্প পরিমানে তেল মেশানো হয়। অতঃপর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বায়ু প্রবাহ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সালফাইড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 উপরে ফেনার মত ভেসে উঠে। ফেনাসহ আকরিক পৃথক করে নেওয়া হয়। খনিজ মল পাত্রের তলায় পড়ে থাকে।</a:t>
            </a:r>
          </a:p>
          <a:p>
            <a:pPr algn="just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3" descr="C:\Users\Doel-1612i3\Desktop\foam active with no Nanopoly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56" y="605637"/>
            <a:ext cx="5640527" cy="356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6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180344"/>
            <a:ext cx="11977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আকরিক বা খনিজমলের কোনো একটির চৌম্বক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এই পদ্ধতি ব্যবহারকরা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চূর্ণীকৃত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আকরিককে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ঘূর্ণায়মান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বেল্টের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বেল্টটি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খনিজমলযুক্ত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আকরিকের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অচৌম্বক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অংশটিএকটু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ক্রোমাইট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FeO,Cr2O3,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উলফ্রামাইট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FeWO4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রুটাইলঃ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TiO2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 চৌম্বক ধর্ম বিশিষ্ট আকরিক।</a:t>
            </a:r>
          </a:p>
        </p:txBody>
      </p:sp>
      <p:pic>
        <p:nvPicPr>
          <p:cNvPr id="4" name="Picture 3" descr="C:\Users\Doel-1612i3\Desktop\magnetic-sepa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61" y="239472"/>
            <a:ext cx="6217920" cy="40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809" y="478011"/>
            <a:ext cx="45464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চৌম্বকীয় পৃথকীকরণঃ-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713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447" y="190920"/>
            <a:ext cx="44278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 পদ্ধতিঃ-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446447" y="1219344"/>
            <a:ext cx="106945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খনিজমলের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খনিজমল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অপসারণ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অ্যালুমিনিয়ামের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আকরিক বক্সাইটের সাথে আয়রন অক্সাইড, টাইটানিয়াম অক্সাইড, বালি ইত্যাদি মিশ্রিত অবস্থায় থাকে। বক্সাইটকে সোডিয়াম হাইড্রক্সাইড দ্রবন যোগে ১৫০০-২০০০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●c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তাপমাত্রায় উত্তপ্ত করা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সোডিয়াম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হাইড্রক্সাইড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অ্যালুমি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অ্যালুমি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অ্যালুমিনিয়াম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সোডিয়াম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হাইড্রক্সাইড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সোডিয়াম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হাইড্রক্সাইড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অ্যালুমিনিয়াম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হাইড্রোক্সাইড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তলানি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অধঃক্ষিপ্ত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অ্যালুমিনিয়াম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হাইড্রোক্সাইডকে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১১০●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অ্যালুমিনিয়াম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হাইড্রোক্সাইড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1182" y="1804943"/>
            <a:ext cx="922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B0F0"/>
                </a:solidFill>
              </a:rPr>
              <a:t>Al</a:t>
            </a:r>
            <a:r>
              <a:rPr lang="en-US" sz="2400" dirty="0" smtClean="0">
                <a:solidFill>
                  <a:srgbClr val="00B0F0"/>
                </a:solidFill>
              </a:rPr>
              <a:t>2</a:t>
            </a:r>
            <a:r>
              <a:rPr lang="en-US" sz="2800" dirty="0" smtClean="0">
                <a:solidFill>
                  <a:srgbClr val="00B0F0"/>
                </a:solidFill>
              </a:rPr>
              <a:t>O</a:t>
            </a:r>
            <a:r>
              <a:rPr lang="en-US" sz="2400" dirty="0" smtClean="0">
                <a:solidFill>
                  <a:srgbClr val="00B0F0"/>
                </a:solidFill>
              </a:rPr>
              <a:t>3</a:t>
            </a:r>
            <a:r>
              <a:rPr lang="en-US" sz="2800" dirty="0" smtClean="0">
                <a:solidFill>
                  <a:srgbClr val="00B0F0"/>
                </a:solidFill>
              </a:rPr>
              <a:t>  </a:t>
            </a:r>
            <a:r>
              <a:rPr lang="en-US" sz="2800" dirty="0">
                <a:solidFill>
                  <a:srgbClr val="00B0F0"/>
                </a:solidFill>
              </a:rPr>
              <a:t>+ </a:t>
            </a:r>
            <a:r>
              <a:rPr lang="en-US" sz="2800" dirty="0" smtClean="0">
                <a:solidFill>
                  <a:srgbClr val="00B0F0"/>
                </a:solidFill>
              </a:rPr>
              <a:t>6NaOH                               Na</a:t>
            </a:r>
            <a:r>
              <a:rPr lang="en-US" sz="2400" dirty="0" smtClean="0">
                <a:solidFill>
                  <a:srgbClr val="00B0F0"/>
                </a:solidFill>
              </a:rPr>
              <a:t>3</a:t>
            </a:r>
            <a:r>
              <a:rPr lang="en-US" sz="2800" dirty="0" smtClean="0">
                <a:solidFill>
                  <a:srgbClr val="00B0F0"/>
                </a:solidFill>
              </a:rPr>
              <a:t>AlO</a:t>
            </a:r>
            <a:r>
              <a:rPr lang="en-US" sz="2400" dirty="0" smtClean="0">
                <a:solidFill>
                  <a:srgbClr val="00B0F0"/>
                </a:solidFill>
              </a:rPr>
              <a:t>3</a:t>
            </a:r>
            <a:r>
              <a:rPr lang="en-US" sz="2800" dirty="0" smtClean="0">
                <a:solidFill>
                  <a:srgbClr val="00B0F0"/>
                </a:solidFill>
              </a:rPr>
              <a:t>  </a:t>
            </a:r>
            <a:r>
              <a:rPr lang="en-US" sz="2800" dirty="0">
                <a:solidFill>
                  <a:srgbClr val="00B0F0"/>
                </a:solidFill>
              </a:rPr>
              <a:t>+   </a:t>
            </a:r>
            <a:r>
              <a:rPr lang="en-US" sz="2800" dirty="0" smtClean="0">
                <a:solidFill>
                  <a:srgbClr val="00B0F0"/>
                </a:solidFill>
              </a:rPr>
              <a:t>3H</a:t>
            </a:r>
            <a:r>
              <a:rPr lang="en-US" sz="2400" dirty="0" smtClean="0">
                <a:solidFill>
                  <a:srgbClr val="00B0F0"/>
                </a:solidFill>
              </a:rPr>
              <a:t>2</a:t>
            </a:r>
            <a:r>
              <a:rPr lang="en-US" sz="2800" dirty="0" smtClean="0">
                <a:solidFill>
                  <a:srgbClr val="00B0F0"/>
                </a:solidFill>
              </a:rPr>
              <a:t>O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1182" y="2629134"/>
            <a:ext cx="84539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Na</a:t>
            </a:r>
            <a:r>
              <a:rPr lang="en-US" sz="2400" dirty="0" smtClean="0">
                <a:solidFill>
                  <a:srgbClr val="00B0F0"/>
                </a:solidFill>
              </a:rPr>
              <a:t>3</a:t>
            </a:r>
            <a:r>
              <a:rPr lang="en-US" sz="2800" dirty="0" smtClean="0">
                <a:solidFill>
                  <a:srgbClr val="00B0F0"/>
                </a:solidFill>
              </a:rPr>
              <a:t>AlO</a:t>
            </a:r>
            <a:r>
              <a:rPr lang="en-US" sz="2400" dirty="0" smtClean="0">
                <a:solidFill>
                  <a:srgbClr val="00B0F0"/>
                </a:solidFill>
              </a:rPr>
              <a:t>3                                            </a:t>
            </a:r>
            <a:r>
              <a:rPr lang="en-US" sz="2800" dirty="0" smtClean="0">
                <a:solidFill>
                  <a:srgbClr val="00B0F0"/>
                </a:solidFill>
              </a:rPr>
              <a:t>Al(OH)</a:t>
            </a:r>
            <a:r>
              <a:rPr lang="en-US" sz="2400" dirty="0" smtClean="0">
                <a:solidFill>
                  <a:srgbClr val="00B0F0"/>
                </a:solidFill>
              </a:rPr>
              <a:t>3</a:t>
            </a:r>
            <a:r>
              <a:rPr lang="en-US" sz="2800" dirty="0" smtClean="0">
                <a:solidFill>
                  <a:srgbClr val="00B0F0"/>
                </a:solidFill>
              </a:rPr>
              <a:t>   +  3NaOH 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701265" y="1883666"/>
            <a:ext cx="2210139" cy="182887"/>
            <a:chOff x="3830053" y="1019360"/>
            <a:chExt cx="2210139" cy="182887"/>
          </a:xfrm>
          <a:solidFill>
            <a:schemeClr val="tx1"/>
          </a:solidFill>
        </p:grpSpPr>
        <p:sp>
          <p:nvSpPr>
            <p:cNvPr id="5" name="Isosceles Triangle 4"/>
            <p:cNvSpPr/>
            <p:nvPr/>
          </p:nvSpPr>
          <p:spPr>
            <a:xfrm>
              <a:off x="4504387" y="1019360"/>
              <a:ext cx="553453" cy="15641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830053" y="1164966"/>
              <a:ext cx="2210139" cy="3728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247840" y="3496614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2Al(OH)</a:t>
            </a:r>
            <a:r>
              <a:rPr lang="en-US" sz="2400" dirty="0" smtClean="0">
                <a:solidFill>
                  <a:srgbClr val="00B0F0"/>
                </a:solidFill>
              </a:rPr>
              <a:t>3                                            </a:t>
            </a:r>
            <a:r>
              <a:rPr lang="en-US" sz="2800" dirty="0" smtClean="0">
                <a:solidFill>
                  <a:srgbClr val="00B0F0"/>
                </a:solidFill>
              </a:rPr>
              <a:t>Al</a:t>
            </a:r>
            <a:r>
              <a:rPr lang="en-US" sz="2400" dirty="0" smtClean="0">
                <a:solidFill>
                  <a:srgbClr val="00B0F0"/>
                </a:solidFill>
              </a:rPr>
              <a:t>2</a:t>
            </a:r>
            <a:r>
              <a:rPr lang="en-US" sz="2800" dirty="0" smtClean="0">
                <a:solidFill>
                  <a:srgbClr val="00B0F0"/>
                </a:solidFill>
              </a:rPr>
              <a:t>O</a:t>
            </a:r>
            <a:r>
              <a:rPr lang="en-US" sz="2400" dirty="0" smtClean="0">
                <a:solidFill>
                  <a:srgbClr val="00B0F0"/>
                </a:solidFill>
              </a:rPr>
              <a:t>3</a:t>
            </a:r>
            <a:r>
              <a:rPr lang="en-US" sz="2800" dirty="0" smtClean="0">
                <a:solidFill>
                  <a:srgbClr val="00B0F0"/>
                </a:solidFill>
              </a:rPr>
              <a:t>   +  3H</a:t>
            </a:r>
            <a:r>
              <a:rPr lang="en-US" sz="2400" dirty="0" smtClean="0">
                <a:solidFill>
                  <a:srgbClr val="00B0F0"/>
                </a:solidFill>
              </a:rPr>
              <a:t>2</a:t>
            </a:r>
            <a:r>
              <a:rPr lang="en-US" sz="2800" dirty="0" smtClean="0">
                <a:solidFill>
                  <a:srgbClr val="00B0F0"/>
                </a:solidFill>
              </a:rPr>
              <a:t>O 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905456" y="3575337"/>
            <a:ext cx="2210139" cy="182887"/>
            <a:chOff x="3830053" y="1019360"/>
            <a:chExt cx="2210139" cy="182887"/>
          </a:xfrm>
          <a:solidFill>
            <a:schemeClr val="tx1"/>
          </a:solidFill>
        </p:grpSpPr>
        <p:sp>
          <p:nvSpPr>
            <p:cNvPr id="21" name="Isosceles Triangle 20"/>
            <p:cNvSpPr/>
            <p:nvPr/>
          </p:nvSpPr>
          <p:spPr>
            <a:xfrm>
              <a:off x="4504387" y="1019360"/>
              <a:ext cx="553453" cy="15641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3830053" y="1164966"/>
              <a:ext cx="2210139" cy="3728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847701" y="2629134"/>
            <a:ext cx="2267894" cy="229977"/>
            <a:chOff x="3830053" y="1019360"/>
            <a:chExt cx="2210139" cy="182887"/>
          </a:xfrm>
          <a:solidFill>
            <a:schemeClr val="tx1"/>
          </a:solidFill>
        </p:grpSpPr>
        <p:sp>
          <p:nvSpPr>
            <p:cNvPr id="24" name="Isosceles Triangle 23"/>
            <p:cNvSpPr/>
            <p:nvPr/>
          </p:nvSpPr>
          <p:spPr>
            <a:xfrm>
              <a:off x="4504387" y="1019360"/>
              <a:ext cx="553453" cy="15641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3830053" y="1164966"/>
              <a:ext cx="2210139" cy="3728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46447" y="190920"/>
            <a:ext cx="44278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 পদ্ধতিঃ-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592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552" y="1836175"/>
            <a:ext cx="10668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ক। ভস্মীকরনঃ- </a:t>
            </a:r>
            <a:r>
              <a:rPr lang="bn-BD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আকরিককে</a:t>
            </a:r>
            <a:r>
              <a:rPr lang="en-US" sz="32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32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ধাতুকে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বিজারিত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ঘণীকৃত আকরিককে</a:t>
            </a:r>
            <a:r>
              <a:rPr lang="en-US" sz="32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গলনাংকের চেয়ে কম তাপমাত্রায় বায়ুর অনুপস্থিতিতে উত্তপ্ত করা হয়।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ভষ্মীকরণ</a:t>
            </a:r>
            <a:r>
              <a:rPr lang="bn-BD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এর ফলে আকরিক থেকে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পানিসহ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কার্বনেট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বাইকার্বনেট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হাইড্রোক্সাইড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অপদ্রব্য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bn-BD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জলীয়বাষ্প দূরীভুত হয়।</a:t>
            </a:r>
            <a:endParaRPr lang="en-US" sz="3200" dirty="0" smtClean="0">
              <a:ln w="0"/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solidFill>
                  <a:srgbClr val="00B0F0"/>
                </a:solidFill>
              </a:rPr>
              <a:t> CaCO</a:t>
            </a:r>
            <a:r>
              <a:rPr lang="en-US" sz="2400" dirty="0">
                <a:solidFill>
                  <a:srgbClr val="00B0F0"/>
                </a:solidFill>
              </a:rPr>
              <a:t>3</a:t>
            </a:r>
            <a:r>
              <a:rPr lang="en-US" sz="2800" dirty="0">
                <a:solidFill>
                  <a:srgbClr val="00B0F0"/>
                </a:solidFill>
              </a:rPr>
              <a:t>                                   </a:t>
            </a:r>
            <a:r>
              <a:rPr lang="en-US" sz="2800" dirty="0" err="1">
                <a:solidFill>
                  <a:srgbClr val="00B0F0"/>
                </a:solidFill>
              </a:rPr>
              <a:t>CaO</a:t>
            </a:r>
            <a:r>
              <a:rPr lang="en-US" sz="2800" dirty="0">
                <a:solidFill>
                  <a:srgbClr val="00B0F0"/>
                </a:solidFill>
              </a:rPr>
              <a:t>   +  3NaOH</a:t>
            </a:r>
            <a:endParaRPr lang="en-US" sz="2800" dirty="0"/>
          </a:p>
          <a:p>
            <a:r>
              <a:rPr lang="bn-BD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Al2O3,2H2O                         </a:t>
            </a:r>
            <a:r>
              <a:rPr lang="en-US" sz="2800" dirty="0">
                <a:solidFill>
                  <a:srgbClr val="00B0F0"/>
                </a:solidFill>
              </a:rPr>
              <a:t>Al2O3   +  </a:t>
            </a:r>
            <a:r>
              <a:rPr lang="en-US" sz="2800" dirty="0" smtClean="0">
                <a:solidFill>
                  <a:srgbClr val="00B0F0"/>
                </a:solidFill>
              </a:rPr>
              <a:t>2H2O </a:t>
            </a:r>
            <a:endParaRPr lang="en-US" sz="2800" dirty="0"/>
          </a:p>
          <a:p>
            <a:r>
              <a:rPr lang="bn-BD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 2Fe2O3                                 </a:t>
            </a:r>
            <a:r>
              <a:rPr lang="en-US" sz="2800" dirty="0" err="1" smtClean="0">
                <a:solidFill>
                  <a:srgbClr val="00B0F0"/>
                </a:solidFill>
              </a:rPr>
              <a:t>2Fe2O3</a:t>
            </a:r>
            <a:r>
              <a:rPr lang="en-US" sz="2800" dirty="0" smtClean="0">
                <a:solidFill>
                  <a:srgbClr val="00B0F0"/>
                </a:solidFill>
              </a:rPr>
              <a:t>   </a:t>
            </a:r>
            <a:r>
              <a:rPr lang="en-US" sz="2800" dirty="0">
                <a:solidFill>
                  <a:srgbClr val="00B0F0"/>
                </a:solidFill>
              </a:rPr>
              <a:t>+  3H2O </a:t>
            </a:r>
            <a:endParaRPr lang="en-US" sz="2800" dirty="0"/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335" y="514013"/>
            <a:ext cx="8504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৩। ঘণীকৃত আকরিককে অক্সাইডে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রুপান্তরঃ- </a:t>
            </a:r>
            <a:r>
              <a:rPr lang="bn-BD" sz="4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41410" y="4864657"/>
            <a:ext cx="2210139" cy="182887"/>
            <a:chOff x="3830053" y="1019360"/>
            <a:chExt cx="2210139" cy="182887"/>
          </a:xfrm>
          <a:solidFill>
            <a:schemeClr val="tx1"/>
          </a:solidFill>
        </p:grpSpPr>
        <p:sp>
          <p:nvSpPr>
            <p:cNvPr id="5" name="Isosceles Triangle 4"/>
            <p:cNvSpPr/>
            <p:nvPr/>
          </p:nvSpPr>
          <p:spPr>
            <a:xfrm>
              <a:off x="4504387" y="1019360"/>
              <a:ext cx="553453" cy="15641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3830053" y="1164966"/>
              <a:ext cx="2210139" cy="3728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714223" y="5354682"/>
            <a:ext cx="1922171" cy="128806"/>
            <a:chOff x="3830053" y="1019360"/>
            <a:chExt cx="2210139" cy="182887"/>
          </a:xfrm>
          <a:solidFill>
            <a:schemeClr val="tx1"/>
          </a:solidFill>
        </p:grpSpPr>
        <p:sp>
          <p:nvSpPr>
            <p:cNvPr id="8" name="Isosceles Triangle 7"/>
            <p:cNvSpPr/>
            <p:nvPr/>
          </p:nvSpPr>
          <p:spPr>
            <a:xfrm>
              <a:off x="4504387" y="1019360"/>
              <a:ext cx="553453" cy="15641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3830053" y="1164966"/>
              <a:ext cx="2210139" cy="3728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195420" y="5824405"/>
            <a:ext cx="2210139" cy="182887"/>
            <a:chOff x="3830053" y="1019360"/>
            <a:chExt cx="2210139" cy="182887"/>
          </a:xfrm>
          <a:solidFill>
            <a:schemeClr val="tx1"/>
          </a:solidFill>
        </p:grpSpPr>
        <p:sp>
          <p:nvSpPr>
            <p:cNvPr id="11" name="Isosceles Triangle 10"/>
            <p:cNvSpPr/>
            <p:nvPr/>
          </p:nvSpPr>
          <p:spPr>
            <a:xfrm>
              <a:off x="4504387" y="1019360"/>
              <a:ext cx="553453" cy="15641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830053" y="1164966"/>
              <a:ext cx="2210139" cy="3728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60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788" y="185670"/>
            <a:ext cx="4878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 তাপ জারণ</a:t>
            </a:r>
          </a:p>
          <a:p>
            <a:pPr algn="just"/>
            <a:r>
              <a:rPr lang="bn-BD" sz="6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692" y="1587005"/>
            <a:ext cx="1024992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সাধারনত সালফাইড আকরিককে তাপ জারণ করা হয়। সালফাইড আকরিককে বায়ু প্রবাহের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উপস্থিতিতে গলনাংক তাপমাত্রার নিম্ন তাপমাত্রায় উত্তপ্ত করা হয়। খনিজমল যেমন;-সালফার,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আর্সেনিক, ফসফরাস ইত্যাদি উদ্বায়ী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খনিজমল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অক্সাইড রুপে দ্রবীভুত হয়।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73173" y="5496655"/>
            <a:ext cx="1876927" cy="169341"/>
            <a:chOff x="4219071" y="5527318"/>
            <a:chExt cx="1876927" cy="169341"/>
          </a:xfrm>
          <a:solidFill>
            <a:schemeClr val="tx1"/>
          </a:solidFill>
        </p:grpSpPr>
        <p:cxnSp>
          <p:nvCxnSpPr>
            <p:cNvPr id="9" name="Straight Arrow Connector 8"/>
            <p:cNvCxnSpPr/>
            <p:nvPr/>
          </p:nvCxnSpPr>
          <p:spPr>
            <a:xfrm>
              <a:off x="4219071" y="5696659"/>
              <a:ext cx="187692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/>
            <p:cNvSpPr/>
            <p:nvPr/>
          </p:nvSpPr>
          <p:spPr>
            <a:xfrm>
              <a:off x="4880809" y="5527318"/>
              <a:ext cx="553453" cy="15641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976438" y="4565902"/>
            <a:ext cx="846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2ZnS</a:t>
            </a: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(হেমাটাইট)</a:t>
            </a:r>
            <a:r>
              <a:rPr lang="en-US" sz="2800" dirty="0" smtClean="0">
                <a:solidFill>
                  <a:srgbClr val="00B0F0"/>
                </a:solidFill>
              </a:rPr>
              <a:t>   + 3O2 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2800" dirty="0" smtClean="0">
                <a:solidFill>
                  <a:srgbClr val="00B0F0"/>
                </a:solidFill>
              </a:rPr>
              <a:t>2ZnO   </a:t>
            </a:r>
            <a:r>
              <a:rPr lang="en-US" sz="2800" dirty="0">
                <a:solidFill>
                  <a:srgbClr val="00B0F0"/>
                </a:solidFill>
              </a:rPr>
              <a:t>+  </a:t>
            </a:r>
            <a:r>
              <a:rPr lang="en-US" sz="2800" dirty="0" smtClean="0">
                <a:solidFill>
                  <a:srgbClr val="00B0F0"/>
                </a:solidFill>
              </a:rPr>
              <a:t>2SO2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976438" y="5404386"/>
            <a:ext cx="7646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2PbS</a:t>
            </a: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(হেমাটাইট)</a:t>
            </a:r>
            <a:r>
              <a:rPr lang="en-US" sz="2800" dirty="0" smtClean="0">
                <a:solidFill>
                  <a:srgbClr val="00B0F0"/>
                </a:solidFill>
              </a:rPr>
              <a:t> +3O2                            2PbO   </a:t>
            </a:r>
            <a:r>
              <a:rPr lang="en-US" sz="2800" dirty="0">
                <a:solidFill>
                  <a:srgbClr val="00B0F0"/>
                </a:solidFill>
              </a:rPr>
              <a:t>+  </a:t>
            </a:r>
            <a:r>
              <a:rPr lang="en-US" sz="2800" dirty="0" smtClean="0">
                <a:solidFill>
                  <a:srgbClr val="00B0F0"/>
                </a:solidFill>
              </a:rPr>
              <a:t>2SO2 </a:t>
            </a:r>
            <a:endParaRPr 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270062" y="4685735"/>
            <a:ext cx="1876927" cy="169341"/>
            <a:chOff x="4219071" y="5527318"/>
            <a:chExt cx="1876927" cy="169341"/>
          </a:xfrm>
          <a:solidFill>
            <a:schemeClr val="tx1"/>
          </a:solidFill>
        </p:grpSpPr>
        <p:cxnSp>
          <p:nvCxnSpPr>
            <p:cNvPr id="19" name="Straight Arrow Connector 18"/>
            <p:cNvCxnSpPr/>
            <p:nvPr/>
          </p:nvCxnSpPr>
          <p:spPr>
            <a:xfrm>
              <a:off x="4219071" y="5696659"/>
              <a:ext cx="1876927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sosceles Triangle 19"/>
            <p:cNvSpPr/>
            <p:nvPr/>
          </p:nvSpPr>
          <p:spPr>
            <a:xfrm>
              <a:off x="4880809" y="5527318"/>
              <a:ext cx="553453" cy="15641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76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08620" y="297531"/>
            <a:ext cx="3810000" cy="19050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7200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924" y="3153806"/>
            <a:ext cx="36258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esktop\Vajal\commun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8900" y="0"/>
            <a:ext cx="3213100" cy="262445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74212" y="2846030"/>
            <a:ext cx="48027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নিষ্কাশনের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43179" y="552931"/>
            <a:ext cx="3733800" cy="16764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72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4852" y="2418806"/>
            <a:ext cx="8240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।আকরিক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নিষ্কাশনের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56468" y="3271233"/>
            <a:ext cx="3711401" cy="3711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06">
            <a:off x="98610" y="-234899"/>
            <a:ext cx="3711401" cy="37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2698"/>
            <a:ext cx="8534400" cy="293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11172" y="2173524"/>
            <a:ext cx="378822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8000" b="1" dirty="0" smtClean="0">
                <a:solidFill>
                  <a:srgbClr val="88572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WORK</a:t>
            </a:r>
            <a:endParaRPr lang="en-US" sz="7200" b="1" dirty="0">
              <a:solidFill>
                <a:srgbClr val="88572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484094" y="5891493"/>
            <a:ext cx="766482" cy="737907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838330" y="5891493"/>
            <a:ext cx="766482" cy="737907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838330" y="257175"/>
            <a:ext cx="766482" cy="7379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4094" y="257174"/>
            <a:ext cx="766482" cy="7379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6548" y="3496963"/>
            <a:ext cx="10615811" cy="2592238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নিষ্কাষণের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বিচূর্ণকরণ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ঘণীকরণ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হাইড্রোলিক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ভাসমান,চৌম্বকীয়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পৃথকীকরণ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ঘণীকৃত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5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435" y="1613118"/>
            <a:ext cx="10381130" cy="3631763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endParaRPr lang="en-US" sz="11500" b="1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8"/>
            </a:avLst>
          </a:prstGeom>
          <a:effectLst>
            <a:glow rad="419100">
              <a:srgbClr val="00B0F0">
                <a:alpha val="7100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84412" y="5486400"/>
            <a:ext cx="735106" cy="712694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399059" y="5486400"/>
            <a:ext cx="735106" cy="712694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399059" y="658905"/>
            <a:ext cx="735106" cy="7126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4412" y="597865"/>
            <a:ext cx="735106" cy="7126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65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108371" y="446561"/>
            <a:ext cx="5759276" cy="785611"/>
          </a:xfrm>
          <a:prstGeom prst="plaque">
            <a:avLst>
              <a:gd name="adj" fmla="val 3595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বিষয়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2618" y="1894386"/>
            <a:ext cx="6214582" cy="346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১০ম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749752" y="1978147"/>
            <a:ext cx="6476046" cy="4039106"/>
            <a:chOff x="4924143" y="1910134"/>
            <a:chExt cx="6476046" cy="40391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 rot="5400000">
              <a:off x="3492298" y="3578784"/>
              <a:ext cx="4023360" cy="68605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>
              <a:off x="4924143" y="5263181"/>
              <a:ext cx="4117895" cy="6860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r="21340" b="40041"/>
            <a:stretch/>
          </p:blipFill>
          <p:spPr>
            <a:xfrm>
              <a:off x="8235421" y="5263181"/>
              <a:ext cx="3164768" cy="68605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0" y="1754329"/>
            <a:ext cx="3176210" cy="41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9" y="696120"/>
            <a:ext cx="3997456" cy="4500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28" y="696120"/>
            <a:ext cx="3852472" cy="450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73" y="696120"/>
            <a:ext cx="3467724" cy="4500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099" y="5803982"/>
            <a:ext cx="409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চীনা মাটি / সাদা মাটির পাহাড়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06910" y="5775438"/>
            <a:ext cx="386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কয়লার স্তুপ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32007" y="5898549"/>
            <a:ext cx="3730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কৈলাসটিলা</a:t>
            </a:r>
            <a:r>
              <a:rPr lang="bn-BD" dirty="0" smtClean="0"/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গ্য্যসক্ষেত্র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39" y="536713"/>
            <a:ext cx="868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0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3" y="3657600"/>
            <a:ext cx="55626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6133"/>
            <a:ext cx="5715000" cy="3336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074"/>
            <a:ext cx="5181600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25000" y="3505200"/>
            <a:ext cx="17526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সোডিয়াম</a:t>
            </a:r>
            <a:endParaRPr lang="en-US" sz="3600" b="1" u="sng" dirty="0">
              <a:ln w="11430"/>
              <a:solidFill>
                <a:srgbClr val="FA0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581400"/>
            <a:ext cx="16764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পটাশিয়াম</a:t>
            </a:r>
            <a:endParaRPr lang="en-US" sz="3200" b="1" u="sng" dirty="0">
              <a:ln w="11430"/>
              <a:solidFill>
                <a:srgbClr val="FA0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6172200"/>
            <a:ext cx="13716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লিথিয়াম</a:t>
            </a:r>
            <a:endParaRPr lang="en-US" sz="3200" b="1" u="sng" dirty="0">
              <a:ln w="11430"/>
              <a:solidFill>
                <a:srgbClr val="FA0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5470" y="2305319"/>
            <a:ext cx="5344732" cy="21894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পদার্থ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0292" y="855202"/>
            <a:ext cx="9571140" cy="3150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065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95" y="1169233"/>
            <a:ext cx="11422505" cy="52465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339" y="1423517"/>
            <a:ext cx="2628900" cy="3658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31" y="1423517"/>
            <a:ext cx="2721507" cy="3763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9" y="1423515"/>
            <a:ext cx="2398889" cy="3763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04" y="1423516"/>
            <a:ext cx="2319835" cy="36581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82748" y="5335949"/>
            <a:ext cx="4697120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83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4152" y="2326643"/>
            <a:ext cx="9464401" cy="3391577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BD" sz="4800" dirty="0" smtClean="0"/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কি তা বলতে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খনিজের প্রকারভেদ করতে পারবে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 </a:t>
            </a:r>
          </a:p>
          <a:p>
            <a:pPr>
              <a:buFont typeface="Wingdings" panose="05000000000000000000" pitchFamily="2" charset="2"/>
              <a:buChar char="Ø"/>
            </a:pPr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bn-BD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5907" y="385224"/>
            <a:ext cx="266290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9295" y="1495646"/>
            <a:ext cx="628249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6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1084</Words>
  <Application>Microsoft Office PowerPoint</Application>
  <PresentationFormat>Widescreen</PresentationFormat>
  <Paragraphs>99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babul</dc:creator>
  <cp:lastModifiedBy>Bulbuli</cp:lastModifiedBy>
  <cp:revision>69</cp:revision>
  <dcterms:created xsi:type="dcterms:W3CDTF">2020-06-03T13:02:02Z</dcterms:created>
  <dcterms:modified xsi:type="dcterms:W3CDTF">2020-07-03T01:00:59Z</dcterms:modified>
</cp:coreProperties>
</file>