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9" r:id="rId3"/>
    <p:sldId id="261" r:id="rId4"/>
    <p:sldId id="262" r:id="rId5"/>
    <p:sldId id="264" r:id="rId6"/>
    <p:sldId id="265" r:id="rId7"/>
    <p:sldId id="267" r:id="rId8"/>
    <p:sldId id="269" r:id="rId9"/>
    <p:sldId id="268" r:id="rId10"/>
    <p:sldId id="263" r:id="rId11"/>
    <p:sldId id="270" r:id="rId12"/>
    <p:sldId id="271" r:id="rId13"/>
    <p:sldId id="273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EB27C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900AF-499F-4BB2-BDF3-21299F30749F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3CF48-0FCF-4804-AB8F-9F76D1FB59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A61FE-B96E-4082-98B4-AA12B2B2DBF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88438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এই</a:t>
            </a:r>
            <a:r>
              <a:rPr lang="bn-IN" baseline="0" dirty="0" smtClean="0"/>
              <a:t> স্লাইডে পূর্বের আলোচনা অব্যাহত রয়েছে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A61FE-B96E-4082-98B4-AA12B2B2DBF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0620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6A61FE-B96E-4082-98B4-AA12B2B2DBF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0993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UBHASH\Desktop\Quicklime%20and%20Water%20Reaction2.mp4" TargetMode="Externa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ittery-animated-welcome-clipart-1.jpg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990600"/>
            <a:ext cx="7696200" cy="3848100"/>
          </a:xfrm>
          <a:prstGeom prst="rect">
            <a:avLst/>
          </a:prstGeom>
        </p:spPr>
      </p:pic>
    </p:spTree>
  </p:cSld>
  <p:clrMapOvr>
    <a:masterClrMapping/>
  </p:clrMapOvr>
  <p:transition spd="slow"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6400" y="3482876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66"/>
                </a:solidFill>
                <a:cs typeface="NikoshBAN" pitchFamily="2" charset="0"/>
              </a:rPr>
              <a:t>  b.    2Na+Cl₂=2NaCl</a:t>
            </a:r>
            <a:r>
              <a:rPr lang="en-US" sz="4800" dirty="0" smtClean="0">
                <a:cs typeface="NikoshBAN" pitchFamily="2" charset="0"/>
              </a:rPr>
              <a:t/>
            </a:r>
            <a:br>
              <a:rPr lang="en-US" sz="4800" dirty="0" smtClean="0">
                <a:cs typeface="NikoshBAN" pitchFamily="2" charset="0"/>
              </a:rPr>
            </a:b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773295" y="4397276"/>
            <a:ext cx="45513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cs typeface="NikoshBAN" pitchFamily="2" charset="0"/>
              </a:rPr>
              <a:t/>
            </a:r>
            <a:br>
              <a:rPr lang="en-US" sz="4800" dirty="0" smtClean="0">
                <a:cs typeface="NikoshBAN" pitchFamily="2" charset="0"/>
              </a:rPr>
            </a:br>
            <a:r>
              <a:rPr lang="en-US" sz="4800" dirty="0" smtClean="0"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rgbClr val="0000FF"/>
                </a:solidFill>
                <a:cs typeface="NikoshBAN" pitchFamily="2" charset="0"/>
              </a:rPr>
              <a:t>c.      </a:t>
            </a:r>
            <a:r>
              <a:rPr lang="en-US" sz="4800" dirty="0" err="1" smtClean="0">
                <a:solidFill>
                  <a:srgbClr val="0000FF"/>
                </a:solidFill>
                <a:cs typeface="NikoshBAN" pitchFamily="2" charset="0"/>
              </a:rPr>
              <a:t>Mg+S</a:t>
            </a:r>
            <a:r>
              <a:rPr lang="en-US" sz="4800" dirty="0" smtClean="0">
                <a:solidFill>
                  <a:srgbClr val="0000FF"/>
                </a:solidFill>
                <a:cs typeface="NikoshBAN" pitchFamily="2" charset="0"/>
              </a:rPr>
              <a:t>=</a:t>
            </a:r>
            <a:r>
              <a:rPr lang="en-US" sz="4800" dirty="0" err="1" smtClean="0">
                <a:solidFill>
                  <a:srgbClr val="0000FF"/>
                </a:solidFill>
                <a:cs typeface="NikoshBAN" pitchFamily="2" charset="0"/>
              </a:rPr>
              <a:t>MgS</a:t>
            </a:r>
            <a:endParaRPr lang="en-US" sz="4800" dirty="0" smtClean="0"/>
          </a:p>
          <a:p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1783140"/>
            <a:ext cx="5410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cs typeface="NikoshBAN" pitchFamily="2" charset="0"/>
              </a:rPr>
              <a:t>a.    2H₂+O₂=2H₂O</a:t>
            </a:r>
            <a:r>
              <a:rPr lang="en-US" sz="4800" dirty="0" smtClean="0">
                <a:cs typeface="NikoshBAN" pitchFamily="2" charset="0"/>
              </a:rPr>
              <a:t/>
            </a:r>
            <a:br>
              <a:rPr lang="en-US" sz="4800" dirty="0" smtClean="0">
                <a:cs typeface="NikoshBAN" pitchFamily="2" charset="0"/>
              </a:rPr>
            </a:b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685800"/>
            <a:ext cx="5620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বিক্রিয়াগুলোর সমীকরণিক রুপ নিচে দেওয়া হলোঃ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oi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8" grpId="0" build="p"/>
      <p:bldP spid="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2051" name="Object 3">
            <a:hlinkClick r:id="" action="ppaction://ole?verb=0"/>
          </p:cNvPr>
          <p:cNvGraphicFramePr>
            <a:graphicFrameLocks noChangeAspect="1"/>
          </p:cNvGraphicFramePr>
          <p:nvPr>
            <p:ph idx="1"/>
          </p:nvPr>
        </p:nvGraphicFramePr>
        <p:xfrm>
          <a:off x="4114800" y="3478213"/>
          <a:ext cx="914400" cy="771525"/>
        </p:xfrm>
        <a:graphic>
          <a:graphicData uri="http://schemas.openxmlformats.org/presentationml/2006/ole">
            <p:oleObj spid="_x0000_s2051" name="Packager Shell Object" showAsIcon="1" r:id="rId4" imgW="914400" imgH="771480" progId="Package">
              <p:embed/>
            </p:oleObj>
          </a:graphicData>
        </a:graphic>
      </p:graphicFrame>
    </p:spTree>
  </p:cSld>
  <p:clrMapOvr>
    <a:masterClrMapping/>
  </p:clrMapOvr>
  <p:transition spd="slow">
    <p:wedge/>
    <p:sndAc>
      <p:stSnd>
        <p:snd r:embed="rId3" name="suction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1143000"/>
          </a:xfrm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200" y="4343400"/>
            <a:ext cx="3786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২. বিক্রিয়াটি সমীকরনরুপে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লিখ।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81200" y="2829580"/>
            <a:ext cx="6034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১. ভিডিওতে প্রদর্শিত বিক্রিয়ক ও উৎপাদের নাম লিখ।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r"/>
    <p:sndAc>
      <p:stSnd>
        <p:snd r:embed="rId2" name="camera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6854" y="1752600"/>
            <a:ext cx="4472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3200" spc="-150" dirty="0" smtClean="0">
                <a:latin typeface="NikoshBAN" pitchFamily="2" charset="0"/>
                <a:cs typeface="NikoshBAN" pitchFamily="2" charset="0"/>
              </a:rPr>
              <a:t>১ । </a:t>
            </a:r>
            <a:r>
              <a:rPr lang="bn-IN" sz="3200" spc="-150" dirty="0" smtClean="0">
                <a:latin typeface="NikoshBAN" pitchFamily="2" charset="0"/>
                <a:cs typeface="NikoshBAN" pitchFamily="2" charset="0"/>
              </a:rPr>
              <a:t>আয়রন সালফাইডের সংকেত কী?</a:t>
            </a:r>
            <a:endParaRPr lang="en-US" sz="3200" spc="-1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457200"/>
            <a:ext cx="1795684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4800" spc="3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spc="3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3880" y="26670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n-US" sz="3200" dirty="0">
                <a:latin typeface="NikoshBAN" pitchFamily="2" charset="0"/>
                <a:cs typeface="NikoshBAN" pitchFamily="2" charset="0"/>
              </a:rPr>
              <a:t>২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Ca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F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 বিক্রিয়ায় উৎপন্ন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যৌগটির নাম 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581400"/>
            <a:ext cx="85090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চুন ও পানির সংযোজনে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উৎপন্ন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যৌগটির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রাসাওয়নিক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নাম 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4572000"/>
            <a:ext cx="62119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আমোনিয়া + হাইড্রোক্লোরিক এসিড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 pitchFamily="2" charset="2"/>
              </a:rPr>
              <a:t>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9879658"/>
      </p:ext>
    </p:extLst>
  </p:cSld>
  <p:clrMapOvr>
    <a:masterClrMapping/>
  </p:clrMapOvr>
  <p:transition spd="slow">
    <p:wipe/>
    <p:sndAc>
      <p:stSnd>
        <p:snd r:embed="rId3" name="suctio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981200"/>
            <a:ext cx="5029200" cy="2646878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r>
              <a:rPr lang="bn-BD" sz="166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4200" y="228600"/>
            <a:ext cx="22268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400" b="1" dirty="0"/>
          </a:p>
        </p:txBody>
      </p:sp>
      <p:sp>
        <p:nvSpPr>
          <p:cNvPr id="3" name="Rectangle 2"/>
          <p:cNvSpPr/>
          <p:nvPr/>
        </p:nvSpPr>
        <p:spPr>
          <a:xfrm>
            <a:off x="228601" y="3276600"/>
            <a:ext cx="5257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latin typeface="SutonnyMJ" pitchFamily="2" charset="0"/>
                <a:cs typeface="NikoshBAN" pitchFamily="2" charset="0"/>
              </a:rPr>
              <a:t>myfvl</a:t>
            </a:r>
            <a:r>
              <a:rPr lang="en-US" sz="4400" dirty="0" smtClean="0">
                <a:latin typeface="SutonnyMJ" pitchFamily="2" charset="0"/>
                <a:cs typeface="NikoshBAN" pitchFamily="2" charset="0"/>
              </a:rPr>
              <a:t> P›`ª `</a:t>
            </a:r>
            <a:r>
              <a:rPr lang="en-US" sz="4400" dirty="0" err="1" smtClean="0">
                <a:latin typeface="SutonnyMJ" pitchFamily="2" charset="0"/>
                <a:cs typeface="NikoshBAN" pitchFamily="2" charset="0"/>
              </a:rPr>
              <a:t>vm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কারি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শিক্ষক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(ভৌত বিজ্ঞান)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সরকারি এস. সি. বালিকা উচ্চ বিদ্যালয়, সুনামগঞ্জ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০১৭১২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২৮২৯১৪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E-mail:scdas78@gmail.com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FB_IMG_15563392281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228600"/>
            <a:ext cx="2514600" cy="2743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486400" y="3581400"/>
            <a:ext cx="3505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অষ্টম শ্রেণি</a:t>
            </a:r>
          </a:p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বিজ্ঞান।</a:t>
            </a:r>
          </a:p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অষ্টম।</a:t>
            </a:r>
            <a:endParaRPr lang="en-US" sz="4800" dirty="0"/>
          </a:p>
        </p:txBody>
      </p:sp>
      <p:sp>
        <p:nvSpPr>
          <p:cNvPr id="11" name="Down Arrow 10"/>
          <p:cNvSpPr/>
          <p:nvPr/>
        </p:nvSpPr>
        <p:spPr>
          <a:xfrm>
            <a:off x="5410200" y="2743200"/>
            <a:ext cx="228600" cy="396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6547771"/>
      </p:ext>
    </p:extLst>
  </p:cSld>
  <p:clrMapOvr>
    <a:masterClrMapping/>
  </p:clrMapOvr>
  <p:transition spd="slow">
    <p:wipe dir="u"/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ভিডিওটি দেখি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Quicklime and Water Reaction2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048000" y="2719388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 spd="slow">
    <p:pull dir="d"/>
    <p:sndAc>
      <p:stSnd>
        <p:snd r:embed="rId3" name="bomb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4162"/>
          </a:xfrm>
        </p:spPr>
        <p:txBody>
          <a:bodyPr>
            <a:normAutofit/>
          </a:bodyPr>
          <a:lstStyle/>
          <a:p>
            <a:r>
              <a:rPr lang="bn-BD" sz="80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সংযোজন বিক্রিয়া</a:t>
            </a:r>
            <a:endParaRPr lang="en-US" sz="80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explode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/>
    <p:sndAc>
      <p:stSnd>
        <p:snd r:embed="rId2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904999"/>
          </a:xfrm>
        </p:spPr>
        <p:txBody>
          <a:bodyPr>
            <a:normAutofit/>
          </a:bodyPr>
          <a:lstStyle/>
          <a:p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86000"/>
            <a:ext cx="8229600" cy="4267200"/>
          </a:xfrm>
        </p:spPr>
        <p:txBody>
          <a:bodyPr numCol="1">
            <a:normAutofit/>
          </a:bodyPr>
          <a:lstStyle/>
          <a:p>
            <a:pPr marL="457200" indent="-457200"/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সংযোজন বিক্রিয়া </a:t>
            </a: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............................. </a:t>
            </a:r>
          </a:p>
          <a:p>
            <a:pPr marL="514350" indent="-514350" algn="l">
              <a:buFont typeface="+mj-lt"/>
              <a:buAutoNum type="romanLcPeriod"/>
            </a:pP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সংজ্ঞায়িত করতে পারবে</a:t>
            </a:r>
          </a:p>
          <a:p>
            <a:pPr marL="514350" indent="-514350" algn="l">
              <a:buFont typeface="+mj-lt"/>
              <a:buAutoNum type="romanLcPeriod"/>
            </a:pP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ব্যাখ্যা করতে পারবে</a:t>
            </a:r>
          </a:p>
          <a:p>
            <a:pPr marL="514350" indent="-514350" algn="l">
              <a:buFont typeface="+mj-lt"/>
              <a:buAutoNum type="romanLcPeriod"/>
            </a:pP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সমীকরণ আকারে লিখতে পারবে</a:t>
            </a:r>
          </a:p>
          <a:p>
            <a:pPr marL="514350" indent="-514350" algn="l">
              <a:buFont typeface="+mj-lt"/>
              <a:buAutoNum type="romanLcPeriod"/>
            </a:pP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সমতায়ন করতে পারবে।</a:t>
            </a:r>
          </a:p>
          <a:p>
            <a:pPr marL="514350" indent="-514350" algn="l">
              <a:buFont typeface="+mj-lt"/>
              <a:buAutoNum type="romanLcPeriod"/>
            </a:pP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r"/>
    <p:sndAc>
      <p:stSnd>
        <p:snd r:embed="rId2" name="whoo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20366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আয়রণ</a:t>
            </a:r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সালফার মিলে </a:t>
            </a:r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আয়রন সালফাইড </a:t>
            </a:r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উৎপন্ন </a:t>
            </a:r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হয়।সেই</a:t>
            </a:r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বিক্রিয়া</a:t>
            </a:r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টির সমীকরণ নিম্নরুপঃ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346960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Rounded MT Bold" pitchFamily="34" charset="0"/>
              </a:rPr>
              <a:t>Fe</a:t>
            </a:r>
            <a:endParaRPr lang="en-US" sz="4000" dirty="0"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2371344"/>
            <a:ext cx="68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Rounded MT Bold" pitchFamily="34" charset="0"/>
              </a:rPr>
              <a:t>S</a:t>
            </a:r>
            <a:endParaRPr lang="en-US" sz="4000" dirty="0"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91201" y="2371344"/>
            <a:ext cx="1219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Arial Rounded MT Bold" pitchFamily="34" charset="0"/>
              </a:rPr>
              <a:t>FeS</a:t>
            </a:r>
            <a:endParaRPr lang="en-US" sz="4000" dirty="0">
              <a:latin typeface="Arial Rounded MT Bold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191000" y="2632954"/>
            <a:ext cx="9906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133600" y="2410968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 pitchFamily="34" charset="0"/>
              </a:rPr>
              <a:t>+</a:t>
            </a:r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5473005"/>
            <a:ext cx="723948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  <a:sym typeface="Webdings"/>
              </a:rPr>
              <a:t>একের অধিক পদার্থ একত্রিত হয়ে সম্পূর্ণ ভিন্নধর্মী</a:t>
            </a:r>
          </a:p>
          <a:p>
            <a:r>
              <a:rPr lang="bn-IN" sz="2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  <a:sym typeface="Webdings"/>
              </a:rPr>
              <a:t>নতুন একটি পদার্থ তৈরি কর</a:t>
            </a:r>
            <a:r>
              <a:rPr lang="bn-BD" sz="2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  <a:sym typeface="Webdings"/>
              </a:rPr>
              <a:t>লে তাকে সংযোজন বিক্রিয়া বলা হয়</a:t>
            </a:r>
            <a:r>
              <a:rPr lang="bn-IN" sz="28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  <a:sym typeface="Webdings"/>
              </a:rPr>
              <a:t>।</a:t>
            </a:r>
            <a:endParaRPr lang="en-US" sz="2800" dirty="0" smtClean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3352800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পটাসিয়াম </a:t>
            </a:r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ক্লোরিন একসাথে যে বিক্রিয়ার মাধ্যমে পটাসিয়াম ক্লোরাইড তৈরী হয় সেই</a:t>
            </a:r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বিক্রিয়া</a:t>
            </a:r>
            <a:r>
              <a:rPr lang="bn-BD" sz="28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টির সমীকরণ নিম্নরুপঃ</a:t>
            </a: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914400" y="4724400"/>
            <a:ext cx="7248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2K</a:t>
            </a:r>
            <a:endParaRPr lang="en-US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151256" y="4724400"/>
            <a:ext cx="439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+</a:t>
            </a:r>
            <a:endParaRPr lang="en-US" sz="4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826065" y="4724400"/>
            <a:ext cx="755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/>
              <a:t>Cl</a:t>
            </a:r>
            <a:r>
              <a:rPr lang="en-US" sz="4000" b="1" dirty="0" smtClean="0"/>
              <a:t>₂</a:t>
            </a:r>
            <a:endParaRPr lang="en-US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036391" y="4778514"/>
            <a:ext cx="6880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ym typeface="Wingdings" pitchFamily="2" charset="2"/>
              </a:rPr>
              <a:t></a:t>
            </a:r>
            <a:endParaRPr lang="en-US" sz="4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562600" y="4648200"/>
            <a:ext cx="1103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2KCl</a:t>
            </a:r>
            <a:endParaRPr lang="en-US" sz="4000" b="1" dirty="0"/>
          </a:p>
        </p:txBody>
      </p:sp>
    </p:spTree>
    <p:extLst>
      <p:ext uri="{BB962C8B-B14F-4D97-AF65-F5344CB8AC3E}">
        <p14:creationId xmlns="" xmlns:p14="http://schemas.microsoft.com/office/powerpoint/2010/main" val="3213427606"/>
      </p:ext>
    </p:extLst>
  </p:cSld>
  <p:clrMapOvr>
    <a:masterClrMapping/>
  </p:clrMapOvr>
  <p:transition spd="slow">
    <p:dissolve/>
    <p:sndAc>
      <p:stSnd>
        <p:snd r:embed="rId3" name="suction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  <p:bldP spid="5" grpId="0"/>
      <p:bldP spid="8" grpId="0" build="p"/>
      <p:bldP spid="10" grpId="0" uiExpand="1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838200"/>
            <a:ext cx="33041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6400" y="2438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25146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১. জিংকের সাথে সালফারের বিক্রিয়ায় কী উৎপন্ন হয়?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19584" y="3364468"/>
            <a:ext cx="24000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 জিংক সালফাইড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3540" y="4126468"/>
            <a:ext cx="5732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২. ক্যালসিয়ামের সাথে ক্লোরিনের বিক্রিয়ায় কী উৎপন্ন হয়?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4872335"/>
            <a:ext cx="2803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উত্তরঃ ক্যালসিয়াম ক্লোরাইড</a:t>
            </a:r>
            <a:endParaRPr lang="en-US" sz="2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r"/>
    <p:sndAc>
      <p:stSnd>
        <p:snd r:embed="rId2" name="whoo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  <p:bldP spid="7" grpId="0" build="p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0668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সংযোজন বিক্রিয়ার কয়েকটি উদাহরনঃ</a:t>
            </a:r>
            <a:endParaRPr lang="en-US" sz="3600" dirty="0" smtClean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362200"/>
            <a:ext cx="7821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a. 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 অণু হাইড্রোজেনের সাথে ১ অণু অক্সিজেনের বিক্রিয়ায় ২ অণু পানি উৎপন্ন হয়।</a:t>
            </a:r>
            <a:endParaRPr lang="en-US" sz="2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272135"/>
            <a:ext cx="845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b. 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 অণু সোডিয়াম ও ১ অণু ক্লোরিন বিক্রিয়া করে ২ অণু সোডিয়াম ক্লোরাইড তৈরি করে।</a:t>
            </a:r>
            <a:endParaRPr lang="en-US" sz="2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8525" y="4038600"/>
            <a:ext cx="8459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c. 1</a:t>
            </a:r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অণু ম্যাগনেসিয়াম ও ১ অণু সালফার এর সংযোজনে ১ অণু ম্যাগনেসিয়াম সালফাইড </a:t>
            </a:r>
            <a:endParaRPr lang="en-US" sz="2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পাওয়া যায়।</a:t>
            </a:r>
            <a:endParaRPr lang="en-US" sz="24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  <p:sndAc>
      <p:stSnd>
        <p:snd r:embed="rId2" name="click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  <p:bldP spid="5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</TotalTime>
  <Words>305</Words>
  <Application>Microsoft Office PowerPoint</Application>
  <PresentationFormat>On-screen Show (4:3)</PresentationFormat>
  <Paragraphs>57</Paragraphs>
  <Slides>14</Slides>
  <Notes>3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Package</vt:lpstr>
      <vt:lpstr>Slide 1</vt:lpstr>
      <vt:lpstr>Slide 2</vt:lpstr>
      <vt:lpstr>ভিডিওটি দেখি</vt:lpstr>
      <vt:lpstr>সংযোজন বিক্রিয়া</vt:lpstr>
      <vt:lpstr>Slide 5</vt:lpstr>
      <vt:lpstr>শিখনফল</vt:lpstr>
      <vt:lpstr>Slide 7</vt:lpstr>
      <vt:lpstr>Slide 8</vt:lpstr>
      <vt:lpstr>Slide 9</vt:lpstr>
      <vt:lpstr>Slide 10</vt:lpstr>
      <vt:lpstr>Slide 11</vt:lpstr>
      <vt:lpstr>দলীয় কাজ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SUBHASH</dc:creator>
  <cp:lastModifiedBy>SUBHASH</cp:lastModifiedBy>
  <cp:revision>64</cp:revision>
  <dcterms:created xsi:type="dcterms:W3CDTF">2006-08-16T00:00:00Z</dcterms:created>
  <dcterms:modified xsi:type="dcterms:W3CDTF">2020-07-02T03:49:28Z</dcterms:modified>
</cp:coreProperties>
</file>