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83D75FD-FEAA-4F1F-9DB7-83A9387E6985}" type="datetimeFigureOut">
              <a:rPr lang="en-US" smtClean="0"/>
              <a:t>7/2/2020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8847CA8-6680-4A5A-9507-DF6B497C28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3D75FD-FEAA-4F1F-9DB7-83A9387E6985}" type="datetimeFigureOut">
              <a:rPr lang="en-US" smtClean="0"/>
              <a:t>7/2/2020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847CA8-6680-4A5A-9507-DF6B497C28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3D75FD-FEAA-4F1F-9DB7-83A9387E6985}" type="datetimeFigureOut">
              <a:rPr lang="en-US" smtClean="0"/>
              <a:t>7/2/2020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847CA8-6680-4A5A-9507-DF6B497C28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3D75FD-FEAA-4F1F-9DB7-83A9387E6985}" type="datetimeFigureOut">
              <a:rPr lang="en-US" smtClean="0"/>
              <a:t>7/2/2020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847CA8-6680-4A5A-9507-DF6B497C28E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3D75FD-FEAA-4F1F-9DB7-83A9387E6985}" type="datetimeFigureOut">
              <a:rPr lang="en-US" smtClean="0"/>
              <a:t>7/2/2020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847CA8-6680-4A5A-9507-DF6B497C28E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3D75FD-FEAA-4F1F-9DB7-83A9387E6985}" type="datetimeFigureOut">
              <a:rPr lang="en-US" smtClean="0"/>
              <a:t>7/2/2020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847CA8-6680-4A5A-9507-DF6B497C28E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3D75FD-FEAA-4F1F-9DB7-83A9387E6985}" type="datetimeFigureOut">
              <a:rPr lang="en-US" smtClean="0"/>
              <a:t>7/2/2020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847CA8-6680-4A5A-9507-DF6B497C28E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3D75FD-FEAA-4F1F-9DB7-83A9387E6985}" type="datetimeFigureOut">
              <a:rPr lang="en-US" smtClean="0"/>
              <a:t>7/2/2020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847CA8-6680-4A5A-9507-DF6B497C28E6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83D75FD-FEAA-4F1F-9DB7-83A9387E6985}" type="datetimeFigureOut">
              <a:rPr lang="en-US" smtClean="0"/>
              <a:t>7/2/2020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847CA8-6680-4A5A-9507-DF6B497C28E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83D75FD-FEAA-4F1F-9DB7-83A9387E6985}" type="datetimeFigureOut">
              <a:rPr lang="en-US" smtClean="0"/>
              <a:t>7/2/2020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8847CA8-6680-4A5A-9507-DF6B497C28E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83D75FD-FEAA-4F1F-9DB7-83A9387E6985}" type="datetimeFigureOut">
              <a:rPr lang="en-US" smtClean="0"/>
              <a:t>7/2/2020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8847CA8-6680-4A5A-9507-DF6B497C28E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83D75FD-FEAA-4F1F-9DB7-83A9387E6985}" type="datetimeFigureOut">
              <a:rPr lang="en-US" smtClean="0"/>
              <a:t>7/2/2020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8847CA8-6680-4A5A-9507-DF6B497C28E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63860" y="228599"/>
            <a:ext cx="47003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s-IN" sz="2400" b="1" dirty="0">
                <a:solidFill>
                  <a:srgbClr val="C00000"/>
                </a:solidFill>
              </a:rPr>
              <a:t>নাগরিক সমস্যা ও আমাদের করণীয়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1000" y="990600"/>
            <a:ext cx="178286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s-IN" sz="2000" b="1" dirty="0"/>
              <a:t>আলোচ্য বিষয়ঃ</a:t>
            </a:r>
            <a:endParaRPr lang="en-US" sz="2000" b="1" dirty="0"/>
          </a:p>
        </p:txBody>
      </p:sp>
      <p:sp>
        <p:nvSpPr>
          <p:cNvPr id="6" name="Rectangle 5"/>
          <p:cNvSpPr/>
          <p:nvPr/>
        </p:nvSpPr>
        <p:spPr>
          <a:xfrm>
            <a:off x="2286000" y="990600"/>
            <a:ext cx="32255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s-IN" sz="2400" b="1" dirty="0" smtClean="0">
                <a:solidFill>
                  <a:srgbClr val="C00000"/>
                </a:solidFill>
              </a:rPr>
              <a:t>দুর্নীতি</a:t>
            </a:r>
            <a:r>
              <a:rPr lang="en-US" sz="2400" b="1" dirty="0" smtClean="0">
                <a:solidFill>
                  <a:srgbClr val="C00000"/>
                </a:solidFill>
              </a:rPr>
              <a:t> ( Corruption) :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455479" y="2782669"/>
            <a:ext cx="5791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s-IN" sz="2000" b="1" dirty="0"/>
              <a:t>ক্লাস উপস্থাপনায়ঃ মোঃ হাসান তারেক, প্রভাষক,  রাষ্ট্রবিজ্ঞান বিভাগ</a:t>
            </a:r>
            <a:endParaRPr lang="en-US" sz="2000" b="1" dirty="0"/>
          </a:p>
        </p:txBody>
      </p:sp>
      <p:pic>
        <p:nvPicPr>
          <p:cNvPr id="1026" name="Picture 2" descr="H:\13.09.2018\College\Editorial 10\Pictur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236" y="2094075"/>
            <a:ext cx="2338388" cy="2792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729535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43200" y="152400"/>
            <a:ext cx="3657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s-IN" sz="2400" b="1" dirty="0" smtClean="0">
                <a:solidFill>
                  <a:srgbClr val="C00000"/>
                </a:solidFill>
              </a:rPr>
              <a:t>দুর্নীতি</a:t>
            </a:r>
            <a:r>
              <a:rPr lang="en-US" sz="2400" b="1" dirty="0" smtClean="0">
                <a:solidFill>
                  <a:srgbClr val="C00000"/>
                </a:solidFill>
              </a:rPr>
              <a:t> ( Corruption ): 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838200"/>
            <a:ext cx="84582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2000" b="1" dirty="0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দুর্নীতি ইংরেজি প্রতিশব্দ হচ্ছে </a:t>
            </a:r>
            <a:r>
              <a:rPr lang="en-US" sz="20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Corruption</a:t>
            </a:r>
            <a:r>
              <a:rPr lang="bn-IN" sz="20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Corruption</a:t>
            </a:r>
            <a:r>
              <a:rPr lang="bn-IN" sz="2000" b="1" dirty="0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শব্দটি</a:t>
            </a:r>
            <a:r>
              <a:rPr lang="en-US" sz="2000" b="1" dirty="0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এসেছে</a:t>
            </a:r>
            <a:r>
              <a:rPr lang="en-US" sz="2000" b="1" dirty="0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ল্যাটিন</a:t>
            </a:r>
            <a:r>
              <a:rPr lang="en-US" sz="2000" b="1" dirty="0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b="1" dirty="0" err="1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r>
              <a:rPr lang="en-US" sz="2000" b="1" dirty="0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b="1" dirty="0" err="1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Ô</a:t>
            </a:r>
            <a:r>
              <a:rPr lang="en-US" sz="2000" b="1" dirty="0" err="1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Corruptius</a:t>
            </a:r>
            <a:r>
              <a:rPr lang="en-US" sz="2000" b="1" dirty="0" err="1" smtClean="0">
                <a:solidFill>
                  <a:schemeClr val="accent5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Õ</a:t>
            </a:r>
            <a:r>
              <a:rPr lang="bn-IN" sz="2000" b="1" dirty="0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থেকে যার অর্থ ধ্বংস বা ক্ষতি সাধন। </a:t>
            </a:r>
            <a:endParaRPr lang="en-US" sz="2000" b="1" dirty="0" smtClean="0">
              <a:solidFill>
                <a:schemeClr val="accent5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2000" b="1" dirty="0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জাতিসংঘ প্রণীত ম্যানুয়াল অন আন্টিকরাপশন পলিসি  অনুযায়ী ব্যাক্তিগত  স্বার্থোদ্ধারের জন্য ক্ষমতার অপব্যবহারই হলো দুর্নীতি।</a:t>
            </a:r>
            <a:r>
              <a:rPr lang="en-US" sz="2000" b="1" dirty="0" smtClean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0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2050" name="Picture 2" descr="H:\13.09.2018\Class\download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76601"/>
            <a:ext cx="5105400" cy="36125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H:\13.09.2018\Class\download (3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3276601"/>
            <a:ext cx="4038599" cy="358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371351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:\13.09.2018\Class\download (4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3505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H:\13.09.2018\Class\images (1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62745"/>
            <a:ext cx="9144000" cy="3595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773823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228600"/>
            <a:ext cx="86868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2000" b="1" dirty="0">
                <a:solidFill>
                  <a:srgbClr val="C00000"/>
                </a:solidFill>
              </a:rPr>
              <a:t>দুর্নীতির কারণগুলো : </a:t>
            </a:r>
            <a:endParaRPr lang="en-US" sz="2000" b="1" dirty="0" smtClean="0">
              <a:solidFill>
                <a:srgbClr val="C00000"/>
              </a:solidFill>
            </a:endParaRPr>
          </a:p>
          <a:p>
            <a:r>
              <a:rPr lang="bn-IN" sz="2000" b="1" dirty="0" smtClean="0"/>
              <a:t>দুর্নীতির </a:t>
            </a:r>
            <a:r>
              <a:rPr lang="bn-IN" sz="2000" b="1" dirty="0"/>
              <a:t>কারণসমূহ জানতে ও উদঘাটন করতে দেশি-বিদেশি বিশেষজ্ঞ ও গবেষকগণ  চেষ্টা করেছেন</a:t>
            </a:r>
            <a:r>
              <a:rPr lang="bn-IN" sz="2000" b="1" dirty="0" smtClean="0"/>
              <a:t>।</a:t>
            </a:r>
            <a:r>
              <a:rPr lang="en-US" sz="2000" b="1" dirty="0" smtClean="0"/>
              <a:t> </a:t>
            </a:r>
            <a:r>
              <a:rPr lang="bn-IN" sz="2000" b="1" dirty="0" smtClean="0"/>
              <a:t>উদঘাটিত </a:t>
            </a:r>
            <a:r>
              <a:rPr lang="bn-IN" sz="2000" b="1" dirty="0"/>
              <a:t>ও চিহ্নিত কিছু কারণ সংক্ষেপে  উল্লেখ করা গেল। ট্রান্সপারেন্সি ইন্টারন্যাশনাল বাংলাদেশ কর্তৃক চিহ্নিত কারণসমূহ হচ্ছে- </a:t>
            </a:r>
            <a:endParaRPr lang="en-US" sz="2000" b="1" dirty="0"/>
          </a:p>
        </p:txBody>
      </p:sp>
      <p:sp>
        <p:nvSpPr>
          <p:cNvPr id="3" name="Oval 2"/>
          <p:cNvSpPr/>
          <p:nvPr/>
        </p:nvSpPr>
        <p:spPr>
          <a:xfrm>
            <a:off x="5476007" y="3627566"/>
            <a:ext cx="2590800" cy="1066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06152" y="2563807"/>
            <a:ext cx="22397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b="1" dirty="0"/>
              <a:t>জবাবদিহিতার অভাব </a:t>
            </a:r>
            <a:endParaRPr lang="en-US" b="1" dirty="0"/>
          </a:p>
        </p:txBody>
      </p:sp>
      <p:sp>
        <p:nvSpPr>
          <p:cNvPr id="5" name="Oval 4"/>
          <p:cNvSpPr/>
          <p:nvPr/>
        </p:nvSpPr>
        <p:spPr>
          <a:xfrm>
            <a:off x="4432229" y="2033389"/>
            <a:ext cx="3124200" cy="1066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029200" y="2323099"/>
            <a:ext cx="233827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b="1" dirty="0"/>
              <a:t>ইচ্ছামাফিক ক্ষমতার ব্যবহার</a:t>
            </a:r>
            <a:endParaRPr lang="en-US" b="1" dirty="0"/>
          </a:p>
        </p:txBody>
      </p:sp>
      <p:sp>
        <p:nvSpPr>
          <p:cNvPr id="7" name="Oval 6"/>
          <p:cNvSpPr/>
          <p:nvPr/>
        </p:nvSpPr>
        <p:spPr>
          <a:xfrm>
            <a:off x="63910" y="3719154"/>
            <a:ext cx="3124200" cy="1066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69711" y="3919764"/>
            <a:ext cx="195805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2000" b="1" dirty="0"/>
              <a:t>স্বচ্ছতার অভাব</a:t>
            </a:r>
            <a:br>
              <a:rPr lang="bn-IN" sz="2000" b="1" dirty="0"/>
            </a:br>
            <a:endParaRPr lang="en-US" sz="2000" b="1" dirty="0"/>
          </a:p>
        </p:txBody>
      </p:sp>
      <p:sp>
        <p:nvSpPr>
          <p:cNvPr id="9" name="Oval 8"/>
          <p:cNvSpPr/>
          <p:nvPr/>
        </p:nvSpPr>
        <p:spPr>
          <a:xfrm>
            <a:off x="330610" y="2230582"/>
            <a:ext cx="2590800" cy="1066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980570" y="3914745"/>
            <a:ext cx="123944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2000" b="1" dirty="0"/>
              <a:t>স্বল্প বেতন</a:t>
            </a:r>
            <a:endParaRPr lang="en-US" sz="2000" b="1" dirty="0"/>
          </a:p>
        </p:txBody>
      </p:sp>
      <p:sp>
        <p:nvSpPr>
          <p:cNvPr id="11" name="Oval 10"/>
          <p:cNvSpPr/>
          <p:nvPr/>
        </p:nvSpPr>
        <p:spPr>
          <a:xfrm>
            <a:off x="2627769" y="4845735"/>
            <a:ext cx="3352801" cy="1170709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2797987" y="5197825"/>
            <a:ext cx="301236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2000" b="1" dirty="0"/>
              <a:t>ক্ষমতাশীল ব্যক্তিদের প্রভাব</a:t>
            </a:r>
            <a:endParaRPr lang="en-US" sz="2000" b="1" dirty="0"/>
          </a:p>
        </p:txBody>
      </p:sp>
      <p:sp>
        <p:nvSpPr>
          <p:cNvPr id="13" name="5-Point Star 12"/>
          <p:cNvSpPr/>
          <p:nvPr/>
        </p:nvSpPr>
        <p:spPr>
          <a:xfrm>
            <a:off x="3491679" y="3041196"/>
            <a:ext cx="1104899" cy="108040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11539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228600"/>
            <a:ext cx="89154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b="1" dirty="0"/>
              <a:t>এছাড়া, অভাব ও লোভকে অনেকে দুর্নীতির কারণ হিসেবে উল্লেখ করেছেন। আরও যে সকল কারণে দুর্নীতি হয়।</a:t>
            </a:r>
            <a:br>
              <a:rPr lang="bn-IN" b="1" dirty="0"/>
            </a:br>
            <a:endParaRPr lang="en-US" b="1" dirty="0"/>
          </a:p>
        </p:txBody>
      </p:sp>
      <p:sp>
        <p:nvSpPr>
          <p:cNvPr id="4" name="Oval 3"/>
          <p:cNvSpPr/>
          <p:nvPr/>
        </p:nvSpPr>
        <p:spPr>
          <a:xfrm>
            <a:off x="609600" y="1676400"/>
            <a:ext cx="3200400" cy="1143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227859" y="1786235"/>
            <a:ext cx="196388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r>
              <a:rPr lang="bn-IN" b="1" dirty="0" smtClean="0"/>
              <a:t>গণমাধ্যমের </a:t>
            </a:r>
            <a:r>
              <a:rPr lang="bn-IN" b="1" dirty="0"/>
              <a:t>স্বাধীনতার অভাব</a:t>
            </a:r>
            <a:br>
              <a:rPr lang="bn-IN" b="1" dirty="0"/>
            </a:br>
            <a:endParaRPr lang="en-US" b="1" dirty="0"/>
          </a:p>
        </p:txBody>
      </p:sp>
      <p:sp>
        <p:nvSpPr>
          <p:cNvPr id="6" name="Oval 5"/>
          <p:cNvSpPr/>
          <p:nvPr/>
        </p:nvSpPr>
        <p:spPr>
          <a:xfrm>
            <a:off x="4610100" y="1676400"/>
            <a:ext cx="3200400" cy="1143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181600" y="1981199"/>
            <a:ext cx="219075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b="1" dirty="0"/>
              <a:t>আইনের শাসনের অভাব</a:t>
            </a:r>
            <a:br>
              <a:rPr lang="bn-IN" b="1" dirty="0"/>
            </a:br>
            <a:endParaRPr lang="en-US" b="1" dirty="0"/>
          </a:p>
        </p:txBody>
      </p:sp>
      <p:sp>
        <p:nvSpPr>
          <p:cNvPr id="8" name="Oval 7"/>
          <p:cNvSpPr/>
          <p:nvPr/>
        </p:nvSpPr>
        <p:spPr>
          <a:xfrm>
            <a:off x="838200" y="3352800"/>
            <a:ext cx="3200400" cy="1295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279814" y="3677334"/>
            <a:ext cx="253018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b="1" dirty="0"/>
              <a:t>বিচারবিভাগের স্বাধীনতার অভাব</a:t>
            </a:r>
            <a:endParaRPr lang="en-US" b="1" dirty="0"/>
          </a:p>
        </p:txBody>
      </p:sp>
      <p:sp>
        <p:nvSpPr>
          <p:cNvPr id="10" name="Oval 9"/>
          <p:cNvSpPr/>
          <p:nvPr/>
        </p:nvSpPr>
        <p:spPr>
          <a:xfrm>
            <a:off x="4724400" y="3443764"/>
            <a:ext cx="3200400" cy="1143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4979985" y="3830598"/>
            <a:ext cx="25939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b="1" dirty="0"/>
              <a:t>নৈতিক মূল্যবোধের অভাব</a:t>
            </a:r>
            <a:endParaRPr lang="en-US" b="1" dirty="0"/>
          </a:p>
        </p:txBody>
      </p:sp>
      <p:sp>
        <p:nvSpPr>
          <p:cNvPr id="12" name="5-Point Star 11"/>
          <p:cNvSpPr/>
          <p:nvPr/>
        </p:nvSpPr>
        <p:spPr>
          <a:xfrm>
            <a:off x="3631623" y="2442864"/>
            <a:ext cx="1181100" cy="907018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25566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76200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bn-IN" sz="2000" b="1" dirty="0">
                <a:solidFill>
                  <a:srgbClr val="C00000"/>
                </a:solidFill>
              </a:rPr>
              <a:t>দুর্নীতি দমন বা প্রতিরোধের উপায়সমূহ :</a:t>
            </a:r>
            <a:br>
              <a:rPr lang="bn-IN" sz="2000" b="1" dirty="0">
                <a:solidFill>
                  <a:srgbClr val="C00000"/>
                </a:solidFill>
              </a:rPr>
            </a:br>
            <a:endParaRPr lang="en-US" sz="2000" b="1" dirty="0">
              <a:solidFill>
                <a:srgbClr val="C00000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533400" y="819834"/>
            <a:ext cx="3352800" cy="1371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702386" y="1043969"/>
            <a:ext cx="2971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b="1" dirty="0" smtClean="0"/>
          </a:p>
          <a:p>
            <a:r>
              <a:rPr lang="bn-IN" b="1" dirty="0" smtClean="0"/>
              <a:t>কার্যকর </a:t>
            </a:r>
            <a:r>
              <a:rPr lang="bn-IN" b="1" dirty="0"/>
              <a:t>দুর্নীতি দমন কমিশন </a:t>
            </a:r>
            <a:r>
              <a:rPr lang="bn-IN" dirty="0"/>
              <a:t/>
            </a:r>
            <a:br>
              <a:rPr lang="bn-IN" dirty="0"/>
            </a:b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4800600" y="819834"/>
            <a:ext cx="3352800" cy="1371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486400" y="1505633"/>
            <a:ext cx="1981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b="1" dirty="0"/>
              <a:t>নৈতিক শিক্ষাদান</a:t>
            </a:r>
            <a:br>
              <a:rPr lang="bn-IN" b="1" dirty="0"/>
            </a:br>
            <a:endParaRPr lang="en-US" b="1" dirty="0"/>
          </a:p>
        </p:txBody>
      </p:sp>
      <p:sp>
        <p:nvSpPr>
          <p:cNvPr id="7" name="Oval 6"/>
          <p:cNvSpPr/>
          <p:nvPr/>
        </p:nvSpPr>
        <p:spPr>
          <a:xfrm>
            <a:off x="637309" y="3008990"/>
            <a:ext cx="3699164" cy="1371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073727" y="3235036"/>
            <a:ext cx="3048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r>
              <a:rPr lang="bn-IN" b="1" dirty="0" smtClean="0"/>
              <a:t>জবাবদিহিমূলক </a:t>
            </a:r>
            <a:r>
              <a:rPr lang="bn-IN" b="1" dirty="0"/>
              <a:t>প্রশাসনিক ব্যবস্থা</a:t>
            </a:r>
            <a:r>
              <a:rPr lang="bn-IN" dirty="0"/>
              <a:t/>
            </a:r>
            <a:br>
              <a:rPr lang="bn-IN" dirty="0"/>
            </a:br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5334000" y="2960201"/>
            <a:ext cx="3352800" cy="1371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67400" y="3411093"/>
            <a:ext cx="2286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b="1" dirty="0"/>
              <a:t>স্বাধীন বিচার ব্যবস্থা</a:t>
            </a:r>
            <a:br>
              <a:rPr lang="bn-IN" b="1" dirty="0"/>
            </a:br>
            <a:endParaRPr lang="en-US" b="1" dirty="0"/>
          </a:p>
        </p:txBody>
      </p:sp>
      <p:sp>
        <p:nvSpPr>
          <p:cNvPr id="11" name="Down Arrow 10"/>
          <p:cNvSpPr/>
          <p:nvPr/>
        </p:nvSpPr>
        <p:spPr>
          <a:xfrm>
            <a:off x="2119013" y="2244275"/>
            <a:ext cx="304800" cy="71592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own Arrow 11"/>
          <p:cNvSpPr/>
          <p:nvPr/>
        </p:nvSpPr>
        <p:spPr>
          <a:xfrm>
            <a:off x="6324600" y="2228325"/>
            <a:ext cx="457200" cy="73187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>
            <a:off x="3955473" y="1367089"/>
            <a:ext cx="762000" cy="2770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>
            <a:off x="4390158" y="3538027"/>
            <a:ext cx="883227" cy="41142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983673" y="4844534"/>
            <a:ext cx="3352800" cy="1371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705377" y="5530334"/>
            <a:ext cx="19688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b="1" dirty="0"/>
              <a:t>সুষ্ঠু বেতন কাঠামো</a:t>
            </a:r>
            <a:endParaRPr lang="en-US" b="1" dirty="0"/>
          </a:p>
        </p:txBody>
      </p:sp>
      <p:sp>
        <p:nvSpPr>
          <p:cNvPr id="17" name="Oval 16"/>
          <p:cNvSpPr/>
          <p:nvPr/>
        </p:nvSpPr>
        <p:spPr>
          <a:xfrm>
            <a:off x="5333999" y="4844534"/>
            <a:ext cx="3383241" cy="1371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5715000" y="5260548"/>
            <a:ext cx="2438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b="1" dirty="0"/>
              <a:t>প্রচারমাধ্যমের ভূমিকা</a:t>
            </a:r>
            <a:endParaRPr lang="en-US" b="1" dirty="0"/>
          </a:p>
        </p:txBody>
      </p:sp>
      <p:sp>
        <p:nvSpPr>
          <p:cNvPr id="20" name="Down Arrow 19"/>
          <p:cNvSpPr/>
          <p:nvPr/>
        </p:nvSpPr>
        <p:spPr>
          <a:xfrm>
            <a:off x="2349612" y="4435364"/>
            <a:ext cx="340169" cy="38940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Down Arrow 20"/>
          <p:cNvSpPr/>
          <p:nvPr/>
        </p:nvSpPr>
        <p:spPr>
          <a:xfrm>
            <a:off x="7001277" y="4393063"/>
            <a:ext cx="340169" cy="38940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ight Arrow 21"/>
          <p:cNvSpPr/>
          <p:nvPr/>
        </p:nvSpPr>
        <p:spPr>
          <a:xfrm>
            <a:off x="4390158" y="5324622"/>
            <a:ext cx="883227" cy="41142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64437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855" y="228600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bn-IN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 :</a:t>
            </a:r>
            <a:br>
              <a:rPr lang="bn-IN" sz="2400" b="1" dirty="0" smtClean="0">
                <a:latin typeface="NikoshBAN" panose="02000000000000000000" pitchFamily="2" charset="0"/>
                <a:cs typeface="NikoshBAN" panose="02000000000000000000" pitchFamily="2" charset="0"/>
              </a:rPr>
            </a:br>
            <a:endParaRPr lang="en-US" sz="2400" b="1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2400" smtClean="0">
                <a:latin typeface="NikoshBAN" panose="02000000000000000000" pitchFamily="2" charset="0"/>
                <a:cs typeface="NikoshBAN" panose="02000000000000000000" pitchFamily="2" charset="0"/>
              </a:rPr>
              <a:t> দুর্নীতি </a:t>
            </a:r>
            <a:r>
              <a:rPr lang="bn-IN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কি?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20782" y="1295400"/>
            <a:ext cx="4800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smtClean="0"/>
              <a:t> </a:t>
            </a:r>
            <a:r>
              <a:rPr lang="as-IN" sz="2000" b="1" dirty="0" smtClean="0"/>
              <a:t>দুর্নীতির কারণ</a:t>
            </a:r>
            <a:r>
              <a:rPr lang="en-US" sz="2000" b="1" dirty="0" smtClean="0"/>
              <a:t>?</a:t>
            </a:r>
            <a:endParaRPr lang="as-IN" sz="2000" b="1" dirty="0"/>
          </a:p>
          <a:p>
            <a:r>
              <a:rPr lang="en-US" sz="2000" b="1" dirty="0" smtClean="0"/>
              <a:t> </a:t>
            </a:r>
            <a:r>
              <a:rPr lang="as-IN" sz="2000" b="1" dirty="0" smtClean="0"/>
              <a:t>দুর্নীতি </a:t>
            </a:r>
            <a:r>
              <a:rPr lang="as-IN" sz="2000" b="1" dirty="0"/>
              <a:t>প্রতিরোধের </a:t>
            </a:r>
            <a:r>
              <a:rPr lang="as-IN" sz="2000" b="1" dirty="0" smtClean="0"/>
              <a:t>উপায়</a:t>
            </a:r>
            <a:r>
              <a:rPr lang="en-US" sz="2000" b="1" dirty="0" smtClean="0"/>
              <a:t>?</a:t>
            </a:r>
            <a:endParaRPr lang="as-IN" sz="2000" b="1" dirty="0"/>
          </a:p>
        </p:txBody>
      </p:sp>
    </p:spTree>
    <p:extLst>
      <p:ext uri="{BB962C8B-B14F-4D97-AF65-F5344CB8AC3E}">
        <p14:creationId xmlns:p14="http://schemas.microsoft.com/office/powerpoint/2010/main" val="1761662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:\13.09.2018\Class\Honors\images (5) - Cop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2577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3594844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mposite">
      <a:dk1>
        <a:sysClr val="windowText" lastClr="000000"/>
      </a:dk1>
      <a:lt1>
        <a:sysClr val="window" lastClr="FFFFFF"/>
      </a:lt1>
      <a:dk2>
        <a:srgbClr val="5B6973"/>
      </a:dk2>
      <a:lt2>
        <a:srgbClr val="E7ECED"/>
      </a:lt2>
      <a:accent1>
        <a:srgbClr val="98C723"/>
      </a:accent1>
      <a:accent2>
        <a:srgbClr val="59B0B9"/>
      </a:accent2>
      <a:accent3>
        <a:srgbClr val="DEAE00"/>
      </a:accent3>
      <a:accent4>
        <a:srgbClr val="B77BB4"/>
      </a:accent4>
      <a:accent5>
        <a:srgbClr val="E0773C"/>
      </a:accent5>
      <a:accent6>
        <a:srgbClr val="A98D63"/>
      </a:accent6>
      <a:hlink>
        <a:srgbClr val="26CBEC"/>
      </a:hlink>
      <a:folHlink>
        <a:srgbClr val="598C8C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102</TotalTime>
  <Words>169</Words>
  <Application>Microsoft Office PowerPoint</Application>
  <PresentationFormat>On-screen Show (4:3)</PresentationFormat>
  <Paragraphs>33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Concourse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Hasan</dc:creator>
  <cp:lastModifiedBy>Hasan</cp:lastModifiedBy>
  <cp:revision>11</cp:revision>
  <dcterms:created xsi:type="dcterms:W3CDTF">2020-06-01T05:35:27Z</dcterms:created>
  <dcterms:modified xsi:type="dcterms:W3CDTF">2020-07-02T06:07:54Z</dcterms:modified>
</cp:coreProperties>
</file>