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9.jpeg" /><Relationship Id="rId1" Type="http://schemas.openxmlformats.org/officeDocument/2006/relationships/slideLayout" Target="../slideLayouts/slideLayout2.xml" /><Relationship Id="rId4" Type="http://schemas.openxmlformats.org/officeDocument/2006/relationships/image" Target="../media/image14.jpeg" /></Relationships>
</file>

<file path=ppt/slides/_rels/slide23.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27FF-B4AC-D542-B442-C6CC5F9F4E7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98382D8-0991-3849-AC85-6E51533C6EDB}"/>
              </a:ext>
            </a:extLst>
          </p:cNvPr>
          <p:cNvSpPr>
            <a:spLocks noGrp="1"/>
          </p:cNvSpPr>
          <p:nvPr>
            <p:ph type="subTitle" idx="1"/>
          </p:nvPr>
        </p:nvSpPr>
        <p:spPr>
          <a:xfrm>
            <a:off x="1507067" y="3250407"/>
            <a:ext cx="7742319" cy="1897326"/>
          </a:xfrm>
        </p:spPr>
        <p:txBody>
          <a:bodyPr/>
          <a:lstStyle/>
          <a:p>
            <a:endParaRPr lang="en-US"/>
          </a:p>
        </p:txBody>
      </p:sp>
      <p:pic>
        <p:nvPicPr>
          <p:cNvPr id="4" name="Picture 4">
            <a:extLst>
              <a:ext uri="{FF2B5EF4-FFF2-40B4-BE49-F238E27FC236}">
                <a16:creationId xmlns:a16="http://schemas.microsoft.com/office/drawing/2014/main" id="{89C662B6-C08F-154E-B414-88A4EBEADA2D}"/>
              </a:ext>
            </a:extLst>
          </p:cNvPr>
          <p:cNvPicPr>
            <a:picLocks noChangeAspect="1"/>
          </p:cNvPicPr>
          <p:nvPr/>
        </p:nvPicPr>
        <p:blipFill>
          <a:blip r:embed="rId2"/>
          <a:stretch>
            <a:fillRect/>
          </a:stretch>
        </p:blipFill>
        <p:spPr>
          <a:xfrm>
            <a:off x="1507067" y="2289249"/>
            <a:ext cx="7766936" cy="3081263"/>
          </a:xfrm>
          <a:prstGeom prst="rect">
            <a:avLst/>
          </a:prstGeom>
        </p:spPr>
      </p:pic>
    </p:spTree>
    <p:extLst>
      <p:ext uri="{BB962C8B-B14F-4D97-AF65-F5344CB8AC3E}">
        <p14:creationId xmlns:p14="http://schemas.microsoft.com/office/powerpoint/2010/main" val="3027763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5D6F-95B4-EB41-8322-516406E14132}"/>
              </a:ext>
            </a:extLst>
          </p:cNvPr>
          <p:cNvSpPr>
            <a:spLocks noGrp="1"/>
          </p:cNvSpPr>
          <p:nvPr>
            <p:ph type="title"/>
          </p:nvPr>
        </p:nvSpPr>
        <p:spPr/>
        <p:txBody>
          <a:bodyPr/>
          <a:lstStyle/>
          <a:p>
            <a:r>
              <a:rPr lang="en-GB"/>
              <a:t>       বাস টপোলজির সুবিধা ও অসুবিধা</a:t>
            </a:r>
            <a:endParaRPr lang="en-US"/>
          </a:p>
        </p:txBody>
      </p:sp>
      <p:sp>
        <p:nvSpPr>
          <p:cNvPr id="3" name="Content Placeholder 2">
            <a:extLst>
              <a:ext uri="{FF2B5EF4-FFF2-40B4-BE49-F238E27FC236}">
                <a16:creationId xmlns:a16="http://schemas.microsoft.com/office/drawing/2014/main" id="{4B2E74DB-4CF4-9045-8E7F-6C6AB69F7B9D}"/>
              </a:ext>
            </a:extLst>
          </p:cNvPr>
          <p:cNvSpPr>
            <a:spLocks noGrp="1"/>
          </p:cNvSpPr>
          <p:nvPr>
            <p:ph idx="1"/>
          </p:nvPr>
        </p:nvSpPr>
        <p:spPr>
          <a:xfrm>
            <a:off x="677333" y="1930400"/>
            <a:ext cx="9431073" cy="4088209"/>
          </a:xfrm>
        </p:spPr>
        <p:txBody>
          <a:bodyPr>
            <a:normAutofit lnSpcReduction="10000"/>
          </a:bodyPr>
          <a:lstStyle/>
          <a:p>
            <a:pPr marL="0" indent="0">
              <a:buNone/>
            </a:pPr>
            <a:r>
              <a:rPr lang="en-GB" sz="2400" b="1"/>
              <a:t>সুবিধা :                                                                                                            ১. বাস টপোলজিতে কম ক্যাবলের প্রয়োজন হয় বলে খরচ কম এবং এটি সহজ সরল।                                                                          ২. টপোলজির কোন কম্পিউটার নষ্ট হলেও সম্পূর্ণ  সিস্টেমের উপর প্রভাব পড়ে না।                                                                       ৩.নতুন কম্পিউটার যুক্ত করতে হলে মূল ক্যাবলের সাথে সংযোগ দিলেই চলে।                                                                                  অসুবিধা:                                                                                 ১.বাস টপোলজির ডেটা চলাচলের গতি কম।                                     ২. এই টপোলজির ত্রুটি নির্ণয় বেশ জটিল।                                       ৩. কম্পিউটারের সংখ্যা বেশি হলে ডেটা ট্রান্সমিশন বিঘ্নিত হয়।   </a:t>
            </a:r>
            <a:endParaRPr lang="en-US" sz="2400" b="1"/>
          </a:p>
        </p:txBody>
      </p:sp>
    </p:spTree>
    <p:extLst>
      <p:ext uri="{BB962C8B-B14F-4D97-AF65-F5344CB8AC3E}">
        <p14:creationId xmlns:p14="http://schemas.microsoft.com/office/powerpoint/2010/main" val="426877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AE48-F89D-6D46-9B79-6F0CFCBD1A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199EEC-05F5-6443-B8AB-A6372850B6CE}"/>
              </a:ext>
            </a:extLst>
          </p:cNvPr>
          <p:cNvSpPr>
            <a:spLocks noGrp="1"/>
          </p:cNvSpPr>
          <p:nvPr>
            <p:ph idx="1"/>
          </p:nvPr>
        </p:nvSpPr>
        <p:spPr/>
        <p:txBody>
          <a:bodyPr>
            <a:normAutofit/>
          </a:bodyPr>
          <a:lstStyle/>
          <a:p>
            <a:pPr marL="0" indent="0">
              <a:buNone/>
            </a:pPr>
            <a:r>
              <a:rPr lang="en-GB" sz="2800" b="1"/>
              <a:t>রিং টপোলজি :</a:t>
            </a:r>
            <a:r>
              <a:rPr lang="en-GB" sz="2800"/>
              <a:t>যে টপোলজিতে সবগুলো কম্পিউটারকে ক্যাবলের মাধ্যমে একটি রিং বা লুপের মতো তৈরি করা যায় তাকে রিং টপোলজি বলে। এ টপোলজিতে সর্বশেষ কম্পিউটারটি প্রথম কম্পিউটারের সাথে যুক্ত থাকে।</a:t>
            </a:r>
            <a:endParaRPr lang="en-US" sz="2800" b="1"/>
          </a:p>
        </p:txBody>
      </p:sp>
      <p:pic>
        <p:nvPicPr>
          <p:cNvPr id="4" name="Picture 4">
            <a:extLst>
              <a:ext uri="{FF2B5EF4-FFF2-40B4-BE49-F238E27FC236}">
                <a16:creationId xmlns:a16="http://schemas.microsoft.com/office/drawing/2014/main" id="{D1D18E6C-17D8-8445-B0CC-5545CCE930A2}"/>
              </a:ext>
            </a:extLst>
          </p:cNvPr>
          <p:cNvPicPr>
            <a:picLocks noChangeAspect="1"/>
          </p:cNvPicPr>
          <p:nvPr/>
        </p:nvPicPr>
        <p:blipFill>
          <a:blip r:embed="rId2"/>
          <a:stretch>
            <a:fillRect/>
          </a:stretch>
        </p:blipFill>
        <p:spPr>
          <a:xfrm>
            <a:off x="2464594" y="3924100"/>
            <a:ext cx="4982766" cy="2787277"/>
          </a:xfrm>
          <a:prstGeom prst="rect">
            <a:avLst/>
          </a:prstGeom>
        </p:spPr>
      </p:pic>
    </p:spTree>
    <p:extLst>
      <p:ext uri="{BB962C8B-B14F-4D97-AF65-F5344CB8AC3E}">
        <p14:creationId xmlns:p14="http://schemas.microsoft.com/office/powerpoint/2010/main" val="186711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9085F-73F2-3F40-8927-AD6BADB92B8C}"/>
              </a:ext>
            </a:extLst>
          </p:cNvPr>
          <p:cNvSpPr>
            <a:spLocks noGrp="1"/>
          </p:cNvSpPr>
          <p:nvPr>
            <p:ph type="title"/>
          </p:nvPr>
        </p:nvSpPr>
        <p:spPr/>
        <p:txBody>
          <a:bodyPr>
            <a:normAutofit/>
          </a:bodyPr>
          <a:lstStyle/>
          <a:p>
            <a:r>
              <a:rPr lang="en-GB" sz="3200"/>
              <a:t>             রিং টপোলজির সুবিধা ও অসুবিধা </a:t>
            </a:r>
            <a:endParaRPr lang="en-US" sz="3200"/>
          </a:p>
        </p:txBody>
      </p:sp>
      <p:sp>
        <p:nvSpPr>
          <p:cNvPr id="3" name="Content Placeholder 2">
            <a:extLst>
              <a:ext uri="{FF2B5EF4-FFF2-40B4-BE49-F238E27FC236}">
                <a16:creationId xmlns:a16="http://schemas.microsoft.com/office/drawing/2014/main" id="{0DD201BC-27FF-604A-BBE1-AA4E07E48CBC}"/>
              </a:ext>
            </a:extLst>
          </p:cNvPr>
          <p:cNvSpPr>
            <a:spLocks noGrp="1"/>
          </p:cNvSpPr>
          <p:nvPr>
            <p:ph idx="1"/>
          </p:nvPr>
        </p:nvSpPr>
        <p:spPr>
          <a:xfrm>
            <a:off x="320147" y="1774363"/>
            <a:ext cx="9663244" cy="4759787"/>
          </a:xfrm>
        </p:spPr>
        <p:txBody>
          <a:bodyPr>
            <a:normAutofit/>
          </a:bodyPr>
          <a:lstStyle/>
          <a:p>
            <a:pPr marL="0" indent="0">
              <a:buNone/>
            </a:pPr>
            <a:r>
              <a:rPr lang="en-GB" sz="2800" b="1"/>
              <a:t>সুবিধা:                                                          </a:t>
            </a:r>
            <a:r>
              <a:rPr lang="en-GB" sz="2800"/>
              <a:t>১.নেটওয়ার্কভুক্ত প্রতিটি কম্পিউটারের গুরুত্ব সমান।                  ২. এই টপোলজিতে কোন কেন্দ্রীয় কম্পিউটারের প্রয়োজন হয় না।                                                                    ৩. কম্পিউটারের সংখ্যা বাড়লেও এর দক্ষতা খুব বেশি প্রভাবিত হয় না।                                                                     </a:t>
            </a:r>
            <a:r>
              <a:rPr lang="en-GB" sz="2800" b="1"/>
              <a:t>অসুবিধা:</a:t>
            </a:r>
            <a:r>
              <a:rPr lang="en-GB" sz="2800"/>
              <a:t>১. কোন কম্পিউটার নষ্ট হয়ে গেলে সম্পূর্ণ  নেটওয়ার্ক অচল হয়ে পড়ে।                                                           ২.ডেটা চলাচলের গতি কম এবং খরচ বেশি।                            ৩. যেকোনো  সমস্যা নিরুপন করা বেশ জটিল। </a:t>
            </a:r>
            <a:endParaRPr lang="en-US" sz="2800" b="1"/>
          </a:p>
        </p:txBody>
      </p:sp>
    </p:spTree>
    <p:extLst>
      <p:ext uri="{BB962C8B-B14F-4D97-AF65-F5344CB8AC3E}">
        <p14:creationId xmlns:p14="http://schemas.microsoft.com/office/powerpoint/2010/main" val="4037303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59BE-DD79-1041-B1B7-18414B527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7DC4EE-F678-0A4B-97A6-050DB7E02671}"/>
              </a:ext>
            </a:extLst>
          </p:cNvPr>
          <p:cNvSpPr>
            <a:spLocks noGrp="1"/>
          </p:cNvSpPr>
          <p:nvPr>
            <p:ph idx="1"/>
          </p:nvPr>
        </p:nvSpPr>
        <p:spPr/>
        <p:txBody>
          <a:bodyPr>
            <a:normAutofit/>
          </a:bodyPr>
          <a:lstStyle/>
          <a:p>
            <a:pPr marL="0" indent="0">
              <a:buNone/>
            </a:pPr>
            <a:r>
              <a:rPr lang="en-GB" sz="2400" b="1"/>
              <a:t>স্টার টপোলজি: </a:t>
            </a:r>
            <a:r>
              <a:rPr lang="en-GB" sz="2400"/>
              <a:t>যে নেটওয়ার্কে সবগুলো কম্পিউটার একটি কেন্দ্রিয় হাব বা সুইচ থেকে সংযোগ দেওয়া হয় তাকে স্টার টপোলজি বলে।</a:t>
            </a:r>
            <a:endParaRPr lang="en-US" sz="2400" b="1"/>
          </a:p>
        </p:txBody>
      </p:sp>
      <p:pic>
        <p:nvPicPr>
          <p:cNvPr id="4" name="Picture 4">
            <a:extLst>
              <a:ext uri="{FF2B5EF4-FFF2-40B4-BE49-F238E27FC236}">
                <a16:creationId xmlns:a16="http://schemas.microsoft.com/office/drawing/2014/main" id="{19E131E2-B502-9C41-8915-AB67B3CB2626}"/>
              </a:ext>
            </a:extLst>
          </p:cNvPr>
          <p:cNvPicPr>
            <a:picLocks noChangeAspect="1"/>
          </p:cNvPicPr>
          <p:nvPr/>
        </p:nvPicPr>
        <p:blipFill>
          <a:blip r:embed="rId2"/>
          <a:stretch>
            <a:fillRect/>
          </a:stretch>
        </p:blipFill>
        <p:spPr>
          <a:xfrm>
            <a:off x="2357438" y="3107531"/>
            <a:ext cx="5429250" cy="3164020"/>
          </a:xfrm>
          <a:prstGeom prst="rect">
            <a:avLst/>
          </a:prstGeom>
        </p:spPr>
      </p:pic>
    </p:spTree>
    <p:extLst>
      <p:ext uri="{BB962C8B-B14F-4D97-AF65-F5344CB8AC3E}">
        <p14:creationId xmlns:p14="http://schemas.microsoft.com/office/powerpoint/2010/main" val="501685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523F-88A6-894D-8E97-F4C06BB73866}"/>
              </a:ext>
            </a:extLst>
          </p:cNvPr>
          <p:cNvSpPr>
            <a:spLocks noGrp="1"/>
          </p:cNvSpPr>
          <p:nvPr>
            <p:ph type="title"/>
          </p:nvPr>
        </p:nvSpPr>
        <p:spPr/>
        <p:txBody>
          <a:bodyPr/>
          <a:lstStyle/>
          <a:p>
            <a:r>
              <a:rPr lang="en-GB"/>
              <a:t>            স্টার টপোলজির সুবিধা ও অসুবিধা :</a:t>
            </a:r>
            <a:endParaRPr lang="en-US"/>
          </a:p>
        </p:txBody>
      </p:sp>
      <p:sp>
        <p:nvSpPr>
          <p:cNvPr id="3" name="Content Placeholder 2">
            <a:extLst>
              <a:ext uri="{FF2B5EF4-FFF2-40B4-BE49-F238E27FC236}">
                <a16:creationId xmlns:a16="http://schemas.microsoft.com/office/drawing/2014/main" id="{5FDA5010-8027-9747-B1DB-0A728DACA2BC}"/>
              </a:ext>
            </a:extLst>
          </p:cNvPr>
          <p:cNvSpPr>
            <a:spLocks noGrp="1"/>
          </p:cNvSpPr>
          <p:nvPr>
            <p:ph idx="1"/>
          </p:nvPr>
        </p:nvSpPr>
        <p:spPr>
          <a:xfrm>
            <a:off x="864857" y="1617861"/>
            <a:ext cx="8596668" cy="3880773"/>
          </a:xfrm>
        </p:spPr>
        <p:txBody>
          <a:bodyPr>
            <a:normAutofit/>
          </a:bodyPr>
          <a:lstStyle/>
          <a:p>
            <a:pPr marL="0" indent="0">
              <a:buNone/>
            </a:pPr>
            <a:r>
              <a:rPr lang="en-GB" sz="2400" b="1"/>
              <a:t>সুবিধা:                                                                                </a:t>
            </a:r>
            <a:r>
              <a:rPr lang="en-GB" sz="2400"/>
              <a:t>১. এ টপোলজিতে কোন কম্পিউটার নষ্ট হয়ে গেলে সম্পূর্ণ সিস্টেমের উপর প্রভাব পড়ে না।                                                        ২.ত্রুটি  নির্ণয়  সহজ।                                                       ৩.ডেটা চলাচলের গতি বেশি।                                         </a:t>
            </a:r>
            <a:r>
              <a:rPr lang="en-GB" sz="2400" b="1"/>
              <a:t>অসুবিধা:                                                                            </a:t>
            </a:r>
            <a:r>
              <a:rPr lang="en-GB" sz="2400"/>
              <a:t>১. হাব বা সুইচ নষ্ট হয়ে গেলে সম্পূর্ণ সিস্টেম অচল হয়ে যায়।         ২. প্রচুর ক্যাবলের প্রয়োজন হয়,যা ব্যয়বহূল।                              ৩. কম্পিউটারের সংখ্যা বাড়লে ডেটা প্রবাহের গতি কমে যায়।    </a:t>
            </a:r>
            <a:endParaRPr lang="en-US" sz="2400" b="1"/>
          </a:p>
        </p:txBody>
      </p:sp>
    </p:spTree>
    <p:extLst>
      <p:ext uri="{BB962C8B-B14F-4D97-AF65-F5344CB8AC3E}">
        <p14:creationId xmlns:p14="http://schemas.microsoft.com/office/powerpoint/2010/main" val="381928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1E962-617B-814D-9D69-308C3D32DE35}"/>
              </a:ext>
            </a:extLst>
          </p:cNvPr>
          <p:cNvSpPr>
            <a:spLocks noGrp="1"/>
          </p:cNvSpPr>
          <p:nvPr>
            <p:ph type="title"/>
          </p:nvPr>
        </p:nvSpPr>
        <p:spPr/>
        <p:txBody>
          <a:bodyPr/>
          <a:lstStyle/>
          <a:p>
            <a:r>
              <a:rPr lang="en-GB"/>
              <a:t>                     একক কাজ:</a:t>
            </a:r>
            <a:endParaRPr lang="en-US"/>
          </a:p>
        </p:txBody>
      </p:sp>
      <p:sp>
        <p:nvSpPr>
          <p:cNvPr id="3" name="Content Placeholder 2">
            <a:extLst>
              <a:ext uri="{FF2B5EF4-FFF2-40B4-BE49-F238E27FC236}">
                <a16:creationId xmlns:a16="http://schemas.microsoft.com/office/drawing/2014/main" id="{59EF9047-5D55-E74F-8F62-289EF4C4E74C}"/>
              </a:ext>
            </a:extLst>
          </p:cNvPr>
          <p:cNvSpPr>
            <a:spLocks noGrp="1"/>
          </p:cNvSpPr>
          <p:nvPr>
            <p:ph idx="1"/>
          </p:nvPr>
        </p:nvSpPr>
        <p:spPr/>
        <p:txBody>
          <a:bodyPr>
            <a:normAutofit/>
          </a:bodyPr>
          <a:lstStyle/>
          <a:p>
            <a:pPr marL="0" indent="0">
              <a:buNone/>
            </a:pPr>
            <a:r>
              <a:rPr lang="en-GB" sz="2400"/>
              <a:t>১। কোন টপোলজিতে প্রতিটি কম্পিউটারের গুরুত্ব সমান?                ২। কোন টপোলজিতে ব্যাকবোন ক্যাবল ব্যবহৃত হয়?                      ৩। কোন টপোলজিতে হাব প্রয়োজন ? </a:t>
            </a:r>
            <a:endParaRPr lang="en-US" sz="2400"/>
          </a:p>
        </p:txBody>
      </p:sp>
      <p:pic>
        <p:nvPicPr>
          <p:cNvPr id="4" name="Picture 4">
            <a:extLst>
              <a:ext uri="{FF2B5EF4-FFF2-40B4-BE49-F238E27FC236}">
                <a16:creationId xmlns:a16="http://schemas.microsoft.com/office/drawing/2014/main" id="{B797F576-86C5-2044-A5A6-0B216097DAD4}"/>
              </a:ext>
            </a:extLst>
          </p:cNvPr>
          <p:cNvPicPr>
            <a:picLocks noChangeAspect="1"/>
          </p:cNvPicPr>
          <p:nvPr/>
        </p:nvPicPr>
        <p:blipFill>
          <a:blip r:embed="rId2"/>
          <a:stretch>
            <a:fillRect/>
          </a:stretch>
        </p:blipFill>
        <p:spPr>
          <a:xfrm>
            <a:off x="7683328" y="-41985"/>
            <a:ext cx="3435304" cy="2623970"/>
          </a:xfrm>
          <a:prstGeom prst="rect">
            <a:avLst/>
          </a:prstGeom>
        </p:spPr>
      </p:pic>
    </p:spTree>
    <p:extLst>
      <p:ext uri="{BB962C8B-B14F-4D97-AF65-F5344CB8AC3E}">
        <p14:creationId xmlns:p14="http://schemas.microsoft.com/office/powerpoint/2010/main" val="2086172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8F46-BEC0-A742-A148-2A7C3202F9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3F8BB3-248A-5847-A97F-EE1ABD2D2ED7}"/>
              </a:ext>
            </a:extLst>
          </p:cNvPr>
          <p:cNvSpPr>
            <a:spLocks noGrp="1"/>
          </p:cNvSpPr>
          <p:nvPr>
            <p:ph idx="1"/>
          </p:nvPr>
        </p:nvSpPr>
        <p:spPr/>
        <p:txBody>
          <a:bodyPr>
            <a:normAutofit/>
          </a:bodyPr>
          <a:lstStyle/>
          <a:p>
            <a:pPr marL="0" indent="0">
              <a:buNone/>
            </a:pPr>
            <a:r>
              <a:rPr lang="en-GB" sz="2400" b="1"/>
              <a:t>ট্রি টপোলজি : </a:t>
            </a:r>
            <a:r>
              <a:rPr lang="en-GB" sz="2400"/>
              <a:t>যে টপোলজিতে কম্পিউটার গুলো শাখা- প্রশাখা বিশিষ্ট নেটওয়ার্কে বিন্যস্ত থাকে তাকে ট্রি টপোলজি বলে। অনেকগুলো হাব ব্যবহার করে একে সসম্প্রসারণ করা যায়।</a:t>
            </a:r>
            <a:endParaRPr lang="en-US" sz="2400" b="1"/>
          </a:p>
        </p:txBody>
      </p:sp>
      <p:pic>
        <p:nvPicPr>
          <p:cNvPr id="4" name="Picture 4">
            <a:extLst>
              <a:ext uri="{FF2B5EF4-FFF2-40B4-BE49-F238E27FC236}">
                <a16:creationId xmlns:a16="http://schemas.microsoft.com/office/drawing/2014/main" id="{18CF4BFB-1970-8943-A1C0-ACCD5C462531}"/>
              </a:ext>
            </a:extLst>
          </p:cNvPr>
          <p:cNvPicPr>
            <a:picLocks noChangeAspect="1"/>
          </p:cNvPicPr>
          <p:nvPr/>
        </p:nvPicPr>
        <p:blipFill>
          <a:blip r:embed="rId2"/>
          <a:stretch>
            <a:fillRect/>
          </a:stretch>
        </p:blipFill>
        <p:spPr>
          <a:xfrm>
            <a:off x="1197748" y="3429000"/>
            <a:ext cx="7749799" cy="3329640"/>
          </a:xfrm>
          <a:prstGeom prst="rect">
            <a:avLst/>
          </a:prstGeom>
        </p:spPr>
      </p:pic>
    </p:spTree>
    <p:extLst>
      <p:ext uri="{BB962C8B-B14F-4D97-AF65-F5344CB8AC3E}">
        <p14:creationId xmlns:p14="http://schemas.microsoft.com/office/powerpoint/2010/main" val="4016179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2F20-D1BC-9F45-8953-D9EB46152426}"/>
              </a:ext>
            </a:extLst>
          </p:cNvPr>
          <p:cNvSpPr>
            <a:spLocks noGrp="1"/>
          </p:cNvSpPr>
          <p:nvPr>
            <p:ph type="title"/>
          </p:nvPr>
        </p:nvSpPr>
        <p:spPr/>
        <p:txBody>
          <a:bodyPr/>
          <a:lstStyle/>
          <a:p>
            <a:r>
              <a:rPr lang="en-GB"/>
              <a:t>          ট্রি টপোলজির সুবিধা ও অসুবিধা:</a:t>
            </a:r>
            <a:endParaRPr lang="en-US"/>
          </a:p>
        </p:txBody>
      </p:sp>
      <p:sp>
        <p:nvSpPr>
          <p:cNvPr id="3" name="Content Placeholder 2">
            <a:extLst>
              <a:ext uri="{FF2B5EF4-FFF2-40B4-BE49-F238E27FC236}">
                <a16:creationId xmlns:a16="http://schemas.microsoft.com/office/drawing/2014/main" id="{14E55618-A51C-EC4E-A7F9-461A10CC5DBD}"/>
              </a:ext>
            </a:extLst>
          </p:cNvPr>
          <p:cNvSpPr>
            <a:spLocks noGrp="1"/>
          </p:cNvSpPr>
          <p:nvPr>
            <p:ph idx="1"/>
          </p:nvPr>
        </p:nvSpPr>
        <p:spPr>
          <a:xfrm>
            <a:off x="1097029" y="1930400"/>
            <a:ext cx="8596668" cy="3880773"/>
          </a:xfrm>
        </p:spPr>
        <p:txBody>
          <a:bodyPr>
            <a:normAutofit/>
          </a:bodyPr>
          <a:lstStyle/>
          <a:p>
            <a:pPr marL="0" indent="0">
              <a:buNone/>
            </a:pPr>
            <a:r>
              <a:rPr lang="en-GB" sz="2400" b="1"/>
              <a:t>সুবিধা:                                                                                </a:t>
            </a:r>
            <a:r>
              <a:rPr lang="en-GB" sz="2400"/>
              <a:t>১। ট্রি টপোলজিতে শাখা- প্রশাখার মাধ্যমে নেটওয়ার্ক সম্প্রসারণ  সুবিধাজনক।                                                                         ২। অফিস ব্যবস্থাপনার কাজে এ নেটওয়ার্ক বেশি উপযোগী।         </a:t>
            </a:r>
            <a:r>
              <a:rPr lang="en-GB" sz="2400" b="1"/>
              <a:t>অসুবিধা:                                                                            </a:t>
            </a:r>
            <a:r>
              <a:rPr lang="en-GB" sz="2400"/>
              <a:t>১। সার্ভার  কম্পিউটারে ত্রুটি  দেখা দিলে নেটওয়ার্ক অচল হয়ে যায়। ২। এই টপোলজি  অপেক্ষাকৃত জটিল ও ব্যয়বহুল। </a:t>
            </a:r>
            <a:endParaRPr lang="en-US" sz="2400" b="1"/>
          </a:p>
        </p:txBody>
      </p:sp>
    </p:spTree>
    <p:extLst>
      <p:ext uri="{BB962C8B-B14F-4D97-AF65-F5344CB8AC3E}">
        <p14:creationId xmlns:p14="http://schemas.microsoft.com/office/powerpoint/2010/main" val="348939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B3BC-79CF-FA4A-A3C3-6CAF914ABC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CACAF-F162-DC47-8B9F-EE4BEE924FF5}"/>
              </a:ext>
            </a:extLst>
          </p:cNvPr>
          <p:cNvSpPr>
            <a:spLocks noGrp="1"/>
          </p:cNvSpPr>
          <p:nvPr>
            <p:ph idx="1"/>
          </p:nvPr>
        </p:nvSpPr>
        <p:spPr/>
        <p:txBody>
          <a:bodyPr>
            <a:normAutofit/>
          </a:bodyPr>
          <a:lstStyle/>
          <a:p>
            <a:pPr marL="0" indent="0">
              <a:buNone/>
            </a:pPr>
            <a:r>
              <a:rPr lang="en-GB" sz="2400" b="1"/>
              <a:t>মেশ টপোলজি : </a:t>
            </a:r>
            <a:r>
              <a:rPr lang="en-GB" sz="2400"/>
              <a:t>যে টপোলজিতে নেটওয়ার্ক এর প্রত্যেকটি কম্পিউটার একে অপরের সাথে সরাসরি যুক্ত থাকে তাকে মেশ টপোলজি বলে। এই টপোলজিতে মোট তারের সংখ্যা হবে n(n-1)/2.</a:t>
            </a:r>
            <a:endParaRPr lang="en-US" sz="2400" b="1"/>
          </a:p>
        </p:txBody>
      </p:sp>
      <p:pic>
        <p:nvPicPr>
          <p:cNvPr id="4" name="Picture 4">
            <a:extLst>
              <a:ext uri="{FF2B5EF4-FFF2-40B4-BE49-F238E27FC236}">
                <a16:creationId xmlns:a16="http://schemas.microsoft.com/office/drawing/2014/main" id="{B6A2382E-80AC-494D-955E-29AB4255695A}"/>
              </a:ext>
            </a:extLst>
          </p:cNvPr>
          <p:cNvPicPr>
            <a:picLocks noChangeAspect="1"/>
          </p:cNvPicPr>
          <p:nvPr/>
        </p:nvPicPr>
        <p:blipFill>
          <a:blip r:embed="rId2"/>
          <a:stretch>
            <a:fillRect/>
          </a:stretch>
        </p:blipFill>
        <p:spPr>
          <a:xfrm flipH="1">
            <a:off x="2563775" y="3429000"/>
            <a:ext cx="5080038" cy="3429000"/>
          </a:xfrm>
          <a:prstGeom prst="rect">
            <a:avLst/>
          </a:prstGeom>
        </p:spPr>
      </p:pic>
    </p:spTree>
    <p:extLst>
      <p:ext uri="{BB962C8B-B14F-4D97-AF65-F5344CB8AC3E}">
        <p14:creationId xmlns:p14="http://schemas.microsoft.com/office/powerpoint/2010/main" val="289701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BA93-D18C-AE48-961E-2AF78920366E}"/>
              </a:ext>
            </a:extLst>
          </p:cNvPr>
          <p:cNvSpPr>
            <a:spLocks noGrp="1"/>
          </p:cNvSpPr>
          <p:nvPr>
            <p:ph type="title"/>
          </p:nvPr>
        </p:nvSpPr>
        <p:spPr/>
        <p:txBody>
          <a:bodyPr/>
          <a:lstStyle/>
          <a:p>
            <a:r>
              <a:rPr lang="en-GB"/>
              <a:t>           মেশ টপোলজির সুবিধা ও অসুবিধা:</a:t>
            </a:r>
            <a:endParaRPr lang="en-US"/>
          </a:p>
        </p:txBody>
      </p:sp>
      <p:sp>
        <p:nvSpPr>
          <p:cNvPr id="3" name="Content Placeholder 2">
            <a:extLst>
              <a:ext uri="{FF2B5EF4-FFF2-40B4-BE49-F238E27FC236}">
                <a16:creationId xmlns:a16="http://schemas.microsoft.com/office/drawing/2014/main" id="{5BD8E7EF-D837-BC47-9343-48EF7E100725}"/>
              </a:ext>
            </a:extLst>
          </p:cNvPr>
          <p:cNvSpPr>
            <a:spLocks noGrp="1"/>
          </p:cNvSpPr>
          <p:nvPr>
            <p:ph idx="1"/>
          </p:nvPr>
        </p:nvSpPr>
        <p:spPr/>
        <p:txBody>
          <a:bodyPr>
            <a:normAutofit/>
          </a:bodyPr>
          <a:lstStyle/>
          <a:p>
            <a:pPr marL="0" indent="0">
              <a:buNone/>
            </a:pPr>
            <a:r>
              <a:rPr lang="en-GB" sz="2400" b="1"/>
              <a:t>সুবিধা:                                                                                </a:t>
            </a:r>
            <a:r>
              <a:rPr lang="en-GB" sz="2400"/>
              <a:t>১। দুইটি কম্পিউটারের মধ্যে দ্রুত ডেটা আদান প্রদান করা যায়।        ২। ডেটা কমিউনিকেশনে অনেক বেশি নিশ্চয়তা থাকে।                    ৩। নেটওয়ার্কের সমস্যা খুব সহজে সমাধান করা যায়।            </a:t>
            </a:r>
            <a:r>
              <a:rPr lang="en-GB" sz="2400" b="1"/>
              <a:t>অসুবিধা:                                                                            </a:t>
            </a:r>
            <a:r>
              <a:rPr lang="en-GB" sz="2400"/>
              <a:t>১। নেটওয়ার্ক ইনস্টলেশন বেশ জটিল।                                       ২। সংযোগ লাইনের দৈর্ঘ্য বেশি হওয়ায় খরচ বেশি।</a:t>
            </a:r>
          </a:p>
          <a:p>
            <a:pPr marL="0" indent="0">
              <a:buNone/>
            </a:pPr>
            <a:endParaRPr lang="en-GB" sz="2400"/>
          </a:p>
          <a:p>
            <a:pPr marL="0" indent="0">
              <a:buNone/>
            </a:pPr>
            <a:endParaRPr lang="en-US" sz="2400" b="1"/>
          </a:p>
        </p:txBody>
      </p:sp>
    </p:spTree>
    <p:extLst>
      <p:ext uri="{BB962C8B-B14F-4D97-AF65-F5344CB8AC3E}">
        <p14:creationId xmlns:p14="http://schemas.microsoft.com/office/powerpoint/2010/main" val="220867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F66-DBDF-7441-B66D-CBC1FC1393C5}"/>
              </a:ext>
            </a:extLst>
          </p:cNvPr>
          <p:cNvSpPr>
            <a:spLocks noGrp="1"/>
          </p:cNvSpPr>
          <p:nvPr>
            <p:ph type="title"/>
          </p:nvPr>
        </p:nvSpPr>
        <p:spPr/>
        <p:txBody>
          <a:bodyPr/>
          <a:lstStyle/>
          <a:p>
            <a:r>
              <a:rPr lang="en-GB" b="1"/>
              <a:t>                 </a:t>
            </a:r>
            <a:r>
              <a:rPr lang="en-GB" sz="3200" b="1"/>
              <a:t>পরিচিতি:</a:t>
            </a:r>
            <a:endParaRPr lang="en-US" b="1"/>
          </a:p>
        </p:txBody>
      </p:sp>
      <p:sp>
        <p:nvSpPr>
          <p:cNvPr id="3" name="Content Placeholder 2">
            <a:extLst>
              <a:ext uri="{FF2B5EF4-FFF2-40B4-BE49-F238E27FC236}">
                <a16:creationId xmlns:a16="http://schemas.microsoft.com/office/drawing/2014/main" id="{9B81AB48-3814-9F4D-BADC-4400B677172C}"/>
              </a:ext>
            </a:extLst>
          </p:cNvPr>
          <p:cNvSpPr>
            <a:spLocks noGrp="1"/>
          </p:cNvSpPr>
          <p:nvPr>
            <p:ph idx="1"/>
          </p:nvPr>
        </p:nvSpPr>
        <p:spPr/>
        <p:txBody>
          <a:bodyPr>
            <a:normAutofit/>
          </a:bodyPr>
          <a:lstStyle/>
          <a:p>
            <a:pPr marL="0" indent="0">
              <a:buNone/>
            </a:pPr>
            <a:r>
              <a:rPr lang="en-GB" sz="2400" b="1"/>
              <a:t>নাম: নবেন্দু বিকাশ চক্রবর্তী                                    প্রভাষক,আই সি টি                                                    তৈয়বুন্নেছা খানম সরকারি কলেজ,জুড়ি।       মোবা:০১৭১৬৩৮৭০৭৯                                                    ইমেইল :mintu.barlekha@gmail.com</a:t>
            </a:r>
            <a:endParaRPr lang="en-US" sz="2400" b="1"/>
          </a:p>
        </p:txBody>
      </p:sp>
      <p:pic>
        <p:nvPicPr>
          <p:cNvPr id="4" name="Picture 4">
            <a:extLst>
              <a:ext uri="{FF2B5EF4-FFF2-40B4-BE49-F238E27FC236}">
                <a16:creationId xmlns:a16="http://schemas.microsoft.com/office/drawing/2014/main" id="{8F885DEA-515F-1347-B470-9E316903A668}"/>
              </a:ext>
            </a:extLst>
          </p:cNvPr>
          <p:cNvPicPr>
            <a:picLocks noChangeAspect="1"/>
          </p:cNvPicPr>
          <p:nvPr/>
        </p:nvPicPr>
        <p:blipFill>
          <a:blip r:embed="rId2"/>
          <a:stretch>
            <a:fillRect/>
          </a:stretch>
        </p:blipFill>
        <p:spPr>
          <a:xfrm>
            <a:off x="6482953" y="1985620"/>
            <a:ext cx="4205821" cy="4872380"/>
          </a:xfrm>
          <a:prstGeom prst="rect">
            <a:avLst/>
          </a:prstGeom>
        </p:spPr>
      </p:pic>
    </p:spTree>
    <p:extLst>
      <p:ext uri="{BB962C8B-B14F-4D97-AF65-F5344CB8AC3E}">
        <p14:creationId xmlns:p14="http://schemas.microsoft.com/office/powerpoint/2010/main" val="291638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AAC42-2582-3E45-B483-D6EF8F72EA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9CC10E-CE7E-874B-A5D8-C5F02215C189}"/>
              </a:ext>
            </a:extLst>
          </p:cNvPr>
          <p:cNvSpPr>
            <a:spLocks noGrp="1"/>
          </p:cNvSpPr>
          <p:nvPr>
            <p:ph idx="1"/>
          </p:nvPr>
        </p:nvSpPr>
        <p:spPr/>
        <p:txBody>
          <a:bodyPr>
            <a:normAutofit/>
          </a:bodyPr>
          <a:lstStyle/>
          <a:p>
            <a:pPr marL="0" indent="0">
              <a:buNone/>
            </a:pPr>
            <a:r>
              <a:rPr lang="en-GB" sz="2400" b="1"/>
              <a:t>হাইব্রিড টপোলজি : </a:t>
            </a:r>
            <a:r>
              <a:rPr lang="en-GB" sz="2400"/>
              <a:t>স্টার,রিং ,বাস টপোলজির সমন্বয়ে নেটওয়ার্ক গঠিত হয় তাকে হাইব্রিড টপোলজি বলে।</a:t>
            </a:r>
            <a:endParaRPr lang="en-US" sz="2400" b="1"/>
          </a:p>
        </p:txBody>
      </p:sp>
      <p:pic>
        <p:nvPicPr>
          <p:cNvPr id="4" name="Picture 4">
            <a:extLst>
              <a:ext uri="{FF2B5EF4-FFF2-40B4-BE49-F238E27FC236}">
                <a16:creationId xmlns:a16="http://schemas.microsoft.com/office/drawing/2014/main" id="{2E0FC7A4-4E1A-9F43-9207-E6CB300A7E44}"/>
              </a:ext>
            </a:extLst>
          </p:cNvPr>
          <p:cNvPicPr>
            <a:picLocks noChangeAspect="1"/>
          </p:cNvPicPr>
          <p:nvPr/>
        </p:nvPicPr>
        <p:blipFill>
          <a:blip r:embed="rId2"/>
          <a:stretch>
            <a:fillRect/>
          </a:stretch>
        </p:blipFill>
        <p:spPr>
          <a:xfrm>
            <a:off x="1978423" y="3028090"/>
            <a:ext cx="6486921" cy="3243461"/>
          </a:xfrm>
          <a:prstGeom prst="rect">
            <a:avLst/>
          </a:prstGeom>
        </p:spPr>
      </p:pic>
    </p:spTree>
    <p:extLst>
      <p:ext uri="{BB962C8B-B14F-4D97-AF65-F5344CB8AC3E}">
        <p14:creationId xmlns:p14="http://schemas.microsoft.com/office/powerpoint/2010/main" val="1036493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D2CB3-9834-D04A-AC13-58F06BCF481D}"/>
              </a:ext>
            </a:extLst>
          </p:cNvPr>
          <p:cNvSpPr>
            <a:spLocks noGrp="1"/>
          </p:cNvSpPr>
          <p:nvPr>
            <p:ph type="title"/>
          </p:nvPr>
        </p:nvSpPr>
        <p:spPr/>
        <p:txBody>
          <a:bodyPr/>
          <a:lstStyle/>
          <a:p>
            <a:r>
              <a:rPr lang="en-GB"/>
              <a:t>     হাইব্রিড টপোলজির সুবিধা ও অসুবিধা:</a:t>
            </a:r>
            <a:endParaRPr lang="en-US"/>
          </a:p>
        </p:txBody>
      </p:sp>
      <p:sp>
        <p:nvSpPr>
          <p:cNvPr id="3" name="Content Placeholder 2">
            <a:extLst>
              <a:ext uri="{FF2B5EF4-FFF2-40B4-BE49-F238E27FC236}">
                <a16:creationId xmlns:a16="http://schemas.microsoft.com/office/drawing/2014/main" id="{C2C08055-1050-8049-91C3-67DE04C91D1F}"/>
              </a:ext>
            </a:extLst>
          </p:cNvPr>
          <p:cNvSpPr>
            <a:spLocks noGrp="1"/>
          </p:cNvSpPr>
          <p:nvPr>
            <p:ph idx="1"/>
          </p:nvPr>
        </p:nvSpPr>
        <p:spPr/>
        <p:txBody>
          <a:bodyPr>
            <a:normAutofit/>
          </a:bodyPr>
          <a:lstStyle/>
          <a:p>
            <a:pPr marL="0" indent="0">
              <a:buNone/>
            </a:pPr>
            <a:r>
              <a:rPr lang="en-GB" sz="2400" b="1"/>
              <a:t>সুবিধা:                                                                                </a:t>
            </a:r>
            <a:r>
              <a:rPr lang="en-GB" sz="2400"/>
              <a:t>১। এই টপোলজি বড় আকারের নেটওয়ার্কের জন্য সুবিধাজনক।          ২। প্রয়োজন অনুযায়ী নেটওয়ার্ক কে সম্প্রসারণ  করা যায়। </a:t>
            </a:r>
          </a:p>
          <a:p>
            <a:pPr marL="0" indent="0">
              <a:buNone/>
            </a:pPr>
            <a:r>
              <a:rPr lang="en-GB" sz="2400" b="1"/>
              <a:t>অসুবিধা:</a:t>
            </a:r>
          </a:p>
          <a:p>
            <a:pPr marL="0" indent="0">
              <a:buNone/>
            </a:pPr>
            <a:r>
              <a:rPr lang="en-GB" sz="2400"/>
              <a:t>১। এই টপোলজিতে ব্যবহৃত হাব সব সময় সচল রাখতে হয়।</a:t>
            </a:r>
          </a:p>
          <a:p>
            <a:pPr marL="0" indent="0">
              <a:buNone/>
            </a:pPr>
            <a:r>
              <a:rPr lang="en-GB" sz="2400"/>
              <a:t>২। এই টপোলজিতে নেটওয়ার্ক স্থাপন জটিল ও ব্যয়বহুল। </a:t>
            </a:r>
            <a:endParaRPr lang="en-US" sz="2400"/>
          </a:p>
        </p:txBody>
      </p:sp>
    </p:spTree>
    <p:extLst>
      <p:ext uri="{BB962C8B-B14F-4D97-AF65-F5344CB8AC3E}">
        <p14:creationId xmlns:p14="http://schemas.microsoft.com/office/powerpoint/2010/main" val="4098242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7B4A-1018-394B-ADA9-7479298D6512}"/>
              </a:ext>
            </a:extLst>
          </p:cNvPr>
          <p:cNvSpPr>
            <a:spLocks noGrp="1"/>
          </p:cNvSpPr>
          <p:nvPr>
            <p:ph type="title"/>
          </p:nvPr>
        </p:nvSpPr>
        <p:spPr>
          <a:xfrm>
            <a:off x="677334" y="609600"/>
            <a:ext cx="9252479" cy="872728"/>
          </a:xfrm>
        </p:spPr>
        <p:txBody>
          <a:bodyPr>
            <a:normAutofit fontScale="90000"/>
          </a:bodyPr>
          <a:lstStyle/>
          <a:p>
            <a:r>
              <a:rPr lang="en-GB"/>
              <a:t>  দলীয়  কাজ:</a:t>
            </a:r>
            <a:br>
              <a:rPr lang="en-GB"/>
            </a:br>
            <a:r>
              <a:rPr lang="en-GB" sz="2400"/>
              <a:t>নিচের কোন টপোলজি সুবিধাজনক ব্যাখ্যা কর।</a:t>
            </a:r>
            <a:endParaRPr lang="en-US"/>
          </a:p>
        </p:txBody>
      </p:sp>
      <p:pic>
        <p:nvPicPr>
          <p:cNvPr id="6" name="Picture 6">
            <a:extLst>
              <a:ext uri="{FF2B5EF4-FFF2-40B4-BE49-F238E27FC236}">
                <a16:creationId xmlns:a16="http://schemas.microsoft.com/office/drawing/2014/main" id="{85A44317-6268-6749-859A-FD4D0B14B3CB}"/>
              </a:ext>
            </a:extLst>
          </p:cNvPr>
          <p:cNvPicPr>
            <a:picLocks noChangeAspect="1"/>
          </p:cNvPicPr>
          <p:nvPr/>
        </p:nvPicPr>
        <p:blipFill>
          <a:blip r:embed="rId2"/>
          <a:stretch>
            <a:fillRect/>
          </a:stretch>
        </p:blipFill>
        <p:spPr>
          <a:xfrm>
            <a:off x="6844367" y="3429000"/>
            <a:ext cx="3606439" cy="3290154"/>
          </a:xfrm>
          <a:prstGeom prst="rect">
            <a:avLst/>
          </a:prstGeom>
        </p:spPr>
      </p:pic>
      <p:pic>
        <p:nvPicPr>
          <p:cNvPr id="3" name="Picture 3">
            <a:extLst>
              <a:ext uri="{FF2B5EF4-FFF2-40B4-BE49-F238E27FC236}">
                <a16:creationId xmlns:a16="http://schemas.microsoft.com/office/drawing/2014/main" id="{E63F74B8-B8AD-4A47-ABFE-4BA675A0FD6A}"/>
              </a:ext>
            </a:extLst>
          </p:cNvPr>
          <p:cNvPicPr>
            <a:picLocks noGrp="1" noChangeAspect="1"/>
          </p:cNvPicPr>
          <p:nvPr>
            <p:ph idx="1"/>
          </p:nvPr>
        </p:nvPicPr>
        <p:blipFill>
          <a:blip r:embed="rId3"/>
          <a:stretch>
            <a:fillRect/>
          </a:stretch>
        </p:blipFill>
        <p:spPr>
          <a:xfrm>
            <a:off x="930932" y="3429000"/>
            <a:ext cx="5522256" cy="3290154"/>
          </a:xfrm>
          <a:prstGeom prst="rect">
            <a:avLst/>
          </a:prstGeom>
        </p:spPr>
      </p:pic>
      <p:pic>
        <p:nvPicPr>
          <p:cNvPr id="7" name="Picture 7">
            <a:extLst>
              <a:ext uri="{FF2B5EF4-FFF2-40B4-BE49-F238E27FC236}">
                <a16:creationId xmlns:a16="http://schemas.microsoft.com/office/drawing/2014/main" id="{822C81D2-E674-F14D-BC9B-1094C946DD38}"/>
              </a:ext>
            </a:extLst>
          </p:cNvPr>
          <p:cNvPicPr>
            <a:picLocks noChangeAspect="1"/>
          </p:cNvPicPr>
          <p:nvPr/>
        </p:nvPicPr>
        <p:blipFill>
          <a:blip r:embed="rId4"/>
          <a:stretch>
            <a:fillRect/>
          </a:stretch>
        </p:blipFill>
        <p:spPr>
          <a:xfrm>
            <a:off x="6453187" y="436363"/>
            <a:ext cx="3744516" cy="2260403"/>
          </a:xfrm>
          <a:prstGeom prst="rect">
            <a:avLst/>
          </a:prstGeom>
        </p:spPr>
      </p:pic>
    </p:spTree>
    <p:extLst>
      <p:ext uri="{BB962C8B-B14F-4D97-AF65-F5344CB8AC3E}">
        <p14:creationId xmlns:p14="http://schemas.microsoft.com/office/powerpoint/2010/main" val="3236029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624CB-ACB1-4445-A479-1D342F46962D}"/>
              </a:ext>
            </a:extLst>
          </p:cNvPr>
          <p:cNvSpPr>
            <a:spLocks noGrp="1"/>
          </p:cNvSpPr>
          <p:nvPr>
            <p:ph type="title"/>
          </p:nvPr>
        </p:nvSpPr>
        <p:spPr/>
        <p:txBody>
          <a:bodyPr/>
          <a:lstStyle/>
          <a:p>
            <a:r>
              <a:rPr lang="en-GB"/>
              <a:t>                 বাড়ির কাজ:</a:t>
            </a:r>
            <a:endParaRPr lang="en-US"/>
          </a:p>
        </p:txBody>
      </p:sp>
      <p:sp>
        <p:nvSpPr>
          <p:cNvPr id="3" name="Content Placeholder 2">
            <a:extLst>
              <a:ext uri="{FF2B5EF4-FFF2-40B4-BE49-F238E27FC236}">
                <a16:creationId xmlns:a16="http://schemas.microsoft.com/office/drawing/2014/main" id="{7C36357E-89D6-EC46-A264-43D36432DC4B}"/>
              </a:ext>
            </a:extLst>
          </p:cNvPr>
          <p:cNvSpPr>
            <a:spLocks noGrp="1"/>
          </p:cNvSpPr>
          <p:nvPr>
            <p:ph idx="1"/>
          </p:nvPr>
        </p:nvSpPr>
        <p:spPr>
          <a:xfrm>
            <a:off x="575164" y="2064930"/>
            <a:ext cx="8596668" cy="3880773"/>
          </a:xfrm>
        </p:spPr>
        <p:txBody>
          <a:bodyPr>
            <a:normAutofit/>
          </a:bodyPr>
          <a:lstStyle/>
          <a:p>
            <a:pPr marL="0" indent="0">
              <a:buNone/>
            </a:pPr>
            <a:endParaRPr lang="en-GB" sz="2400"/>
          </a:p>
          <a:p>
            <a:pPr marL="0" indent="0">
              <a:buNone/>
            </a:pPr>
            <a:endParaRPr lang="en-GB" sz="2400"/>
          </a:p>
          <a:p>
            <a:pPr marL="0" indent="0">
              <a:buNone/>
            </a:pPr>
            <a:endParaRPr lang="en-GB" sz="2400"/>
          </a:p>
          <a:p>
            <a:pPr marL="0" indent="0">
              <a:buNone/>
            </a:pPr>
            <a:endParaRPr lang="en-GB" sz="2400"/>
          </a:p>
          <a:p>
            <a:pPr marL="0" indent="0">
              <a:buNone/>
            </a:pPr>
            <a:endParaRPr lang="en-GB" sz="2400"/>
          </a:p>
          <a:p>
            <a:pPr marL="0" indent="0">
              <a:buNone/>
            </a:pPr>
            <a:endParaRPr lang="en-GB" sz="2400"/>
          </a:p>
          <a:p>
            <a:pPr marL="0" indent="0">
              <a:buNone/>
            </a:pPr>
            <a:r>
              <a:rPr lang="en-GB" sz="2400"/>
              <a:t>চিত্রে E ডিভাইসটি নষ্ট হলে ডেটা চলাচলে যে সমস্যা হবে তা ব্যাখ্যা কর।</a:t>
            </a:r>
            <a:endParaRPr lang="en-US" sz="2400"/>
          </a:p>
        </p:txBody>
      </p:sp>
      <p:pic>
        <p:nvPicPr>
          <p:cNvPr id="4" name="Picture 4">
            <a:extLst>
              <a:ext uri="{FF2B5EF4-FFF2-40B4-BE49-F238E27FC236}">
                <a16:creationId xmlns:a16="http://schemas.microsoft.com/office/drawing/2014/main" id="{4A22A567-B949-EE46-9261-81D5B7AA3DE0}"/>
              </a:ext>
            </a:extLst>
          </p:cNvPr>
          <p:cNvPicPr>
            <a:picLocks noChangeAspect="1"/>
          </p:cNvPicPr>
          <p:nvPr/>
        </p:nvPicPr>
        <p:blipFill>
          <a:blip r:embed="rId2"/>
          <a:stretch>
            <a:fillRect/>
          </a:stretch>
        </p:blipFill>
        <p:spPr>
          <a:xfrm>
            <a:off x="916063" y="1367486"/>
            <a:ext cx="6191968" cy="3417469"/>
          </a:xfrm>
          <a:prstGeom prst="rect">
            <a:avLst/>
          </a:prstGeom>
        </p:spPr>
      </p:pic>
    </p:spTree>
    <p:extLst>
      <p:ext uri="{BB962C8B-B14F-4D97-AF65-F5344CB8AC3E}">
        <p14:creationId xmlns:p14="http://schemas.microsoft.com/office/powerpoint/2010/main" val="4007916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DCABD-D574-7C44-9965-6EB0D39495B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6976CB39-7F2A-E94B-B419-1E0855170A87}"/>
              </a:ext>
            </a:extLst>
          </p:cNvPr>
          <p:cNvPicPr>
            <a:picLocks noGrp="1" noChangeAspect="1"/>
          </p:cNvPicPr>
          <p:nvPr>
            <p:ph idx="1"/>
          </p:nvPr>
        </p:nvPicPr>
        <p:blipFill>
          <a:blip r:embed="rId2"/>
          <a:stretch>
            <a:fillRect/>
          </a:stretch>
        </p:blipFill>
        <p:spPr>
          <a:xfrm>
            <a:off x="1482327" y="2087167"/>
            <a:ext cx="7505925" cy="4161233"/>
          </a:xfrm>
          <a:prstGeom prst="rect">
            <a:avLst/>
          </a:prstGeom>
        </p:spPr>
      </p:pic>
    </p:spTree>
    <p:extLst>
      <p:ext uri="{BB962C8B-B14F-4D97-AF65-F5344CB8AC3E}">
        <p14:creationId xmlns:p14="http://schemas.microsoft.com/office/powerpoint/2010/main" val="188060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394C-4E52-9142-95CB-0B509ECEF933}"/>
              </a:ext>
            </a:extLst>
          </p:cNvPr>
          <p:cNvSpPr>
            <a:spLocks noGrp="1"/>
          </p:cNvSpPr>
          <p:nvPr>
            <p:ph type="title"/>
          </p:nvPr>
        </p:nvSpPr>
        <p:spPr/>
        <p:txBody>
          <a:bodyPr/>
          <a:lstStyle/>
          <a:p>
            <a:r>
              <a:rPr lang="en-GB" b="1"/>
              <a:t>            পাঠ পরিচিতি:</a:t>
            </a:r>
            <a:endParaRPr lang="en-US" b="1"/>
          </a:p>
        </p:txBody>
      </p:sp>
      <p:sp>
        <p:nvSpPr>
          <p:cNvPr id="3" name="Content Placeholder 2">
            <a:extLst>
              <a:ext uri="{FF2B5EF4-FFF2-40B4-BE49-F238E27FC236}">
                <a16:creationId xmlns:a16="http://schemas.microsoft.com/office/drawing/2014/main" id="{EA20BB8C-DD76-E04C-A31C-47E9609E14DA}"/>
              </a:ext>
            </a:extLst>
          </p:cNvPr>
          <p:cNvSpPr>
            <a:spLocks noGrp="1"/>
          </p:cNvSpPr>
          <p:nvPr>
            <p:ph idx="1"/>
          </p:nvPr>
        </p:nvSpPr>
        <p:spPr/>
        <p:txBody>
          <a:bodyPr>
            <a:normAutofit/>
          </a:bodyPr>
          <a:lstStyle/>
          <a:p>
            <a:pPr marL="0" indent="0">
              <a:buNone/>
            </a:pPr>
            <a:r>
              <a:rPr lang="en-GB" sz="2400" b="1"/>
              <a:t> বিষয়:তথ্য ও যোগাযোগ প্রযুক্তি                                                                          শ্রেণী : একাদশ/দ্বাদশ                                               অধ্যায়:২য়( কমিউনিকেশন সিস্টেম ও নেটওয়ার্কিং) </a:t>
            </a:r>
            <a:endParaRPr lang="en-US" sz="2400" b="1"/>
          </a:p>
        </p:txBody>
      </p:sp>
    </p:spTree>
    <p:extLst>
      <p:ext uri="{BB962C8B-B14F-4D97-AF65-F5344CB8AC3E}">
        <p14:creationId xmlns:p14="http://schemas.microsoft.com/office/powerpoint/2010/main" val="391913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A8C5E-7B1E-4B46-AEDF-69AD15C35F08}"/>
              </a:ext>
            </a:extLst>
          </p:cNvPr>
          <p:cNvSpPr>
            <a:spLocks noGrp="1"/>
          </p:cNvSpPr>
          <p:nvPr>
            <p:ph type="title"/>
          </p:nvPr>
        </p:nvSpPr>
        <p:spPr/>
        <p:txBody>
          <a:bodyPr/>
          <a:lstStyle/>
          <a:p>
            <a:r>
              <a:rPr lang="en-GB" b="1"/>
              <a:t>            এসো ছবিগুলো লক্ষ্য করি</a:t>
            </a:r>
            <a:endParaRPr lang="en-US" b="1"/>
          </a:p>
        </p:txBody>
      </p:sp>
      <p:pic>
        <p:nvPicPr>
          <p:cNvPr id="4" name="Picture 4">
            <a:extLst>
              <a:ext uri="{FF2B5EF4-FFF2-40B4-BE49-F238E27FC236}">
                <a16:creationId xmlns:a16="http://schemas.microsoft.com/office/drawing/2014/main" id="{B2DF0980-E709-0343-A725-77609C72234D}"/>
              </a:ext>
            </a:extLst>
          </p:cNvPr>
          <p:cNvPicPr>
            <a:picLocks noGrp="1" noChangeAspect="1"/>
          </p:cNvPicPr>
          <p:nvPr>
            <p:ph idx="1"/>
          </p:nvPr>
        </p:nvPicPr>
        <p:blipFill>
          <a:blip r:embed="rId2"/>
          <a:stretch>
            <a:fillRect/>
          </a:stretch>
        </p:blipFill>
        <p:spPr>
          <a:xfrm rot="10800000" flipV="1">
            <a:off x="677333" y="2510187"/>
            <a:ext cx="5698461" cy="3990624"/>
          </a:xfrm>
          <a:prstGeom prst="rect">
            <a:avLst/>
          </a:prstGeom>
        </p:spPr>
      </p:pic>
      <p:pic>
        <p:nvPicPr>
          <p:cNvPr id="6" name="Picture 6">
            <a:extLst>
              <a:ext uri="{FF2B5EF4-FFF2-40B4-BE49-F238E27FC236}">
                <a16:creationId xmlns:a16="http://schemas.microsoft.com/office/drawing/2014/main" id="{87E280B4-5703-B349-AEC6-45D2DFA194A2}"/>
              </a:ext>
            </a:extLst>
          </p:cNvPr>
          <p:cNvPicPr>
            <a:picLocks noChangeAspect="1"/>
          </p:cNvPicPr>
          <p:nvPr/>
        </p:nvPicPr>
        <p:blipFill>
          <a:blip r:embed="rId3"/>
          <a:stretch>
            <a:fillRect/>
          </a:stretch>
        </p:blipFill>
        <p:spPr>
          <a:xfrm flipH="1">
            <a:off x="7108031" y="2625328"/>
            <a:ext cx="4307615" cy="3623072"/>
          </a:xfrm>
          <a:prstGeom prst="rect">
            <a:avLst/>
          </a:prstGeom>
        </p:spPr>
      </p:pic>
    </p:spTree>
    <p:extLst>
      <p:ext uri="{BB962C8B-B14F-4D97-AF65-F5344CB8AC3E}">
        <p14:creationId xmlns:p14="http://schemas.microsoft.com/office/powerpoint/2010/main" val="174656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28A7-66B8-824F-8FF5-456174588001}"/>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28E85ED6-B4EB-ED4D-9D1B-5B7D2612CDC1}"/>
              </a:ext>
            </a:extLst>
          </p:cNvPr>
          <p:cNvPicPr>
            <a:picLocks noGrp="1" noChangeAspect="1"/>
          </p:cNvPicPr>
          <p:nvPr>
            <p:ph idx="1"/>
          </p:nvPr>
        </p:nvPicPr>
        <p:blipFill>
          <a:blip r:embed="rId2"/>
          <a:stretch>
            <a:fillRect/>
          </a:stretch>
        </p:blipFill>
        <p:spPr>
          <a:xfrm>
            <a:off x="821532" y="1930400"/>
            <a:ext cx="5857874" cy="4498975"/>
          </a:xfrm>
          <a:prstGeom prst="rect">
            <a:avLst/>
          </a:prstGeom>
        </p:spPr>
      </p:pic>
      <p:pic>
        <p:nvPicPr>
          <p:cNvPr id="3" name="Picture 4">
            <a:extLst>
              <a:ext uri="{FF2B5EF4-FFF2-40B4-BE49-F238E27FC236}">
                <a16:creationId xmlns:a16="http://schemas.microsoft.com/office/drawing/2014/main" id="{2D408FD0-4FF8-B248-9DE3-46E6B99732F4}"/>
              </a:ext>
            </a:extLst>
          </p:cNvPr>
          <p:cNvPicPr>
            <a:picLocks noChangeAspect="1"/>
          </p:cNvPicPr>
          <p:nvPr/>
        </p:nvPicPr>
        <p:blipFill>
          <a:blip r:embed="rId3"/>
          <a:stretch>
            <a:fillRect/>
          </a:stretch>
        </p:blipFill>
        <p:spPr>
          <a:xfrm>
            <a:off x="7018735" y="1930399"/>
            <a:ext cx="4527152" cy="4498975"/>
          </a:xfrm>
          <a:prstGeom prst="rect">
            <a:avLst/>
          </a:prstGeom>
        </p:spPr>
      </p:pic>
    </p:spTree>
    <p:extLst>
      <p:ext uri="{BB962C8B-B14F-4D97-AF65-F5344CB8AC3E}">
        <p14:creationId xmlns:p14="http://schemas.microsoft.com/office/powerpoint/2010/main" val="44288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60363-030F-274A-B7BC-A0A731FCA4AC}"/>
              </a:ext>
            </a:extLst>
          </p:cNvPr>
          <p:cNvSpPr>
            <a:spLocks noGrp="1"/>
          </p:cNvSpPr>
          <p:nvPr>
            <p:ph type="title"/>
          </p:nvPr>
        </p:nvSpPr>
        <p:spPr/>
        <p:txBody>
          <a:bodyPr/>
          <a:lstStyle/>
          <a:p>
            <a:r>
              <a:rPr lang="en-GB" b="1"/>
              <a:t>   আজকের বিষয়:নেটওয়ার্ক   টপোলজি </a:t>
            </a:r>
            <a:endParaRPr lang="en-US" b="1"/>
          </a:p>
        </p:txBody>
      </p:sp>
      <p:sp>
        <p:nvSpPr>
          <p:cNvPr id="3" name="Content Placeholder 2">
            <a:extLst>
              <a:ext uri="{FF2B5EF4-FFF2-40B4-BE49-F238E27FC236}">
                <a16:creationId xmlns:a16="http://schemas.microsoft.com/office/drawing/2014/main" id="{D15DD0C7-D08B-484F-B907-03ED9C6E4220}"/>
              </a:ext>
            </a:extLst>
          </p:cNvPr>
          <p:cNvSpPr>
            <a:spLocks noGrp="1"/>
          </p:cNvSpPr>
          <p:nvPr>
            <p:ph idx="1"/>
          </p:nvPr>
        </p:nvSpPr>
        <p:spPr>
          <a:xfrm>
            <a:off x="1132747" y="1488613"/>
            <a:ext cx="8596668" cy="3880773"/>
          </a:xfrm>
        </p:spPr>
        <p:txBody>
          <a:bodyPr>
            <a:normAutofit lnSpcReduction="10000"/>
          </a:bodyPr>
          <a:lstStyle/>
          <a:p>
            <a:pPr marL="0" indent="0">
              <a:buNone/>
            </a:pPr>
            <a:r>
              <a:rPr lang="en-GB" sz="2800" b="1"/>
              <a:t>                               শিখনফল                                পাঠ শেষে শিক্ষার্থীরা-                                  ১।নেটওয়ার্ক টপোলজি কি তা ব্যাখ্যা করতে পারবে।    ২। নেটওয়ার্ক টপোলজির প্রকারভেদ ব্যাখ্যা করতে পারবে।                                                           ৩।বিভিন্ন প্রকার টপোলজির সুবিধা/অসুবিধা বর্ণনা করতে পারবে।                                                        ৪। টপোলজি গুলোর তুলনামূলক আলোচনা করতে পারবে।</a:t>
            </a:r>
            <a:endParaRPr lang="en-US" sz="2800" b="1"/>
          </a:p>
        </p:txBody>
      </p:sp>
    </p:spTree>
    <p:extLst>
      <p:ext uri="{BB962C8B-B14F-4D97-AF65-F5344CB8AC3E}">
        <p14:creationId xmlns:p14="http://schemas.microsoft.com/office/powerpoint/2010/main" val="140224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5B89-87DC-BA46-9E97-55D3316199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0B4F97-EA71-2A4F-AF6E-322E21F21749}"/>
              </a:ext>
            </a:extLst>
          </p:cNvPr>
          <p:cNvSpPr>
            <a:spLocks noGrp="1"/>
          </p:cNvSpPr>
          <p:nvPr>
            <p:ph idx="1"/>
          </p:nvPr>
        </p:nvSpPr>
        <p:spPr/>
        <p:txBody>
          <a:bodyPr>
            <a:normAutofit/>
          </a:bodyPr>
          <a:lstStyle/>
          <a:p>
            <a:pPr marL="0" indent="0">
              <a:buNone/>
            </a:pPr>
            <a:r>
              <a:rPr lang="en-GB" sz="2400" b="1"/>
              <a:t>নেটওয়ার্ক টপোলজি :</a:t>
            </a:r>
            <a:r>
              <a:rPr lang="en-GB" sz="2400"/>
              <a:t> নেটওয়ার্কের কম্পিউটার বা অন্যান্য যন্ত্রপাতি গুলোকে তারের মাধ্যমে যুক্ত করার নকশা এবং এর পাশাপাশি সংযোগকারী তারের ভিতর দিয়ে ডেটা যাতায়াতের জন্য যুক্তি নির্ভর পথের যে পরিকল্পনা এ দু’য়ের সমন্বিত ধারনাকে নেটওয়ার্ক টপোলজি বলে।অর্থাৎ কম্পিউটার নেটওয়ার্কে একটি কম্পিউটার হতে অপর কম্পিউটারের পিজিক্যাল ও লজিক্যাল সংযোগকেই নেটওয়ার্ক টপোলজি বলে।</a:t>
            </a:r>
            <a:endParaRPr lang="en-US" sz="2400" b="1"/>
          </a:p>
        </p:txBody>
      </p:sp>
    </p:spTree>
    <p:extLst>
      <p:ext uri="{BB962C8B-B14F-4D97-AF65-F5344CB8AC3E}">
        <p14:creationId xmlns:p14="http://schemas.microsoft.com/office/powerpoint/2010/main" val="130261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58A0-2BCA-064B-90C7-3D2DB1BD2B10}"/>
              </a:ext>
            </a:extLst>
          </p:cNvPr>
          <p:cNvSpPr>
            <a:spLocks noGrp="1"/>
          </p:cNvSpPr>
          <p:nvPr>
            <p:ph type="title"/>
          </p:nvPr>
        </p:nvSpPr>
        <p:spPr/>
        <p:txBody>
          <a:bodyPr/>
          <a:lstStyle/>
          <a:p>
            <a:r>
              <a:rPr lang="en-GB" b="1"/>
              <a:t>নেটওয়ার্ক টপোলজির প্রকারভেদ:</a:t>
            </a:r>
            <a:endParaRPr lang="en-US" b="1"/>
          </a:p>
        </p:txBody>
      </p:sp>
      <p:sp>
        <p:nvSpPr>
          <p:cNvPr id="3" name="Content Placeholder 2">
            <a:extLst>
              <a:ext uri="{FF2B5EF4-FFF2-40B4-BE49-F238E27FC236}">
                <a16:creationId xmlns:a16="http://schemas.microsoft.com/office/drawing/2014/main" id="{2DA04DFF-7772-FD4B-8A84-E6CC3D4BDAA2}"/>
              </a:ext>
            </a:extLst>
          </p:cNvPr>
          <p:cNvSpPr>
            <a:spLocks noGrp="1"/>
          </p:cNvSpPr>
          <p:nvPr>
            <p:ph idx="1"/>
          </p:nvPr>
        </p:nvSpPr>
        <p:spPr/>
        <p:txBody>
          <a:bodyPr>
            <a:normAutofit/>
          </a:bodyPr>
          <a:lstStyle/>
          <a:p>
            <a:pPr marL="0" indent="0">
              <a:buNone/>
            </a:pPr>
            <a:r>
              <a:rPr lang="en-GB" sz="2400" b="1"/>
              <a:t>১। বাস টপোলজি                                                                  ২। রিং টপোলজি                                                                  ৩। স্টার টপোলজি                                                                 ৪। ট্রি টপোলজি                                                                   ৫। মেশ টপোলজি                                                                 ৬। হাইব্রিড টপোলজি </a:t>
            </a:r>
            <a:endParaRPr lang="en-US" sz="2400" b="1"/>
          </a:p>
        </p:txBody>
      </p:sp>
    </p:spTree>
    <p:extLst>
      <p:ext uri="{BB962C8B-B14F-4D97-AF65-F5344CB8AC3E}">
        <p14:creationId xmlns:p14="http://schemas.microsoft.com/office/powerpoint/2010/main" val="67174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25DF0-72CD-5145-A501-51B7E33DB55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B2CADFBF-8A87-5645-BB55-CCE665B6BD81}"/>
              </a:ext>
            </a:extLst>
          </p:cNvPr>
          <p:cNvSpPr>
            <a:spLocks noGrp="1"/>
          </p:cNvSpPr>
          <p:nvPr>
            <p:ph idx="1"/>
          </p:nvPr>
        </p:nvSpPr>
        <p:spPr/>
        <p:txBody>
          <a:bodyPr>
            <a:normAutofit/>
          </a:bodyPr>
          <a:lstStyle/>
          <a:p>
            <a:pPr marL="0" indent="0">
              <a:buNone/>
            </a:pPr>
            <a:r>
              <a:rPr lang="en-GB" sz="2800" b="1"/>
              <a:t>বাস টপোলজি </a:t>
            </a:r>
            <a:r>
              <a:rPr lang="en-GB" sz="2400" b="1"/>
              <a:t> : যে টপোলজিতে একটি মূল তারের সাথে সব কয়টি ওয়ার্কস্টেশন বা কম্পিউটার সংযুক্ত থাকে তাকে বাস টপোলজি বলে।এর মূল ক্যাবলকে ব্যাকবোন বলে।প্রতিটি কম্পিউটার মূল ক্যাবলের সাথে সংযুক্ত থাকে।</a:t>
            </a:r>
            <a:endParaRPr lang="en-US" sz="2400" b="1"/>
          </a:p>
        </p:txBody>
      </p:sp>
      <p:pic>
        <p:nvPicPr>
          <p:cNvPr id="6" name="Picture 6">
            <a:extLst>
              <a:ext uri="{FF2B5EF4-FFF2-40B4-BE49-F238E27FC236}">
                <a16:creationId xmlns:a16="http://schemas.microsoft.com/office/drawing/2014/main" id="{5C181230-D253-B84B-935D-2DCF08859505}"/>
              </a:ext>
            </a:extLst>
          </p:cNvPr>
          <p:cNvPicPr>
            <a:picLocks noChangeAspect="1"/>
          </p:cNvPicPr>
          <p:nvPr/>
        </p:nvPicPr>
        <p:blipFill>
          <a:blip r:embed="rId2"/>
          <a:stretch>
            <a:fillRect/>
          </a:stretch>
        </p:blipFill>
        <p:spPr>
          <a:xfrm>
            <a:off x="1080340" y="3762373"/>
            <a:ext cx="8193662" cy="2917034"/>
          </a:xfrm>
          <a:prstGeom prst="rect">
            <a:avLst/>
          </a:prstGeom>
        </p:spPr>
      </p:pic>
    </p:spTree>
    <p:extLst>
      <p:ext uri="{BB962C8B-B14F-4D97-AF65-F5344CB8AC3E}">
        <p14:creationId xmlns:p14="http://schemas.microsoft.com/office/powerpoint/2010/main" val="34002230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PowerPoint Presentation</vt:lpstr>
      <vt:lpstr>                 পরিচিতি:</vt:lpstr>
      <vt:lpstr>            পাঠ পরিচিতি:</vt:lpstr>
      <vt:lpstr>            এসো ছবিগুলো লক্ষ্য করি</vt:lpstr>
      <vt:lpstr>PowerPoint Presentation</vt:lpstr>
      <vt:lpstr>   আজকের বিষয়:নেটওয়ার্ক   টপোলজি </vt:lpstr>
      <vt:lpstr>PowerPoint Presentation</vt:lpstr>
      <vt:lpstr>নেটওয়ার্ক টপোলজির প্রকারভেদ:</vt:lpstr>
      <vt:lpstr>PowerPoint Presentation</vt:lpstr>
      <vt:lpstr>       বাস টপোলজির সুবিধা ও অসুবিধা</vt:lpstr>
      <vt:lpstr>PowerPoint Presentation</vt:lpstr>
      <vt:lpstr>             রিং টপোলজির সুবিধা ও অসুবিধা </vt:lpstr>
      <vt:lpstr>PowerPoint Presentation</vt:lpstr>
      <vt:lpstr>            স্টার টপোলজির সুবিধা ও অসুবিধা :</vt:lpstr>
      <vt:lpstr>                     একক কাজ:</vt:lpstr>
      <vt:lpstr>PowerPoint Presentation</vt:lpstr>
      <vt:lpstr>          ট্রি টপোলজির সুবিধা ও অসুবিধা:</vt:lpstr>
      <vt:lpstr>PowerPoint Presentation</vt:lpstr>
      <vt:lpstr>           মেশ টপোলজির সুবিধা ও অসুবিধা:</vt:lpstr>
      <vt:lpstr>PowerPoint Presentation</vt:lpstr>
      <vt:lpstr>     হাইব্রিড টপোলজির সুবিধা ও অসুবিধা:</vt:lpstr>
      <vt:lpstr>  দলীয়  কাজ: নিচের কোন টপোলজি সুবিধাজনক ব্যাখ্যা কর।</vt:lpstr>
      <vt:lpstr>                 বাড়ির কাজ:</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17</cp:revision>
  <dcterms:modified xsi:type="dcterms:W3CDTF">2020-06-27T17:51:50Z</dcterms:modified>
</cp:coreProperties>
</file>