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81" r:id="rId4"/>
    <p:sldId id="293" r:id="rId5"/>
    <p:sldId id="304" r:id="rId6"/>
    <p:sldId id="299" r:id="rId7"/>
    <p:sldId id="300" r:id="rId8"/>
    <p:sldId id="289" r:id="rId9"/>
    <p:sldId id="296" r:id="rId10"/>
    <p:sldId id="294" r:id="rId11"/>
    <p:sldId id="259" r:id="rId12"/>
    <p:sldId id="276" r:id="rId13"/>
    <p:sldId id="287" r:id="rId14"/>
    <p:sldId id="268" r:id="rId15"/>
    <p:sldId id="292" r:id="rId16"/>
    <p:sldId id="301" r:id="rId17"/>
    <p:sldId id="303" r:id="rId18"/>
    <p:sldId id="283" r:id="rId19"/>
    <p:sldId id="302" r:id="rId20"/>
    <p:sldId id="297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6" d="100"/>
          <a:sy n="76" d="100"/>
        </p:scale>
        <p:origin x="50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948ED-0F4B-42E1-AAB2-92B30D7E1C02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2455D-C4D6-4B1F-97B2-6923E635A4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7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455D-C4D6-4B1F-97B2-6923E635A4C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1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228600"/>
            <a:ext cx="4495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066800"/>
            <a:ext cx="52197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5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8200" y="304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শিক্ষার্থীর মিলিত 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4038600" y="1066800"/>
            <a:ext cx="5867400" cy="548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" y="1524000"/>
            <a:ext cx="4016188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4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contents\lessons\images\ban4_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8991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5715000"/>
            <a:ext cx="33528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বানাই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1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3800" y="5105400"/>
            <a:ext cx="1942273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6564" y="1143001"/>
            <a:ext cx="3505200" cy="37702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9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 </a:t>
            </a:r>
            <a:r>
              <a:rPr lang="bn-BD" sz="23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3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990600"/>
            <a:ext cx="4495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8100"/>
            <a:ext cx="9067800" cy="6781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13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413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64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contents\lessons\img\aro\gho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586" y="935183"/>
            <a:ext cx="1428750" cy="142875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E:\contents\lessons\img\aro\ghas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89511"/>
            <a:ext cx="1428750" cy="142875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E:\contents\lessons\img\aro\ghugh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04406"/>
            <a:ext cx="1428750" cy="142875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E:\contents\lessons\img\aro\ghor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57918"/>
            <a:ext cx="1428750" cy="142875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84657" y="104187"/>
            <a:ext cx="157725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ঘো</a:t>
            </a:r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ড়া</a:t>
            </a:r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9901" y="3096769"/>
            <a:ext cx="162791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ঘা</a:t>
            </a:r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 </a:t>
            </a:r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5638800"/>
            <a:ext cx="124777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ঘু</a:t>
            </a:r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ঘু</a:t>
            </a:r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3154559"/>
            <a:ext cx="13716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ঘ</a:t>
            </a:r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34001" y="2632365"/>
            <a:ext cx="1317047" cy="1295401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  </a:t>
            </a:r>
            <a:endParaRPr lang="en-US" sz="6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5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1"/>
            <a:ext cx="37528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2" t="13175" r="20740" b="76291"/>
          <a:stretch/>
        </p:blipFill>
        <p:spPr>
          <a:xfrm>
            <a:off x="1143000" y="1676400"/>
            <a:ext cx="3657600" cy="3792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533400"/>
            <a:ext cx="4876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আমরা‘ঘ’ বর্ণ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লেখা শিখি।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9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257800" y="762000"/>
            <a:ext cx="4495800" cy="5108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152401"/>
            <a:ext cx="6248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২১ পৃষ্ঠার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‘ঘ’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বর্ণ টি নির্দেশনা অনুযায়ী   লিখ।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37528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 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200400"/>
            <a:ext cx="533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12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381000"/>
            <a:ext cx="6248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এবার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তোমারা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খাতায়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বর্ণ টি লিখ।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200400"/>
            <a:ext cx="2438400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743200"/>
            <a:ext cx="2952750" cy="2428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41148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81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 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77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895600"/>
            <a:ext cx="1295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895601"/>
            <a:ext cx="1143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ঘা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0600" y="2667000"/>
            <a:ext cx="1219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ঘুঘু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5867400"/>
            <a:ext cx="119412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8736" y="5732460"/>
            <a:ext cx="15621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</a:t>
            </a:r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ড়া 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152401"/>
            <a:ext cx="3581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 দেখে শব্দ বল।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152401"/>
            <a:ext cx="2438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86200"/>
            <a:ext cx="2319528" cy="1828800"/>
          </a:xfrm>
          <a:prstGeom prst="rect">
            <a:avLst/>
          </a:prstGeom>
        </p:spPr>
      </p:pic>
      <p:pic>
        <p:nvPicPr>
          <p:cNvPr id="15" name="Picture 8" descr="E:\contents\lessons\img\aro\ghor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1752600" cy="1657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4" descr="E:\contents\lessons\img\aro\ghas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1981200" cy="1581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6" descr="E:\contents\lessons\img\aro\ghugh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990600"/>
            <a:ext cx="2057400" cy="1657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2" descr="E:\contents\lessons\img\aro\ghor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19050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0643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800600"/>
            <a:ext cx="70104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 খাতায় ঘরের ছবি আঁক। ছবির পাশে ‘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 বর্ণটি লিখ।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685800"/>
            <a:ext cx="2438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828800"/>
            <a:ext cx="2895600" cy="245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1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2667000" cy="571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144000" y="304800"/>
            <a:ext cx="2667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2362200"/>
            <a:ext cx="495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মোছাঃ লাকী আখতার পারভীন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বিহারী সরকারি প্রাথমিক বিদ্যালয়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পীরগাছা, রংপুর।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33600"/>
            <a:ext cx="2209800" cy="2310245"/>
          </a:xfrm>
          <a:prstGeom prst="rect">
            <a:avLst/>
          </a:prstGeom>
          <a:gradFill>
            <a:gsLst>
              <a:gs pos="0">
                <a:srgbClr val="92D050"/>
              </a:gs>
              <a:gs pos="75000">
                <a:schemeClr val="accent1">
                  <a:alpha val="0"/>
                </a:schemeClr>
              </a:gs>
              <a:gs pos="83000">
                <a:srgbClr val="FFFF00">
                  <a:alpha val="29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60328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2"/>
          <a:stretch/>
        </p:blipFill>
        <p:spPr>
          <a:xfrm>
            <a:off x="3429000" y="1295400"/>
            <a:ext cx="4619143" cy="37199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533400"/>
            <a:ext cx="2438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5181600"/>
            <a:ext cx="67056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 বর্ণটি  এক পাতা লিখে আনবা।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70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533401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24000"/>
            <a:ext cx="50673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6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" y="381000"/>
            <a:ext cx="1371600" cy="632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0"/>
            <a:ext cx="1371600" cy="662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1" y="1066801"/>
            <a:ext cx="6781800" cy="50167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endParaRPr lang="bn-BD" sz="4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BD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 প্রথম</a:t>
            </a:r>
          </a:p>
          <a:p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BD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40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ব্যঞ্জনবর্ণ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‘ঘ’</a:t>
            </a:r>
            <a:endParaRPr lang="bn-BD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r>
              <a:rPr lang="bn-BD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তারিখঃ ০১/০২/ ২০১৭ </a:t>
            </a: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52600"/>
            <a:ext cx="13716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6245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3400" y="152400"/>
            <a:ext cx="35814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11582400" cy="56323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পাঠ শেষে শিক্ষার্থীরা-</a:t>
            </a:r>
          </a:p>
          <a:p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শোনাঃ  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১.১.১ বাক্য ও শব্দে ব্যবহৃত বাংলা বর্ণমালার ধ্বনি মনোযোগ সহকারে শুনবে ও মনে রাখবে।</a:t>
            </a:r>
            <a:endParaRPr lang="en-GB" sz="2400" dirty="0" smtClean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en-GB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1.2.1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কারচিহ্নহীন</a:t>
            </a:r>
            <a:r>
              <a:rPr lang="en-GB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শব্দ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মনোযোগ সহকারে শুনবে ও মনে 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রাখবে।</a:t>
            </a:r>
          </a:p>
          <a:p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১.২.২ 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কারচিহ্নযুক্ত শব্দ 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মনোযোগ 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সহকারে শুনবে ও মনে 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রাখবে।</a:t>
            </a:r>
          </a:p>
          <a:p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১.২.৩  কারচিহ্নহীন ও কারচিহ্নযুক্ত শব্দ দিয়ে তৈরি বাক্য শুনবে।</a:t>
            </a:r>
          </a:p>
          <a:p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শুনে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বলাঃ  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১.১.১ 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বাক্য ও শব্দে ব্যবহৃত বাংলা বর্ণমালার 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ধ্বনি 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স্পষ্ট ও শুদ্ধভাবে বলতে পারবে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bn-IN" sz="2400" dirty="0" smtClean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en-GB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1.2.1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কারচিহ্নহীন</a:t>
            </a:r>
            <a:r>
              <a:rPr lang="en-GB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শব্দ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স্পষ্টভাবে 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bn-IN" sz="24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১.২.২ 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কারচিহ্নযুক্ত শব্দ </a:t>
            </a:r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স্পষ্টভাবে 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bn-IN" sz="24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করতে ও উত্তর বলতে পারবে। </a:t>
            </a:r>
          </a:p>
          <a:p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পড়াঃ ১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 বাংলা বর্ণমালা স্পষ্ট ও শুদ্ধ উচ্চারণে পড়তে পারবে।</a:t>
            </a:r>
          </a:p>
          <a:p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 নিজের লেখা বর্ণ চিনে পড়তে পারবে। </a:t>
            </a:r>
          </a:p>
          <a:p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লেখাঃ ১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 স্পষ্ট ও সঠিক আকৃতিতে বাংলা বর্ণমালা লিখতে পারবে। </a:t>
            </a:r>
            <a:endParaRPr lang="bn-BD" sz="24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3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0" y="685800"/>
            <a:ext cx="50292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ভিডিওটি দেখি।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606596"/>
              </p:ext>
            </p:extLst>
          </p:nvPr>
        </p:nvGraphicFramePr>
        <p:xfrm>
          <a:off x="4659313" y="3182938"/>
          <a:ext cx="28733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ackager Shell Object" showAsIcon="1" r:id="rId3" imgW="2873880" imgH="491040" progId="Package">
                  <p:embed/>
                </p:oleObj>
              </mc:Choice>
              <mc:Fallback>
                <p:oleObj name="Packager Shell Object" showAsIcon="1" r:id="rId3" imgW="28738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9313" y="3182938"/>
                        <a:ext cx="2873375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29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71800" y="990600"/>
            <a:ext cx="6057185" cy="5679142"/>
            <a:chOff x="2819400" y="1142999"/>
            <a:chExt cx="6057185" cy="56791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22"/>
            <a:stretch/>
          </p:blipFill>
          <p:spPr>
            <a:xfrm>
              <a:off x="2819400" y="1147481"/>
              <a:ext cx="6057185" cy="5674660"/>
            </a:xfrm>
            <a:prstGeom prst="rect">
              <a:avLst/>
            </a:prstGeom>
            <a:solidFill>
              <a:srgbClr val="7030A0"/>
            </a:solidFill>
          </p:spPr>
        </p:pic>
        <p:sp>
          <p:nvSpPr>
            <p:cNvPr id="3" name="Rectangle 2"/>
            <p:cNvSpPr/>
            <p:nvPr/>
          </p:nvSpPr>
          <p:spPr>
            <a:xfrm flipV="1">
              <a:off x="2895600" y="1142999"/>
              <a:ext cx="5943600" cy="45719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angle 3"/>
          <p:cNvSpPr/>
          <p:nvPr/>
        </p:nvSpPr>
        <p:spPr>
          <a:xfrm>
            <a:off x="2895600" y="228600"/>
            <a:ext cx="6477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দেখতে পাচ্ছ?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228600"/>
            <a:ext cx="6477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এগুলোকে কী বলে?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2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12192000" cy="6705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t="12534" r="20056" b="76291"/>
          <a:stretch/>
        </p:blipFill>
        <p:spPr>
          <a:xfrm>
            <a:off x="6324600" y="2438400"/>
            <a:ext cx="1178859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5" t="27308" r="36941" b="59812"/>
          <a:stretch/>
        </p:blipFill>
        <p:spPr>
          <a:xfrm>
            <a:off x="4267200" y="2438400"/>
            <a:ext cx="1792941" cy="811306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00600" y="1524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1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304801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 পাঠ্য বইয়ের ২০ পৃষ্ঠা খুলে দেখ। </a:t>
            </a:r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4267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248400" y="1219200"/>
            <a:ext cx="4038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0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24400" y="304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400" y="914400"/>
            <a:ext cx="5334000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3429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9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306</Words>
  <Application>Microsoft Office PowerPoint</Application>
  <PresentationFormat>Widescreen</PresentationFormat>
  <Paragraphs>63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Lucky</cp:lastModifiedBy>
  <cp:revision>41</cp:revision>
  <dcterms:created xsi:type="dcterms:W3CDTF">2006-08-16T00:00:00Z</dcterms:created>
  <dcterms:modified xsi:type="dcterms:W3CDTF">2020-07-02T07:58:32Z</dcterms:modified>
</cp:coreProperties>
</file>