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5" r:id="rId1"/>
  </p:sldMasterIdLst>
  <p:sldIdLst>
    <p:sldId id="256" r:id="rId2"/>
    <p:sldId id="257" r:id="rId3"/>
    <p:sldId id="277" r:id="rId4"/>
    <p:sldId id="272" r:id="rId5"/>
    <p:sldId id="260" r:id="rId6"/>
    <p:sldId id="259" r:id="rId7"/>
    <p:sldId id="261" r:id="rId8"/>
    <p:sldId id="275" r:id="rId9"/>
    <p:sldId id="262" r:id="rId10"/>
    <p:sldId id="263" r:id="rId11"/>
    <p:sldId id="264" r:id="rId12"/>
    <p:sldId id="278" r:id="rId13"/>
    <p:sldId id="280" r:id="rId14"/>
    <p:sldId id="281" r:id="rId15"/>
    <p:sldId id="266" r:id="rId16"/>
    <p:sldId id="268" r:id="rId17"/>
    <p:sldId id="271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D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2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EB9D5-7E1A-4433-8B21-2237CC26FA2C}" type="datetimeFigureOut">
              <a:rPr lang="en-US" smtClean="0"/>
              <a:t>07/02/20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91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smtClean="0"/>
              <a:t>07/02/20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5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smtClean="0"/>
              <a:t>07/02/20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44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smtClean="0"/>
              <a:t>07/02/20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9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B55-62C0-407E-B706-C907B44B0BFC}" type="datetimeFigureOut">
              <a:rPr lang="en-US" smtClean="0"/>
              <a:t>07/02/20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51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smtClean="0"/>
              <a:t>07/02/20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3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smtClean="0"/>
              <a:t>07/02/20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59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smtClean="0"/>
              <a:t>07/02/20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2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smtClean="0"/>
              <a:t>07/02/20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49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smtClean="0"/>
              <a:t>07/02/20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4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3185-9573-406A-8068-0AB4F2335019}" type="datetimeFigureOut">
              <a:rPr lang="en-US" smtClean="0"/>
              <a:t>07/02/20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53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smtClean="0"/>
              <a:t>07/02/20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7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76200"/>
            <a:ext cx="11982449" cy="662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6250" y="376535"/>
            <a:ext cx="10668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  <a:bevelB h="25400" prst="softRound"/>
            </a:sp3d>
          </a:bodyPr>
          <a:lstStyle/>
          <a:p>
            <a:pPr algn="ctr"/>
            <a:r>
              <a:rPr lang="en-US" sz="28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8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9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66700" y="565219"/>
                <a:ext cx="11753850" cy="30610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en-US" sz="5400" b="1" u="sng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উত্তর</a:t>
                </a:r>
                <a:r>
                  <a:rPr lang="en-US" sz="54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:-</a:t>
                </a:r>
                <a:r>
                  <a:rPr lang="en-US" sz="5400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থ্রি</a:t>
                </a:r>
                <a:r>
                  <a:rPr lang="en-US" sz="5400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ফেজ</a:t>
                </a:r>
                <a:r>
                  <a:rPr lang="en-US" sz="5400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ইন্ডাকশন</a:t>
                </a:r>
                <a:r>
                  <a:rPr lang="en-US" sz="5400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মোটর</a:t>
                </a:r>
                <a:r>
                  <a:rPr lang="en-US" sz="5400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ঘুরন্ত</a:t>
                </a:r>
                <a:r>
                  <a:rPr lang="en-US" sz="5400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চুম্বক</a:t>
                </a:r>
                <a:r>
                  <a:rPr lang="en-US" sz="5400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ক্ষেত্র</a:t>
                </a:r>
                <a:r>
                  <a:rPr lang="en-US" sz="5400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5400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গতিতে</a:t>
                </a:r>
                <a:r>
                  <a:rPr lang="en-US" sz="5400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ঘুরে</a:t>
                </a:r>
                <a:r>
                  <a:rPr lang="en-US" sz="5400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তাকে</a:t>
                </a:r>
                <a:r>
                  <a:rPr lang="en-US" sz="5400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সূষম</a:t>
                </a:r>
                <a:r>
                  <a:rPr lang="en-US" sz="5400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গতিবেগ</a:t>
                </a:r>
                <a:r>
                  <a:rPr lang="en-US" sz="5400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5400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সিনক্রোনাস</a:t>
                </a:r>
                <a:r>
                  <a:rPr lang="en-US" sz="5400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স্পীড</a:t>
                </a:r>
                <a:r>
                  <a:rPr lang="en-US" sz="5400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বলে।সিনক্রোনাস</a:t>
                </a:r>
                <a:r>
                  <a:rPr lang="en-US" sz="5400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স্পীড</a:t>
                </a:r>
                <a:r>
                  <a:rPr lang="en-US" sz="5400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Ns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ln w="12700">
                          <a:solidFill>
                            <a:schemeClr val="accent3">
                              <a:lumMod val="50000"/>
                            </a:schemeClr>
                          </a:solidFill>
                          <a:prstDash val="solid"/>
                        </a:ln>
                        <a:effectLst>
                          <a:innerShdw blurRad="177800">
                            <a:schemeClr val="accent3">
                              <a:lumMod val="50000"/>
                            </a:schemeClr>
                          </a:innerShdw>
                        </a:effectLst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5400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/>
                            <a:cs typeface="NikoshBAN" pitchFamily="2" charset="0"/>
                          </a:rPr>
                          <m:t>120</m:t>
                        </m:r>
                      </m:num>
                      <m:den>
                        <m:r>
                          <a:rPr lang="en-US" sz="5400" b="0" i="1" smtClean="0">
                            <a:ln w="1270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prstDash val="solid"/>
                            </a:ln>
                            <a:effectLst>
                              <a:innerShdw blurRad="177800">
                                <a:schemeClr val="accent3">
                                  <a:lumMod val="50000"/>
                                </a:schemeClr>
                              </a:innerShdw>
                            </a:effectLst>
                            <a:latin typeface="Cambria Math"/>
                            <a:cs typeface="NikoshBAN" pitchFamily="2" charset="0"/>
                          </a:rPr>
                          <m:t>𝑓</m:t>
                        </m:r>
                      </m:den>
                    </m:f>
                  </m:oMath>
                </a14:m>
                <a:endParaRPr lang="en-US" sz="5400" cap="none" spc="0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565219"/>
                <a:ext cx="11753850" cy="3061031"/>
              </a:xfrm>
              <a:prstGeom prst="rect">
                <a:avLst/>
              </a:prstGeom>
              <a:blipFill rotWithShape="1">
                <a:blip r:embed="rId2"/>
                <a:stretch>
                  <a:fillRect l="-2801" t="-5578" r="-259" b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21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2950" y="5176837"/>
            <a:ext cx="2400300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2106400" y="-40385"/>
            <a:ext cx="2595082" cy="1207033"/>
            <a:chOff x="2106400" y="-40385"/>
            <a:chExt cx="2595082" cy="1207033"/>
          </a:xfrm>
        </p:grpSpPr>
        <p:sp>
          <p:nvSpPr>
            <p:cNvPr id="6" name="Right Arrow 5"/>
            <p:cNvSpPr/>
            <p:nvPr/>
          </p:nvSpPr>
          <p:spPr>
            <a:xfrm>
              <a:off x="2143524" y="-40385"/>
              <a:ext cx="2557958" cy="1207033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106400" y="249943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ছবিতে</a:t>
              </a:r>
              <a:r>
                <a:rPr lang="en-US" sz="36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দেখি</a:t>
              </a:r>
              <a:r>
                <a:rPr lang="en-US" sz="36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27" y="1386592"/>
            <a:ext cx="7772964" cy="480662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59602" y="1346130"/>
            <a:ext cx="6098398" cy="774770"/>
            <a:chOff x="-28250" y="399660"/>
            <a:chExt cx="5176321" cy="641414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857521" y="705164"/>
              <a:ext cx="3290550" cy="33591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-28250" y="399660"/>
              <a:ext cx="2156382" cy="4841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cap="none" spc="0" dirty="0" err="1" smtClean="0">
                  <a:ln w="11430"/>
                  <a:latin typeface="NikoshBAN" pitchFamily="2" charset="0"/>
                  <a:cs typeface="NikoshBAN" pitchFamily="2" charset="0"/>
                </a:rPr>
                <a:t>টার্মিনাল</a:t>
              </a:r>
              <a:r>
                <a:rPr lang="en-US" sz="3200" b="1" cap="none" spc="0" dirty="0" smtClean="0">
                  <a:ln w="1143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cap="none" spc="0" dirty="0" err="1" smtClean="0">
                  <a:ln w="11430"/>
                  <a:latin typeface="NikoshBAN" pitchFamily="2" charset="0"/>
                  <a:cs typeface="NikoshBAN" pitchFamily="2" charset="0"/>
                </a:rPr>
                <a:t>বক্স</a:t>
              </a:r>
              <a:endParaRPr lang="en-US" sz="3200" b="1" cap="none" spc="0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536861" y="531693"/>
            <a:ext cx="1603324" cy="1386333"/>
            <a:chOff x="6102338" y="-43210"/>
            <a:chExt cx="1123852" cy="1909053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6568772" y="511956"/>
              <a:ext cx="0" cy="135388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6102338" y="-43210"/>
              <a:ext cx="1123852" cy="80526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স্টেটর</a:t>
              </a:r>
              <a:r>
                <a:rPr lang="en-US" sz="32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ফ্রেম</a:t>
              </a:r>
              <a:endParaRPr lang="en-US" sz="32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89945" y="4808484"/>
            <a:ext cx="2652470" cy="1304792"/>
            <a:chOff x="6537277" y="-1061592"/>
            <a:chExt cx="3116558" cy="1571482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7786202" y="-1061592"/>
              <a:ext cx="187249" cy="109496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6537277" y="-74885"/>
              <a:ext cx="311655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সাইট</a:t>
              </a:r>
              <a:r>
                <a:rPr lang="en-US" sz="3200" b="1" cap="none" spc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cap="none" spc="0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কভার</a:t>
              </a:r>
              <a:r>
                <a:rPr lang="en-US" sz="3200" b="1" cap="none" spc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/</a:t>
              </a:r>
              <a:r>
                <a:rPr lang="en-US" sz="3200" b="1" cap="none" spc="0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পার্শ</a:t>
              </a:r>
              <a:r>
                <a:rPr lang="en-US" sz="3200" b="1" cap="none" spc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cap="none" spc="0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ঢাবনা</a:t>
              </a:r>
              <a:endParaRPr lang="en-US" sz="32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9123" y="2999575"/>
            <a:ext cx="2423134" cy="971169"/>
            <a:chOff x="192024" y="399660"/>
            <a:chExt cx="2423134" cy="971169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1977697" y="689207"/>
              <a:ext cx="637461" cy="68162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192024" y="399660"/>
              <a:ext cx="1936107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err="1" smtClean="0">
                  <a:ln w="11430"/>
                  <a:latin typeface="NikoshBAN" pitchFamily="2" charset="0"/>
                  <a:cs typeface="NikoshBAN" pitchFamily="2" charset="0"/>
                </a:rPr>
                <a:t>রোটর</a:t>
              </a:r>
              <a:r>
                <a:rPr lang="en-US" sz="3200" b="1" dirty="0" smtClean="0">
                  <a:ln w="1143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1430"/>
                  <a:latin typeface="NikoshBAN" pitchFamily="2" charset="0"/>
                  <a:cs typeface="NikoshBAN" pitchFamily="2" charset="0"/>
                </a:rPr>
                <a:t>শ্যাফট</a:t>
              </a:r>
              <a:endParaRPr lang="en-US" sz="3200" b="1" cap="none" spc="0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02303" y="4808483"/>
            <a:ext cx="3915673" cy="963667"/>
            <a:chOff x="4903754" y="-193074"/>
            <a:chExt cx="5981290" cy="963667"/>
          </a:xfrm>
        </p:grpSpPr>
        <p:cxnSp>
          <p:nvCxnSpPr>
            <p:cNvPr id="25" name="Straight Arrow Connector 24"/>
            <p:cNvCxnSpPr>
              <a:stCxn id="26" idx="1"/>
            </p:cNvCxnSpPr>
            <p:nvPr/>
          </p:nvCxnSpPr>
          <p:spPr>
            <a:xfrm flipH="1" flipV="1">
              <a:off x="4903754" y="-193074"/>
              <a:ext cx="998785" cy="67128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5902538" y="185818"/>
              <a:ext cx="4982506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মাউটিং</a:t>
              </a:r>
              <a:r>
                <a:rPr lang="en-US" sz="3200" b="1" cap="none" spc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cap="none" spc="0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কিট</a:t>
              </a:r>
              <a:r>
                <a:rPr lang="en-US" sz="3200" b="1" cap="none" spc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cap="none" spc="0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3200" b="1" cap="none" spc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cap="none" spc="0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বেড</a:t>
              </a:r>
              <a:r>
                <a:rPr lang="en-US" sz="3200" b="1" cap="none" spc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cap="none" spc="0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প্লেট</a:t>
              </a:r>
              <a:endParaRPr lang="en-US" sz="32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802456" y="2632841"/>
            <a:ext cx="2752837" cy="536028"/>
            <a:chOff x="3684629" y="-1379752"/>
            <a:chExt cx="6079087" cy="641509"/>
          </a:xfrm>
        </p:grpSpPr>
        <p:cxnSp>
          <p:nvCxnSpPr>
            <p:cNvPr id="22" name="Straight Arrow Connector 21"/>
            <p:cNvCxnSpPr/>
            <p:nvPr/>
          </p:nvCxnSpPr>
          <p:spPr>
            <a:xfrm flipH="1" flipV="1">
              <a:off x="3684629" y="-1379752"/>
              <a:ext cx="2634240" cy="64150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849080" y="-1323019"/>
              <a:ext cx="3914636" cy="58477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মাউন্টিং</a:t>
              </a:r>
              <a:r>
                <a:rPr lang="en-US" sz="3200" b="1" cap="none" spc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cap="none" spc="0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স্ক্রু</a:t>
              </a:r>
              <a:endParaRPr lang="en-US" sz="32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505087" y="4022151"/>
            <a:ext cx="2925491" cy="725637"/>
            <a:chOff x="3970964" y="-605296"/>
            <a:chExt cx="4596434" cy="725637"/>
          </a:xfrm>
        </p:grpSpPr>
        <p:cxnSp>
          <p:nvCxnSpPr>
            <p:cNvPr id="34" name="Straight Arrow Connector 33"/>
            <p:cNvCxnSpPr/>
            <p:nvPr/>
          </p:nvCxnSpPr>
          <p:spPr>
            <a:xfrm flipH="1" flipV="1">
              <a:off x="3970964" y="-605296"/>
              <a:ext cx="1637860" cy="28172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5570317" y="-464434"/>
              <a:ext cx="2997081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200" b="1" cap="none" spc="0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নেইম</a:t>
              </a:r>
              <a:r>
                <a:rPr lang="en-US" sz="3200" b="1" cap="none" spc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cap="none" spc="0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প্লেট</a:t>
              </a:r>
              <a:endParaRPr lang="en-US" sz="32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265485" y="2648214"/>
            <a:ext cx="5522363" cy="1141687"/>
            <a:chOff x="-28250" y="399660"/>
            <a:chExt cx="4794256" cy="1177678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1583544" y="705164"/>
              <a:ext cx="3182462" cy="87217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-28250" y="399660"/>
              <a:ext cx="2156382" cy="60320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err="1" smtClean="0">
                  <a:ln w="11430"/>
                  <a:latin typeface="NikoshBAN" pitchFamily="2" charset="0"/>
                  <a:cs typeface="NikoshBAN" pitchFamily="2" charset="0"/>
                </a:rPr>
                <a:t>আর্মেচার</a:t>
              </a:r>
              <a:endParaRPr lang="en-US" sz="3200" b="1" cap="none" spc="0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57632" y="1825542"/>
            <a:ext cx="5375609" cy="1343327"/>
            <a:chOff x="-28250" y="399660"/>
            <a:chExt cx="4666851" cy="1385674"/>
          </a:xfrm>
        </p:grpSpPr>
        <p:cxnSp>
          <p:nvCxnSpPr>
            <p:cNvPr id="50" name="Straight Arrow Connector 49"/>
            <p:cNvCxnSpPr/>
            <p:nvPr/>
          </p:nvCxnSpPr>
          <p:spPr>
            <a:xfrm>
              <a:off x="2439454" y="701264"/>
              <a:ext cx="2199147" cy="108407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-28250" y="399660"/>
              <a:ext cx="2740229" cy="6032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 err="1" smtClean="0">
                  <a:ln w="11430"/>
                  <a:latin typeface="NikoshBAN" pitchFamily="2" charset="0"/>
                  <a:cs typeface="NikoshBAN" pitchFamily="2" charset="0"/>
                </a:rPr>
                <a:t>আর্মেচার</a:t>
              </a:r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ওয়াইন্ডিং</a:t>
              </a:r>
              <a:endParaRPr lang="en-US" sz="32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352118" y="5772150"/>
            <a:ext cx="3170909" cy="795305"/>
            <a:chOff x="3538684" y="-346298"/>
            <a:chExt cx="4843644" cy="795305"/>
          </a:xfrm>
        </p:grpSpPr>
        <p:cxnSp>
          <p:nvCxnSpPr>
            <p:cNvPr id="60" name="Straight Arrow Connector 59"/>
            <p:cNvCxnSpPr/>
            <p:nvPr/>
          </p:nvCxnSpPr>
          <p:spPr>
            <a:xfrm flipH="1" flipV="1">
              <a:off x="3538684" y="-346298"/>
              <a:ext cx="2481146" cy="42106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5891076" y="-135768"/>
              <a:ext cx="2491252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200" b="1" cap="none" spc="0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বিয়ারিং</a:t>
              </a:r>
              <a:endParaRPr lang="en-US" sz="32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701482" y="5395582"/>
            <a:ext cx="2462781" cy="1010082"/>
            <a:chOff x="3635197" y="-2384560"/>
            <a:chExt cx="4218538" cy="2747457"/>
          </a:xfrm>
        </p:grpSpPr>
        <p:cxnSp>
          <p:nvCxnSpPr>
            <p:cNvPr id="68" name="Straight Arrow Connector 67"/>
            <p:cNvCxnSpPr/>
            <p:nvPr/>
          </p:nvCxnSpPr>
          <p:spPr>
            <a:xfrm flipH="1" flipV="1">
              <a:off x="3635197" y="-2384560"/>
              <a:ext cx="1675450" cy="17519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5362483" y="-1227711"/>
              <a:ext cx="2491252" cy="159060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200" b="1" dirty="0" err="1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রোটর</a:t>
              </a:r>
              <a:endParaRPr lang="en-US" sz="32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18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3304" y="1151504"/>
            <a:ext cx="7762966" cy="2545987"/>
            <a:chOff x="182880" y="1280425"/>
            <a:chExt cx="7924789" cy="2545987"/>
          </a:xfrm>
        </p:grpSpPr>
        <p:sp>
          <p:nvSpPr>
            <p:cNvPr id="5" name="Round Diagonal Corner Rectangle 4"/>
            <p:cNvSpPr/>
            <p:nvPr/>
          </p:nvSpPr>
          <p:spPr>
            <a:xfrm>
              <a:off x="182880" y="1280425"/>
              <a:ext cx="7924789" cy="2545987"/>
            </a:xfrm>
            <a:prstGeom prst="round2DiagRect">
              <a:avLst>
                <a:gd name="adj1" fmla="val 16667"/>
                <a:gd name="adj2" fmla="val 44176"/>
              </a:avLst>
            </a:prstGeom>
            <a:no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6000" contras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65114" y="1519462"/>
              <a:ext cx="2105025" cy="21717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667439" y="1410280"/>
              <a:ext cx="4903198" cy="20621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3200" b="1" u="sng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00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স্টেটরফ্রেম</a:t>
              </a:r>
              <a:r>
                <a:rPr lang="en-US" sz="3200" b="1" u="sng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00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:</a:t>
              </a:r>
              <a:r>
                <a:rPr lang="en-US" sz="2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00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এটি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ঢালাই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লোহা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ইস্পাতের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তৈরী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এটি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সমগ্র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মেশিনের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বহি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আবরন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দু‘টি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পোল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বিয়ারিং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হাউজকে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ধরে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রাখে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অপরটি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পোলের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চৌম্বক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প্রবাহের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পথ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তৈরী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দেয়া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54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360136" y="174214"/>
            <a:ext cx="41168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মোটরের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48102" y="3936120"/>
            <a:ext cx="7758168" cy="2575023"/>
            <a:chOff x="397741" y="3965156"/>
            <a:chExt cx="10181164" cy="2575023"/>
          </a:xfrm>
        </p:grpSpPr>
        <p:sp>
          <p:nvSpPr>
            <p:cNvPr id="10" name="Round Diagonal Corner Rectangle 9"/>
            <p:cNvSpPr/>
            <p:nvPr/>
          </p:nvSpPr>
          <p:spPr>
            <a:xfrm>
              <a:off x="397741" y="3965156"/>
              <a:ext cx="10181164" cy="2545987"/>
            </a:xfrm>
            <a:prstGeom prst="round2DiagRect">
              <a:avLst>
                <a:gd name="adj1" fmla="val 16667"/>
                <a:gd name="adj2" fmla="val 44176"/>
              </a:avLst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9317" y="4022431"/>
              <a:ext cx="6358598" cy="21852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200" b="1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00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আর্মেচার</a:t>
              </a:r>
              <a:r>
                <a:rPr lang="en-US" sz="32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00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00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F0000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ওয়াইন্ডিং</a:t>
              </a:r>
              <a:r>
                <a:rPr lang="en-US" sz="32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2400" b="1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আর্মেচার</a:t>
              </a:r>
              <a:r>
                <a:rPr lang="en-US" sz="2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ওয়াইন্ডিংকে</a:t>
              </a:r>
              <a:r>
                <a:rPr lang="en-US" sz="2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b="1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মোটরের</a:t>
              </a:r>
              <a:r>
                <a:rPr lang="en-US" sz="2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প্রান</a:t>
              </a:r>
              <a:r>
                <a:rPr lang="en-US" sz="2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হিসাবে</a:t>
              </a:r>
              <a:r>
                <a:rPr lang="en-US" sz="2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ধরা</a:t>
              </a:r>
              <a:r>
                <a:rPr lang="en-US" sz="24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2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আর্মেচার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ওয়াইন্ডিং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সুপার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এনামেল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কপার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ওয়্যার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দ্বারা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তৈরী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আর্মেচার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ওয়াইন্ডিং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ছাড়া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মোটর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কল্পনা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spc="50" dirty="0" err="1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2400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tx1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4525" y="3965156"/>
              <a:ext cx="2785402" cy="2575023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70051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79867" y="0"/>
            <a:ext cx="5232657" cy="6755642"/>
            <a:chOff x="379867" y="436728"/>
            <a:chExt cx="5229363" cy="6318914"/>
          </a:xfrm>
        </p:grpSpPr>
        <p:grpSp>
          <p:nvGrpSpPr>
            <p:cNvPr id="3" name="Group 2"/>
            <p:cNvGrpSpPr/>
            <p:nvPr/>
          </p:nvGrpSpPr>
          <p:grpSpPr>
            <a:xfrm>
              <a:off x="379867" y="436728"/>
              <a:ext cx="5229363" cy="6318914"/>
              <a:chOff x="8449994" y="174215"/>
              <a:chExt cx="3573193" cy="575368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8449994" y="174215"/>
                <a:ext cx="3573193" cy="575368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1001">
                <a:schemeClr val="lt2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65027" y="3784776"/>
                <a:ext cx="2143125" cy="2143125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407163" y="559558"/>
              <a:ext cx="5106533" cy="3253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3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4000" b="1" u="sng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আর্মেচার </a:t>
              </a:r>
              <a:r>
                <a:rPr lang="en-US" sz="4000" b="1" u="sng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কোর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আর্মেচার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গোলঅকার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ইস্পাত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শীট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দ্বারা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তৈরী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। এ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শীটগুলো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সাধারণত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.04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মি:মি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হতে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0.5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মি:মি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পুরু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ইনসুলেশন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দেয়া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থাকে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as-IN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32787" y="163773"/>
            <a:ext cx="5864774" cy="6546347"/>
            <a:chOff x="6930778" y="163773"/>
            <a:chExt cx="4157088" cy="65463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4000" contrast="-1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703"/>
            <a:stretch/>
          </p:blipFill>
          <p:spPr>
            <a:xfrm>
              <a:off x="6930778" y="3807724"/>
              <a:ext cx="4157088" cy="290239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953127" y="163773"/>
              <a:ext cx="4134737" cy="376184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3200" b="1" u="sng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স্কুইরেল</a:t>
              </a:r>
              <a:r>
                <a:rPr lang="en-US" sz="3200" b="1" u="sng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u="sng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কেজ</a:t>
              </a:r>
              <a:r>
                <a:rPr lang="en-US" sz="3200" b="1" u="sng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u="sng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রোটর</a:t>
              </a:r>
              <a:r>
                <a:rPr lang="en-US" sz="3200" b="1" u="sng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:-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স্কুইরেল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কেজ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রোটর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রোটর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উন্নতমানের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লেমিলেটিড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আয়রন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দ্বারা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তৈরী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এই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রোটর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শ্যাফটের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সাথে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মজবুদভাবে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লাগানো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থাকে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কোরে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লম্বালম্বিভাবে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স্লট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খাঁজ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কাটা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থাকে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যেখানে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মোটা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কপারের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বার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স্থাপন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রারের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প্রান্তসমূহ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উভয়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দিকে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কপারের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রিং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দ্বারা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শর্ট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থাকে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এটা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দেখতে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অনেকটাই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কাঠবিড়ালের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খাঁচার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মতো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তাই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একে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স্কুইরেল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কেজ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রোটর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বলা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94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6531" y="406399"/>
            <a:ext cx="10794912" cy="2671581"/>
            <a:chOff x="166531" y="406399"/>
            <a:chExt cx="10794912" cy="26715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3318" y="406399"/>
              <a:ext cx="3848125" cy="267158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66531" y="464916"/>
              <a:ext cx="721992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u="sng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কুলিং</a:t>
              </a:r>
              <a:r>
                <a:rPr lang="en-US" sz="3600" b="1" u="sng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u="sng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ফ্যান</a:t>
              </a:r>
              <a:r>
                <a:rPr lang="en-US" sz="3600" b="1" u="sng" dirty="0" smtClean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মোটরকে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ঠান্ডা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রাখার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ফ্যান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তাকেই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কুলিং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ফ্যান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।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বড়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মোটরের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কুলিং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ফ্যানগুলো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ঢালাই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লোহার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তৈরী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এবংছোট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মোটরের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ক্ষেত্রে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প্লাষ্টিকের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হয়ে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থাকে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169" y="3274591"/>
            <a:ext cx="3020275" cy="21400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4015" y="3748961"/>
            <a:ext cx="6037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7249" y="3191271"/>
            <a:ext cx="10674195" cy="3016437"/>
            <a:chOff x="1637821" y="3933627"/>
            <a:chExt cx="5390252" cy="301643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5386" y="3933627"/>
              <a:ext cx="1562687" cy="227408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637821" y="4395519"/>
              <a:ext cx="365691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বিয়ারিং</a:t>
              </a:r>
              <a:r>
                <a:rPr lang="en-US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বিয়ারিংয়ের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এক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অংশ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এন্ড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শীল্ডের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সাথে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স্থির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এবংঅপর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অংশ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রোটরের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সাথে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আটকানো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অবস্থায়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ঘুরতে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থাকে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।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একে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স্টেটরের</a:t>
              </a:r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 smtClean="0">
                  <a:latin typeface="NikoshBAN" pitchFamily="2" charset="0"/>
                  <a:cs typeface="NikoshBAN" pitchFamily="2" charset="0"/>
                </a:rPr>
                <a:t>অন্তভুক্ত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507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8455"/>
            <a:ext cx="119827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359" y="3572367"/>
            <a:ext cx="10155162" cy="25545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80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ইন্ডাকশন মোটরের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রোটর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স্টেটরের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9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22293" y="147935"/>
            <a:ext cx="400462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9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9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2524" y="3144298"/>
            <a:ext cx="1041465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ইন্ডাকশন মোটর </a:t>
            </a:r>
            <a:r>
              <a:rPr lang="en-US" sz="7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7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 ক</a:t>
            </a:r>
            <a:r>
              <a:rPr lang="en-US" sz="7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7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7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7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7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7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59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209379" y="995484"/>
            <a:ext cx="12058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সিনক্রোনাস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স্পীডের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সুত্রটি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7"/>
              <p:cNvSpPr txBox="1"/>
              <p:nvPr/>
            </p:nvSpPr>
            <p:spPr>
              <a:xfrm>
                <a:off x="911919" y="1606044"/>
                <a:ext cx="1807517" cy="7525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  <m:t>𝑠</m:t>
                        </m:r>
                      </m:sub>
                    </m:sSub>
                    <m:f>
                      <m:fPr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  <m:t>120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  <m:t>𝑓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919" y="1606044"/>
                <a:ext cx="1807517" cy="752514"/>
              </a:xfrm>
              <a:prstGeom prst="rect">
                <a:avLst/>
              </a:prstGeom>
              <a:blipFill rotWithShape="1">
                <a:blip r:embed="rId3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935231" y="1775777"/>
            <a:ext cx="570573" cy="4572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12"/>
          <p:cNvSpPr txBox="1"/>
          <p:nvPr/>
        </p:nvSpPr>
        <p:spPr>
          <a:xfrm>
            <a:off x="-37513" y="2478704"/>
            <a:ext cx="8876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ইন্ডাকশন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826597" y="3720395"/>
            <a:ext cx="205416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4050540" y="3766486"/>
            <a:ext cx="1880658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3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6484427" y="3760670"/>
            <a:ext cx="173918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8707353" y="3753406"/>
            <a:ext cx="156646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912078" y="3794026"/>
            <a:ext cx="570573" cy="49568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extBox 18"/>
          <p:cNvSpPr txBox="1"/>
          <p:nvPr/>
        </p:nvSpPr>
        <p:spPr>
          <a:xfrm>
            <a:off x="133937" y="4678891"/>
            <a:ext cx="12058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রোটর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বিড়ালের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খাচাঁর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8211878" y="5536915"/>
            <a:ext cx="398012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স্কুইরেল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ইন্ডাকশন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7"/>
              <p:cNvSpPr txBox="1"/>
              <p:nvPr/>
            </p:nvSpPr>
            <p:spPr>
              <a:xfrm>
                <a:off x="3074654" y="1628120"/>
                <a:ext cx="2061641" cy="7525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  <m:t>𝑁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  <m:t>𝑠</m:t>
                        </m:r>
                      </m:sub>
                    </m:sSub>
                    <m:f>
                      <m:fPr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  <m:t>120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  <m:t>𝑓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654" y="1628120"/>
                <a:ext cx="2061641" cy="752514"/>
              </a:xfrm>
              <a:prstGeom prst="rect">
                <a:avLst/>
              </a:prstGeom>
              <a:blipFill rotWithShape="1">
                <a:blip r:embed="rId4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7"/>
              <p:cNvSpPr txBox="1"/>
              <p:nvPr/>
            </p:nvSpPr>
            <p:spPr>
              <a:xfrm>
                <a:off x="5535324" y="1605788"/>
                <a:ext cx="2618818" cy="75277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  <m:t>𝑁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  <m:t>𝑓</m:t>
                        </m:r>
                      </m:den>
                    </m:f>
                    <m:r>
                      <a:rPr lang="en-US" sz="2800" i="1" smtClean="0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120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324" y="1605788"/>
                <a:ext cx="2618818" cy="752770"/>
              </a:xfrm>
              <a:prstGeom prst="rect">
                <a:avLst/>
              </a:prstGeom>
              <a:blipFill rotWithShape="1">
                <a:blip r:embed="rId5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7"/>
              <p:cNvSpPr txBox="1"/>
              <p:nvPr/>
            </p:nvSpPr>
            <p:spPr>
              <a:xfrm>
                <a:off x="8641851" y="1606044"/>
                <a:ext cx="2457639" cy="52322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  <a:cs typeface="NikoshBAN" panose="02000000000000000000" pitchFamily="2" charset="0"/>
                      </a:rPr>
                      <m:t>f</m:t>
                    </m:r>
                    <m:r>
                      <a:rPr lang="en-US" sz="2800" i="1" smtClean="0"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𝑁</m:t>
                    </m:r>
                    <m:r>
                      <a:rPr lang="en-US" sz="2800" b="0" i="1" smtClean="0">
                        <a:latin typeface="Cambria Math"/>
                        <a:cs typeface="NikoshBAN" panose="02000000000000000000" pitchFamily="2" charset="0"/>
                      </a:rPr>
                      <m:t>120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851" y="1606044"/>
                <a:ext cx="2457639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19"/>
          <p:cNvSpPr txBox="1"/>
          <p:nvPr/>
        </p:nvSpPr>
        <p:spPr>
          <a:xfrm>
            <a:off x="318672" y="5529232"/>
            <a:ext cx="3564378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ক.স্লিপ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রিংইন্ডাকশন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19"/>
          <p:cNvSpPr txBox="1"/>
          <p:nvPr/>
        </p:nvSpPr>
        <p:spPr>
          <a:xfrm>
            <a:off x="4050541" y="5527068"/>
            <a:ext cx="405973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স্কুইরেল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ইন্ডাকশন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091826" y="5636636"/>
            <a:ext cx="570573" cy="4572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Bevel 37"/>
          <p:cNvSpPr/>
          <p:nvPr/>
        </p:nvSpPr>
        <p:spPr>
          <a:xfrm>
            <a:off x="4453623" y="211015"/>
            <a:ext cx="3522759" cy="784469"/>
          </a:xfrm>
          <a:prstGeom prst="bevel">
            <a:avLst>
              <a:gd name="adj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46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25" grpId="0" animBg="1"/>
      <p:bldP spid="26" grpId="0" animBg="1"/>
      <p:bldP spid="27" grpId="0" animBg="1"/>
      <p:bldP spid="36" grpId="0" animBg="1"/>
      <p:bldP spid="37" grpId="0" animBg="1"/>
      <p:bldP spid="23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7008" y="186035"/>
            <a:ext cx="3778599" cy="13234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ড়ীর কাজ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694469"/>
            <a:ext cx="12031656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ইন্ডাকশন মোটর </a:t>
            </a:r>
            <a:r>
              <a:rPr lang="en-US" sz="7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গঠন </a:t>
            </a:r>
            <a:r>
              <a:rPr lang="bn-BD" sz="7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7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7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7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7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Rectangle 2"/>
          <p:cNvSpPr/>
          <p:nvPr/>
        </p:nvSpPr>
        <p:spPr>
          <a:xfrm>
            <a:off x="3087004" y="2072588"/>
            <a:ext cx="601799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শুভকামনা</a:t>
            </a:r>
            <a:r>
              <a:rPr lang="en-US" sz="13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62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4000"/>
              </a:schemeClr>
            </a:gs>
            <a:gs pos="57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-47369" y="0"/>
            <a:ext cx="12239369" cy="6929152"/>
            <a:chOff x="-47369" y="-13627"/>
            <a:chExt cx="12247452" cy="6942779"/>
          </a:xfrm>
        </p:grpSpPr>
        <p:grpSp>
          <p:nvGrpSpPr>
            <p:cNvPr id="4" name="Group 3"/>
            <p:cNvGrpSpPr/>
            <p:nvPr/>
          </p:nvGrpSpPr>
          <p:grpSpPr>
            <a:xfrm>
              <a:off x="-47369" y="-13627"/>
              <a:ext cx="12247452" cy="6942779"/>
              <a:chOff x="-47369" y="-13627"/>
              <a:chExt cx="12247452" cy="694277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0" y="6347136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11476" y="6364201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664311" y="6364201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229992" y="6360985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15142" y="6369411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15041" y="6366774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504173" y="6368985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63231" y="6368985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600813" y="6360985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196781" y="6365773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734363" y="6360985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296210" y="6368985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890991" y="6375335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487974" y="6376118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964235" y="6373221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548831" y="6368985"/>
                <a:ext cx="502450" cy="510864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006560" y="6368985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598608" y="6373221"/>
                <a:ext cx="545953" cy="510864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092571" y="6368985"/>
                <a:ext cx="507381" cy="510864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599952" y="6418288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599952" y="5444748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599952" y="4933660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599952" y="4433147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599952" y="3960120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599952" y="3486088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599952" y="3018567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599952" y="2533753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599952" y="2034845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599952" y="1530187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608035" y="1019520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608035" y="510625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602378" y="-3634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76517" y="6364201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047117" y="-6108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0470078" y="-4905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908113" y="-6108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310408" y="6159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16503" y="6159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145226" y="6159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674144" y="6159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228109" y="6159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50364" y="3948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078054" y="-1028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508601" y="-1028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980447" y="3948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471397" y="-6108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968970" y="-239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472433" y="-1705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32144" y="-6108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353798" y="-7366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901463" y="-6664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404352" y="-13627"/>
                <a:ext cx="498860" cy="510864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29550" y="-13627"/>
                <a:ext cx="498860" cy="510864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28547" y="-13627"/>
                <a:ext cx="498860" cy="510864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5935" y="-10145"/>
                <a:ext cx="498860" cy="510864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29232" y="1006272"/>
                <a:ext cx="498860" cy="510864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37315" y="1503061"/>
                <a:ext cx="498860" cy="510864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29035" y="1999631"/>
                <a:ext cx="498860" cy="510864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29232" y="3987067"/>
                <a:ext cx="498860" cy="510864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45398" y="5478556"/>
                <a:ext cx="498860" cy="510864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47369" y="5912846"/>
                <a:ext cx="498860" cy="430808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599952" y="5936507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796525" y="6360985"/>
                <a:ext cx="592048" cy="510864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29232" y="491137"/>
                <a:ext cx="498860" cy="510864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24732" y="2494112"/>
                <a:ext cx="498860" cy="510864"/>
              </a:xfrm>
              <a:prstGeom prst="rect">
                <a:avLst/>
              </a:prstGeom>
            </p:spPr>
          </p:pic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29232" y="2990682"/>
                <a:ext cx="498860" cy="510864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29232" y="3489416"/>
                <a:ext cx="498860" cy="510864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37315" y="4487505"/>
                <a:ext cx="498860" cy="510864"/>
              </a:xfrm>
              <a:prstGeom prst="rect">
                <a:avLst/>
              </a:prstGeom>
            </p:spPr>
          </p:pic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45398" y="4973712"/>
                <a:ext cx="498860" cy="510864"/>
              </a:xfrm>
              <a:prstGeom prst="rect">
                <a:avLst/>
              </a:prstGeom>
            </p:spPr>
          </p:pic>
        </p:grpSp>
        <p:sp>
          <p:nvSpPr>
            <p:cNvPr id="78" name="Rectangle 77"/>
            <p:cNvSpPr/>
            <p:nvPr/>
          </p:nvSpPr>
          <p:spPr>
            <a:xfrm>
              <a:off x="598744" y="5519085"/>
              <a:ext cx="10917713" cy="7875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Mobail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:-017176577942, shamul2006@gmail.com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272199" y="2000033"/>
              <a:ext cx="10013753" cy="2981055"/>
              <a:chOff x="1272199" y="2638230"/>
              <a:chExt cx="10013753" cy="2981055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272199" y="2756963"/>
                <a:ext cx="4503986" cy="286232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en-US" sz="3600" b="1" dirty="0" smtClean="0">
                  <a:ln w="9525">
                    <a:noFill/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3600" b="1" dirty="0" smtClean="0">
                    <a:ln w="9525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3600" b="1" cap="none" spc="0" dirty="0" err="1" smtClean="0">
                    <a:ln w="9525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মো</a:t>
                </a:r>
                <a:r>
                  <a:rPr lang="en-US" sz="3600" b="1" cap="none" spc="0" dirty="0" smtClean="0">
                    <a:ln w="9525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: </a:t>
                </a:r>
                <a:r>
                  <a:rPr lang="en-US" sz="3600" b="1" cap="none" spc="0" dirty="0" err="1" smtClean="0">
                    <a:ln w="9525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মাসুদ</a:t>
                </a:r>
                <a:r>
                  <a:rPr lang="en-US" sz="3600" b="1" cap="none" spc="0" dirty="0" smtClean="0">
                    <a:ln w="9525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cap="none" spc="0" dirty="0" err="1" smtClean="0">
                    <a:ln w="9525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রানা</a:t>
                </a:r>
                <a:endParaRPr lang="en-US" sz="3600" b="1" cap="none" spc="0" dirty="0" smtClean="0">
                  <a:ln w="9525">
                    <a:noFill/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3600" b="1" dirty="0" err="1" smtClean="0">
                    <a:ln w="9525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ট্রেড</a:t>
                </a:r>
                <a:r>
                  <a:rPr lang="en-US" sz="3600" b="1" dirty="0" smtClean="0">
                    <a:ln w="9525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ln w="9525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ইন্সট্রাক্টর</a:t>
                </a:r>
                <a:r>
                  <a:rPr lang="en-US" sz="3600" b="1" dirty="0" smtClean="0">
                    <a:ln w="9525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600" b="1" dirty="0" err="1" smtClean="0">
                    <a:ln w="9525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ইলেক</a:t>
                </a:r>
                <a:r>
                  <a:rPr lang="en-US" sz="3600" b="1" dirty="0" smtClean="0">
                    <a:ln w="9525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)</a:t>
                </a:r>
              </a:p>
              <a:p>
                <a:pPr algn="ctr"/>
                <a:r>
                  <a:rPr lang="en-US" sz="3600" b="1" cap="none" spc="0" dirty="0" err="1" smtClean="0">
                    <a:ln w="9525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কদমতলী</a:t>
                </a:r>
                <a:r>
                  <a:rPr lang="en-US" sz="3600" b="1" cap="none" spc="0" dirty="0" smtClean="0">
                    <a:ln w="9525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cap="none" spc="0" dirty="0" err="1" smtClean="0">
                    <a:ln w="9525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হাসান</a:t>
                </a:r>
                <a:r>
                  <a:rPr lang="en-US" sz="3600" b="1" cap="none" spc="0" dirty="0" smtClean="0">
                    <a:ln w="9525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cap="none" spc="0" dirty="0" err="1" smtClean="0">
                    <a:ln w="9525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পাবলিক</a:t>
                </a:r>
                <a:r>
                  <a:rPr lang="en-US" sz="3600" b="1" cap="none" spc="0" dirty="0" smtClean="0">
                    <a:ln w="9525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cap="none" spc="0" dirty="0" err="1" smtClean="0">
                    <a:ln w="9525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উচ্চ</a:t>
                </a:r>
                <a:r>
                  <a:rPr lang="en-US" sz="3600" b="1" cap="none" spc="0" dirty="0" smtClean="0">
                    <a:ln w="9525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cap="none" spc="0" dirty="0" err="1" smtClean="0">
                    <a:ln w="9525">
                      <a:noFill/>
                      <a:prstDash val="solid"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বিদ্যালয়,ঘাটাইল,টাঙ্গাইল</a:t>
                </a:r>
                <a:endParaRPr lang="en-US" sz="2400" b="1" cap="none" spc="0" dirty="0">
                  <a:ln w="9525">
                    <a:noFill/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6407321" y="2638230"/>
                <a:ext cx="4878631" cy="286232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BD" sz="3600" b="1" dirty="0" smtClean="0">
                    <a:ln w="9525">
                      <a:noFill/>
                      <a:prstDash val="solid"/>
                    </a:ln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শ্রেণি: দশম</a:t>
                </a:r>
              </a:p>
              <a:p>
                <a:pPr algn="ctr"/>
                <a:r>
                  <a:rPr lang="bn-BD" sz="3600" b="1" cap="none" spc="0" dirty="0" smtClean="0">
                    <a:ln w="9525">
                      <a:noFill/>
                      <a:prstDash val="solid"/>
                    </a:ln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বিষয়:-জে.ইলেক ওয়ার্কস-2(১ম)</a:t>
                </a:r>
              </a:p>
              <a:p>
                <a:pPr algn="ctr"/>
                <a:r>
                  <a:rPr lang="bn-BD" sz="3600" b="1" dirty="0" smtClean="0">
                    <a:ln w="9525">
                      <a:noFill/>
                      <a:prstDash val="solid"/>
                    </a:ln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পিরিয়ড:-২য়</a:t>
                </a:r>
              </a:p>
              <a:p>
                <a:pPr algn="ctr"/>
                <a:r>
                  <a:rPr lang="bn-BD" sz="3600" b="1" cap="none" spc="0" dirty="0" smtClean="0">
                    <a:ln w="9525">
                      <a:noFill/>
                      <a:prstDash val="solid"/>
                    </a:ln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সময়:৫০মিনিট</a:t>
                </a:r>
              </a:p>
              <a:p>
                <a:pPr algn="ctr"/>
                <a:r>
                  <a:rPr lang="bn-BD" sz="3600" b="1" dirty="0" smtClean="0">
                    <a:ln w="9525">
                      <a:noFill/>
                      <a:prstDash val="solid"/>
                    </a:ln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তারিখ:00/00/20</a:t>
                </a:r>
                <a:endParaRPr lang="en-US" sz="2400" b="1" cap="none" spc="0" dirty="0">
                  <a:ln w="9525">
                    <a:noFill/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288255" y="730000"/>
              <a:ext cx="27239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3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5986482" y="1740551"/>
              <a:ext cx="210298" cy="3369458"/>
            </a:xfrm>
            <a:custGeom>
              <a:avLst/>
              <a:gdLst>
                <a:gd name="connsiteX0" fmla="*/ 0 w 226642"/>
                <a:gd name="connsiteY0" fmla="*/ 1555189 h 3110378"/>
                <a:gd name="connsiteX1" fmla="*/ 113321 w 226642"/>
                <a:gd name="connsiteY1" fmla="*/ 0 h 3110378"/>
                <a:gd name="connsiteX2" fmla="*/ 226642 w 226642"/>
                <a:gd name="connsiteY2" fmla="*/ 1555189 h 3110378"/>
                <a:gd name="connsiteX3" fmla="*/ 113321 w 226642"/>
                <a:gd name="connsiteY3" fmla="*/ 3110378 h 3110378"/>
                <a:gd name="connsiteX4" fmla="*/ 0 w 226642"/>
                <a:gd name="connsiteY4" fmla="*/ 1555189 h 3110378"/>
                <a:gd name="connsiteX0" fmla="*/ 1728 w 830350"/>
                <a:gd name="connsiteY0" fmla="*/ 1555216 h 3110433"/>
                <a:gd name="connsiteX1" fmla="*/ 115049 w 830350"/>
                <a:gd name="connsiteY1" fmla="*/ 27 h 3110433"/>
                <a:gd name="connsiteX2" fmla="*/ 830350 w 830350"/>
                <a:gd name="connsiteY2" fmla="*/ 1585696 h 3110433"/>
                <a:gd name="connsiteX3" fmla="*/ 115049 w 830350"/>
                <a:gd name="connsiteY3" fmla="*/ 3110405 h 3110433"/>
                <a:gd name="connsiteX4" fmla="*/ 1728 w 830350"/>
                <a:gd name="connsiteY4" fmla="*/ 1555216 h 3110433"/>
                <a:gd name="connsiteX0" fmla="*/ 0 w 142822"/>
                <a:gd name="connsiteY0" fmla="*/ 1555189 h 3110378"/>
                <a:gd name="connsiteX1" fmla="*/ 113321 w 142822"/>
                <a:gd name="connsiteY1" fmla="*/ 0 h 3110378"/>
                <a:gd name="connsiteX2" fmla="*/ 142822 w 142822"/>
                <a:gd name="connsiteY2" fmla="*/ 1555189 h 3110378"/>
                <a:gd name="connsiteX3" fmla="*/ 113321 w 142822"/>
                <a:gd name="connsiteY3" fmla="*/ 3110378 h 3110378"/>
                <a:gd name="connsiteX4" fmla="*/ 0 w 142822"/>
                <a:gd name="connsiteY4" fmla="*/ 1555189 h 3110378"/>
                <a:gd name="connsiteX0" fmla="*/ 0 w 142822"/>
                <a:gd name="connsiteY0" fmla="*/ 1814269 h 3369458"/>
                <a:gd name="connsiteX1" fmla="*/ 113321 w 142822"/>
                <a:gd name="connsiteY1" fmla="*/ 0 h 3369458"/>
                <a:gd name="connsiteX2" fmla="*/ 142822 w 142822"/>
                <a:gd name="connsiteY2" fmla="*/ 1814269 h 3369458"/>
                <a:gd name="connsiteX3" fmla="*/ 113321 w 142822"/>
                <a:gd name="connsiteY3" fmla="*/ 3369458 h 3369458"/>
                <a:gd name="connsiteX4" fmla="*/ 0 w 142822"/>
                <a:gd name="connsiteY4" fmla="*/ 1814269 h 336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22" h="3369458">
                  <a:moveTo>
                    <a:pt x="0" y="1814269"/>
                  </a:moveTo>
                  <a:cubicBezTo>
                    <a:pt x="0" y="1252693"/>
                    <a:pt x="89517" y="0"/>
                    <a:pt x="113321" y="0"/>
                  </a:cubicBezTo>
                  <a:cubicBezTo>
                    <a:pt x="137125" y="0"/>
                    <a:pt x="142822" y="955362"/>
                    <a:pt x="142822" y="1814269"/>
                  </a:cubicBezTo>
                  <a:cubicBezTo>
                    <a:pt x="142822" y="2673176"/>
                    <a:pt x="137125" y="3369458"/>
                    <a:pt x="113321" y="3369458"/>
                  </a:cubicBezTo>
                  <a:cubicBezTo>
                    <a:pt x="89517" y="3369458"/>
                    <a:pt x="0" y="2375845"/>
                    <a:pt x="0" y="181426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9925" y="774883"/>
              <a:ext cx="1160305" cy="1154503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07" y="631116"/>
              <a:ext cx="1160305" cy="1154503"/>
            </a:xfrm>
            <a:prstGeom prst="rect">
              <a:avLst/>
            </a:prstGeom>
          </p:spPr>
        </p:pic>
      </p:grpSp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57" b="87143" l="5392" r="843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01" t="7526" r="16052" b="20150"/>
          <a:stretch/>
        </p:blipFill>
        <p:spPr>
          <a:xfrm>
            <a:off x="300250" y="1075552"/>
            <a:ext cx="2345867" cy="239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34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" y="203200"/>
            <a:ext cx="3333750" cy="3219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42333" y="1351260"/>
            <a:ext cx="39645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ঘঠে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25916" y="2392660"/>
            <a:ext cx="35429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ঘঠে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3315990"/>
            <a:ext cx="3333750" cy="3219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20083" y="3442090"/>
            <a:ext cx="494879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শক্তিটি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জ্বালানী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থেকে,জ্বালানী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ইঞ্জিনে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শক্তিকে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রুপান্তর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গাড়ীটিকে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6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decel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-0.03333 L 1.05937 0.8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20" y="4437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32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99" y="1779612"/>
            <a:ext cx="8277651" cy="42604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70573" y="539446"/>
            <a:ext cx="1564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6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isplay 12"/>
          <p:cNvSpPr/>
          <p:nvPr/>
        </p:nvSpPr>
        <p:spPr>
          <a:xfrm flipH="1">
            <a:off x="1939155" y="2349061"/>
            <a:ext cx="4335516" cy="2806262"/>
          </a:xfrm>
          <a:prstGeom prst="flowChartDisplay">
            <a:avLst/>
          </a:prstGeom>
          <a:blipFill>
            <a:blip r:embed="rId2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isplay 15"/>
          <p:cNvSpPr/>
          <p:nvPr/>
        </p:nvSpPr>
        <p:spPr>
          <a:xfrm rot="16200000">
            <a:off x="5443045" y="311369"/>
            <a:ext cx="2971798" cy="2349060"/>
          </a:xfrm>
          <a:prstGeom prst="flowChartDisplay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isplay 17"/>
          <p:cNvSpPr/>
          <p:nvPr/>
        </p:nvSpPr>
        <p:spPr>
          <a:xfrm rot="10800000" flipH="1">
            <a:off x="7551678" y="2412911"/>
            <a:ext cx="3972909" cy="2426316"/>
          </a:xfrm>
          <a:prstGeom prst="flowChartDisplay">
            <a:avLst/>
          </a:prstGeom>
          <a:blipFill>
            <a:blip r:embed="rId4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Display 18"/>
          <p:cNvSpPr/>
          <p:nvPr/>
        </p:nvSpPr>
        <p:spPr>
          <a:xfrm rot="16200000" flipH="1">
            <a:off x="5644049" y="4469525"/>
            <a:ext cx="2648608" cy="2270235"/>
          </a:xfrm>
          <a:prstGeom prst="flowChartDisplay">
            <a:avLst/>
          </a:prstGeom>
          <a:blipFill>
            <a:blip r:embed="rId5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24902" y="2822028"/>
            <a:ext cx="1608083" cy="1458310"/>
          </a:xfrm>
          <a:prstGeom prst="ellipse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648" y="659577"/>
            <a:ext cx="54864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পারছি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…..?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2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8" grpId="0" animBg="1"/>
      <p:bldP spid="19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2949" y="2237643"/>
            <a:ext cx="11074037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96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ফেজ</a:t>
            </a:r>
            <a:r>
              <a:rPr lang="en-US" sz="96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ইন্ডাকশন</a:t>
            </a:r>
            <a:r>
              <a:rPr lang="en-US" sz="96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মোটর</a:t>
            </a:r>
            <a:endParaRPr lang="en-US" sz="9600" b="1" dirty="0" smtClean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( </a:t>
            </a:r>
            <a:r>
              <a:rPr lang="en-US" sz="80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স্কুইরেল</a:t>
            </a:r>
            <a:r>
              <a:rPr lang="en-US" sz="80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কেজ</a:t>
            </a:r>
            <a:r>
              <a:rPr lang="en-US" sz="80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ইন্ডাকশন</a:t>
            </a:r>
            <a:r>
              <a:rPr lang="en-US" sz="80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মোটর</a:t>
            </a:r>
            <a:r>
              <a:rPr lang="en-US" sz="80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8800" b="1" dirty="0" smtClean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2950" y="465993"/>
            <a:ext cx="1107403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8800" b="1" dirty="0" smtClean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3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0493" y="328638"/>
            <a:ext cx="30652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386" y="2228637"/>
            <a:ext cx="11250364" cy="36317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1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|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ইন্ডাকশন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মোটর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2|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ইন্ডাকশন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মোটরের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সর্ম্পক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|</a:t>
            </a:r>
          </a:p>
          <a:p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</a:rPr>
              <a:t>3|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ইন্ডাকশন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4400" b="1" dirty="0" smtClean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</a:endParaRPr>
          </a:p>
          <a:p>
            <a:pPr algn="ctr"/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7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6197"/>
            <a:ext cx="4565650" cy="3665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75" y="1363990"/>
            <a:ext cx="5238750" cy="2867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5083" y="4767686"/>
            <a:ext cx="11966918" cy="18928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3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এসি</a:t>
            </a:r>
            <a:r>
              <a:rPr lang="en-US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ৎ(</a:t>
            </a:r>
            <a:r>
              <a:rPr lang="en-US" sz="3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চুম্বক</a:t>
            </a:r>
            <a:r>
              <a:rPr lang="en-US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) </a:t>
            </a:r>
            <a:r>
              <a:rPr lang="en-US" sz="3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আর্মেচার</a:t>
            </a:r>
            <a:r>
              <a:rPr lang="en-US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মেরু্র</a:t>
            </a:r>
            <a:r>
              <a:rPr lang="en-US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(</a:t>
            </a:r>
            <a:r>
              <a:rPr lang="en-US" sz="3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চুম্বক</a:t>
            </a:r>
            <a:r>
              <a:rPr lang="en-US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) </a:t>
            </a:r>
            <a:r>
              <a:rPr lang="en-US" sz="3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মধ্যে</a:t>
            </a:r>
            <a:endParaRPr lang="en-US" sz="39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গতিবেগে</a:t>
            </a:r>
            <a:r>
              <a:rPr lang="en-US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3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ঘুরছে</a:t>
            </a:r>
            <a:r>
              <a:rPr lang="en-US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চুম্বক</a:t>
            </a:r>
            <a:r>
              <a:rPr lang="en-US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পরির্বতন</a:t>
            </a:r>
            <a:r>
              <a:rPr lang="en-US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,</a:t>
            </a:r>
            <a:r>
              <a:rPr lang="en-US" sz="3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আর্মেচার</a:t>
            </a:r>
            <a:r>
              <a:rPr lang="en-US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দিকও</a:t>
            </a:r>
            <a:r>
              <a:rPr lang="en-US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পরি</a:t>
            </a:r>
            <a:r>
              <a:rPr lang="bn-BD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র্ব</a:t>
            </a:r>
            <a:r>
              <a:rPr lang="en-US" sz="3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তন</a:t>
            </a:r>
            <a:r>
              <a:rPr lang="en-US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মোটর</a:t>
            </a:r>
            <a:r>
              <a:rPr lang="en-US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সু</a:t>
            </a:r>
            <a:r>
              <a:rPr lang="bn-BD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ষম গতিবেগে ঘুরছে।</a:t>
            </a:r>
            <a:r>
              <a:rPr lang="en-US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এভাবেই মোটর ঘুরে।</a:t>
            </a:r>
            <a:r>
              <a:rPr lang="en-US" sz="39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 </a:t>
            </a:r>
            <a:endParaRPr lang="en-US" sz="39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1700" y="368350"/>
            <a:ext cx="214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আর্মেচার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3670300" y="629960"/>
            <a:ext cx="3581400" cy="9448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923690" y="485170"/>
            <a:ext cx="3581400" cy="9448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181240" y="2845588"/>
            <a:ext cx="715360" cy="1331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8366906" y="1785072"/>
            <a:ext cx="1789126" cy="501315"/>
            <a:chOff x="8338918" y="1161459"/>
            <a:chExt cx="2836070" cy="1173647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8338918" y="1552354"/>
              <a:ext cx="1634458" cy="7827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9973378" y="1161459"/>
              <a:ext cx="1201610" cy="7817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oFF</a:t>
              </a:r>
              <a:endPara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19496522">
            <a:off x="7907522" y="1429581"/>
            <a:ext cx="1722180" cy="867381"/>
            <a:chOff x="8072984" y="1089554"/>
            <a:chExt cx="1864898" cy="2582996"/>
          </a:xfrm>
        </p:grpSpPr>
        <p:cxnSp>
          <p:nvCxnSpPr>
            <p:cNvPr id="20" name="Straight Arrow Connector 19"/>
            <p:cNvCxnSpPr/>
            <p:nvPr/>
          </p:nvCxnSpPr>
          <p:spPr>
            <a:xfrm rot="2103478" flipH="1">
              <a:off x="8072984" y="1089554"/>
              <a:ext cx="900657" cy="25829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9222522" y="1883818"/>
              <a:ext cx="715360" cy="6316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on</a:t>
              </a:r>
              <a:endPara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703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890" y="507009"/>
            <a:ext cx="1165071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12000" b="1" dirty="0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0" b="1" dirty="0" err="1" smtClean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12000" b="1" cap="none" spc="0" dirty="0">
              <a:ln w="12700">
                <a:solidFill>
                  <a:schemeClr val="accent1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7925" y="4278482"/>
            <a:ext cx="1048366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সিনক্রোনাস</a:t>
            </a:r>
            <a:r>
              <a:rPr lang="en-US" sz="80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স্পীড</a:t>
            </a:r>
            <a:r>
              <a:rPr lang="en-US" sz="80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8000" b="1" dirty="0" smtClean="0">
                <a:ln w="12700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8000" b="1" dirty="0">
              <a:ln w="12700">
                <a:solidFill>
                  <a:schemeClr val="bg1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6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2059</TotalTime>
  <Words>544</Words>
  <Application>Microsoft Office PowerPoint</Application>
  <PresentationFormat>Widescreen</PresentationFormat>
  <Paragraphs>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81L6N72</dc:creator>
  <cp:lastModifiedBy>ismail - [2010]</cp:lastModifiedBy>
  <cp:revision>167</cp:revision>
  <dcterms:created xsi:type="dcterms:W3CDTF">2016-08-06T04:45:47Z</dcterms:created>
  <dcterms:modified xsi:type="dcterms:W3CDTF">2020-07-02T17:04:55Z</dcterms:modified>
</cp:coreProperties>
</file>