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420" r:id="rId2"/>
    <p:sldId id="351" r:id="rId3"/>
    <p:sldId id="390" r:id="rId4"/>
    <p:sldId id="322" r:id="rId5"/>
    <p:sldId id="354" r:id="rId6"/>
    <p:sldId id="406" r:id="rId7"/>
    <p:sldId id="393" r:id="rId8"/>
    <p:sldId id="412" r:id="rId9"/>
    <p:sldId id="394" r:id="rId10"/>
    <p:sldId id="411" r:id="rId11"/>
    <p:sldId id="413" r:id="rId12"/>
    <p:sldId id="395" r:id="rId13"/>
    <p:sldId id="396" r:id="rId14"/>
    <p:sldId id="397" r:id="rId15"/>
    <p:sldId id="414" r:id="rId16"/>
    <p:sldId id="415" r:id="rId17"/>
    <p:sldId id="417" r:id="rId18"/>
    <p:sldId id="398" r:id="rId19"/>
    <p:sldId id="399" r:id="rId20"/>
    <p:sldId id="400" r:id="rId21"/>
    <p:sldId id="418" r:id="rId22"/>
    <p:sldId id="419" r:id="rId23"/>
    <p:sldId id="401" r:id="rId24"/>
    <p:sldId id="402" r:id="rId25"/>
    <p:sldId id="409" r:id="rId26"/>
    <p:sldId id="403" r:id="rId27"/>
    <p:sldId id="404" r:id="rId28"/>
    <p:sldId id="363" r:id="rId29"/>
    <p:sldId id="364" r:id="rId30"/>
    <p:sldId id="36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9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245D9B-C281-4AA0-A380-A304DF324C2C}" type="datetimeFigureOut">
              <a:rPr lang="en-US" smtClean="0"/>
              <a:t>7/20/2020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97DB69-5D28-4567-A831-A98C2E778269}" type="slidenum">
              <a:rPr lang="en-US" smtClean="0"/>
              <a:t>‹#›</a:t>
            </a:fld>
            <a:endParaRPr lang="en-US"/>
          </a:p>
        </p:txBody>
      </p:sp>
    </p:spTree>
    <p:extLst>
      <p:ext uri="{BB962C8B-B14F-4D97-AF65-F5344CB8AC3E}">
        <p14:creationId xmlns:p14="http://schemas.microsoft.com/office/powerpoint/2010/main" val="513576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97DB69-5D28-4567-A831-A98C2E778269}" type="slidenum">
              <a:rPr lang="en-US" smtClean="0"/>
              <a:t>1</a:t>
            </a:fld>
            <a:endParaRPr lang="en-US"/>
          </a:p>
        </p:txBody>
      </p:sp>
    </p:spTree>
    <p:extLst>
      <p:ext uri="{BB962C8B-B14F-4D97-AF65-F5344CB8AC3E}">
        <p14:creationId xmlns:p14="http://schemas.microsoft.com/office/powerpoint/2010/main" val="2670982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A053D9-B52E-48E7-AB35-EBBEE9A09C55}" type="datetimeFigureOut">
              <a:rPr lang="en-US" smtClean="0">
                <a:solidFill>
                  <a:prstClr val="black">
                    <a:tint val="75000"/>
                  </a:prstClr>
                </a:solidFill>
              </a:rPr>
              <a:pPr/>
              <a:t>7/20/2020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C3254F-07AF-4D69-B720-F68088B96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787326"/>
      </p:ext>
    </p:extLst>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A053D9-B52E-48E7-AB35-EBBEE9A09C55}" type="datetimeFigureOut">
              <a:rPr lang="en-US" smtClean="0">
                <a:solidFill>
                  <a:prstClr val="black">
                    <a:tint val="75000"/>
                  </a:prstClr>
                </a:solidFill>
              </a:rPr>
              <a:pPr/>
              <a:t>7/20/2020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C3254F-07AF-4D69-B720-F68088B96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0176614"/>
      </p:ext>
    </p:extLst>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A053D9-B52E-48E7-AB35-EBBEE9A09C55}" type="datetimeFigureOut">
              <a:rPr lang="en-US" smtClean="0">
                <a:solidFill>
                  <a:prstClr val="black">
                    <a:tint val="75000"/>
                  </a:prstClr>
                </a:solidFill>
              </a:rPr>
              <a:pPr/>
              <a:t>7/20/2020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C3254F-07AF-4D69-B720-F68088B96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40701"/>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A053D9-B52E-48E7-AB35-EBBEE9A09C55}" type="datetimeFigureOut">
              <a:rPr lang="en-US" smtClean="0">
                <a:solidFill>
                  <a:prstClr val="black">
                    <a:tint val="75000"/>
                  </a:prstClr>
                </a:solidFill>
              </a:rPr>
              <a:pPr/>
              <a:t>7/20/2020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C3254F-07AF-4D69-B720-F68088B96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2835924"/>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A053D9-B52E-48E7-AB35-EBBEE9A09C55}" type="datetimeFigureOut">
              <a:rPr lang="en-US" smtClean="0">
                <a:solidFill>
                  <a:prstClr val="black">
                    <a:tint val="75000"/>
                  </a:prstClr>
                </a:solidFill>
              </a:rPr>
              <a:pPr/>
              <a:t>7/20/2020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C3254F-07AF-4D69-B720-F68088B96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8641152"/>
      </p:ext>
    </p:extLst>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A053D9-B52E-48E7-AB35-EBBEE9A09C55}" type="datetimeFigureOut">
              <a:rPr lang="en-US" smtClean="0">
                <a:solidFill>
                  <a:prstClr val="black">
                    <a:tint val="75000"/>
                  </a:prstClr>
                </a:solidFill>
              </a:rPr>
              <a:pPr/>
              <a:t>7/20/2020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C3254F-07AF-4D69-B720-F68088B96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811034"/>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A053D9-B52E-48E7-AB35-EBBEE9A09C55}" type="datetimeFigureOut">
              <a:rPr lang="en-US" smtClean="0">
                <a:solidFill>
                  <a:prstClr val="black">
                    <a:tint val="75000"/>
                  </a:prstClr>
                </a:solidFill>
              </a:rPr>
              <a:pPr/>
              <a:t>7/20/2020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BC3254F-07AF-4D69-B720-F68088B96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8915876"/>
      </p:ext>
    </p:extLst>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A053D9-B52E-48E7-AB35-EBBEE9A09C55}" type="datetimeFigureOut">
              <a:rPr lang="en-US" smtClean="0">
                <a:solidFill>
                  <a:prstClr val="black">
                    <a:tint val="75000"/>
                  </a:prstClr>
                </a:solidFill>
              </a:rPr>
              <a:pPr/>
              <a:t>7/20/2020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C3254F-07AF-4D69-B720-F68088B96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8140497"/>
      </p:ext>
    </p:extLst>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A053D9-B52E-48E7-AB35-EBBEE9A09C55}" type="datetimeFigureOut">
              <a:rPr lang="en-US" smtClean="0">
                <a:solidFill>
                  <a:prstClr val="black">
                    <a:tint val="75000"/>
                  </a:prstClr>
                </a:solidFill>
              </a:rPr>
              <a:pPr/>
              <a:t>7/20/2020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BC3254F-07AF-4D69-B720-F68088B96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181848"/>
      </p:ext>
    </p:extLst>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A053D9-B52E-48E7-AB35-EBBEE9A09C55}" type="datetimeFigureOut">
              <a:rPr lang="en-US" smtClean="0">
                <a:solidFill>
                  <a:prstClr val="black">
                    <a:tint val="75000"/>
                  </a:prstClr>
                </a:solidFill>
              </a:rPr>
              <a:pPr/>
              <a:t>7/20/2020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C3254F-07AF-4D69-B720-F68088B96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69744"/>
      </p:ext>
    </p:extLst>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A053D9-B52E-48E7-AB35-EBBEE9A09C55}" type="datetimeFigureOut">
              <a:rPr lang="en-US" smtClean="0">
                <a:solidFill>
                  <a:prstClr val="black">
                    <a:tint val="75000"/>
                  </a:prstClr>
                </a:solidFill>
              </a:rPr>
              <a:pPr/>
              <a:t>7/20/2020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C3254F-07AF-4D69-B720-F68088B96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290785"/>
      </p:ext>
    </p:extLst>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053D9-B52E-48E7-AB35-EBBEE9A09C55}" type="datetimeFigureOut">
              <a:rPr lang="en-US" smtClean="0"/>
              <a:pPr/>
              <a:t>7/20/2020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3254F-07AF-4D69-B720-F68088B968FC}" type="slidenum">
              <a:rPr lang="en-US" smtClean="0"/>
              <a:pPr/>
              <a:t>‹#›</a:t>
            </a:fld>
            <a:endParaRPr lang="en-US"/>
          </a:p>
        </p:txBody>
      </p:sp>
    </p:spTree>
    <p:extLst>
      <p:ext uri="{BB962C8B-B14F-4D97-AF65-F5344CB8AC3E}">
        <p14:creationId xmlns:p14="http://schemas.microsoft.com/office/powerpoint/2010/main" val="29867381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image" Target="../media/image36.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taslima.afroz1@gmail.com"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vely-12PCS-font-b-3D-b-font-PVC-Magnet-font-b-Butterflies-b-font-DIY-font.jpg"/>
          <p:cNvPicPr>
            <a:picLocks noChangeAspect="1"/>
          </p:cNvPicPr>
          <p:nvPr/>
        </p:nvPicPr>
        <p:blipFill>
          <a:blip r:embed="rId3" cstate="print"/>
          <a:stretch>
            <a:fillRect/>
          </a:stretch>
        </p:blipFill>
        <p:spPr>
          <a:xfrm>
            <a:off x="1828800" y="474095"/>
            <a:ext cx="7613474" cy="5302590"/>
          </a:xfrm>
          <a:prstGeom prst="rect">
            <a:avLst/>
          </a:prstGeom>
        </p:spPr>
      </p:pic>
      <p:sp>
        <p:nvSpPr>
          <p:cNvPr id="3" name="TextBox 2"/>
          <p:cNvSpPr txBox="1"/>
          <p:nvPr/>
        </p:nvSpPr>
        <p:spPr>
          <a:xfrm>
            <a:off x="2692312" y="1371601"/>
            <a:ext cx="5886450" cy="1200329"/>
          </a:xfrm>
          <a:prstGeom prst="rect">
            <a:avLst/>
          </a:prstGeom>
          <a:noFill/>
        </p:spPr>
        <p:txBody>
          <a:bodyPr wrap="square" rtlCol="0">
            <a:spAutoFit/>
          </a:bodyPr>
          <a:lstStyle/>
          <a:p>
            <a:pPr algn="ctr"/>
            <a:r>
              <a:rPr lang="en-US" sz="7200" b="1" i="1" dirty="0">
                <a:solidFill>
                  <a:srgbClr val="0070C0"/>
                </a:solidFill>
                <a:effectLst>
                  <a:outerShdw blurRad="38100" dist="38100" dir="2700000" algn="tl">
                    <a:srgbClr val="000000">
                      <a:alpha val="43137"/>
                    </a:srgbClr>
                  </a:outerShdw>
                </a:effectLst>
                <a:cs typeface="NikoshBAN" pitchFamily="2" charset="0"/>
              </a:rPr>
              <a:t>WELCOME</a:t>
            </a:r>
          </a:p>
        </p:txBody>
      </p:sp>
      <p:pic>
        <p:nvPicPr>
          <p:cNvPr id="4" name="Picture 3" descr="C:\Users\Shawon\Downloads\Connective tissue\principal-clipart-32728800.gif"/>
          <p:cNvPicPr>
            <a:picLocks noChangeAspect="1" noChangeArrowheads="1" noCrop="1"/>
          </p:cNvPicPr>
          <p:nvPr/>
        </p:nvPicPr>
        <p:blipFill>
          <a:blip r:embed="rId4" cstate="print"/>
          <a:srcRect/>
          <a:stretch>
            <a:fillRect/>
          </a:stretch>
        </p:blipFill>
        <p:spPr bwMode="auto">
          <a:xfrm>
            <a:off x="8796338" y="3125391"/>
            <a:ext cx="1871663" cy="2671763"/>
          </a:xfrm>
          <a:prstGeom prst="rect">
            <a:avLst/>
          </a:prstGeom>
          <a:noFill/>
        </p:spPr>
      </p:pic>
      <p:pic>
        <p:nvPicPr>
          <p:cNvPr id="5" name="Picture 4">
            <a:extLst>
              <a:ext uri="{FF2B5EF4-FFF2-40B4-BE49-F238E27FC236}">
                <a16:creationId xmlns:a16="http://schemas.microsoft.com/office/drawing/2014/main" xmlns="" id="{D281C547-DD39-4CA4-B924-BA80F54C62C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5750" y="109537"/>
            <a:ext cx="11672888"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10204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37" fill="hold" nodeType="clickEffect">
                                  <p:stCondLst>
                                    <p:cond delay="0"/>
                                  </p:stCondLst>
                                  <p:childTnLst>
                                    <p:animEffect transition="out" filter="barn(outVertical)">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70C175A-0703-4A92-B5F2-10E43F2B4885}"/>
              </a:ext>
            </a:extLst>
          </p:cNvPr>
          <p:cNvSpPr txBox="1"/>
          <p:nvPr/>
        </p:nvSpPr>
        <p:spPr>
          <a:xfrm>
            <a:off x="3505200" y="260361"/>
            <a:ext cx="5105400" cy="584775"/>
          </a:xfrm>
          <a:prstGeom prst="rect">
            <a:avLst/>
          </a:prstGeom>
          <a:noFill/>
        </p:spPr>
        <p:txBody>
          <a:bodyPr wrap="square" rtlCol="0">
            <a:spAutoFit/>
          </a:bodyPr>
          <a:lstStyle/>
          <a:p>
            <a:pPr algn="ct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থ্যালাসেমিয়া</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র</a:t>
            </a:r>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a:t>
            </a:r>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বংশগতিয়</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906F7A9F-7770-4993-8A7C-44E2D9C31CFC}"/>
                  </a:ext>
                </a:extLst>
              </p:cNvPr>
              <p:cNvSpPr txBox="1"/>
              <p:nvPr/>
            </p:nvSpPr>
            <p:spPr>
              <a:xfrm>
                <a:off x="1676400" y="928288"/>
                <a:ext cx="3314700" cy="475579"/>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as-IN"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a:t>
                </a:r>
                <a:r>
                  <a:rPr lang="as-IN"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 </a:t>
                </a:r>
                <a:r>
                  <a:rPr lang="as-IN"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R</a:t>
                </a:r>
                <a14:m>
                  <m:oMath xmlns:m="http://schemas.openxmlformats.org/officeDocument/2006/math">
                    <m:r>
                      <a:rPr lang="en-US" sz="24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24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থ্যালাসেমিয়া</m:t>
                    </m:r>
                    <m:r>
                      <a:rPr lang="en-US" sz="24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 </m:t>
                    </m:r>
                  </m:oMath>
                </a14:m>
                <a:endPar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mc:Choice>
        <mc:Fallback xmlns="">
          <p:sp>
            <p:nvSpPr>
              <p:cNvPr id="3" name="TextBox 2">
                <a:extLst>
                  <a:ext uri="{FF2B5EF4-FFF2-40B4-BE49-F238E27FC236}">
                    <a16:creationId xmlns:a16="http://schemas.microsoft.com/office/drawing/2014/main" xmlns="" xmlns:a14="http://schemas.microsoft.com/office/drawing/2010/main" id="{906F7A9F-7770-4993-8A7C-44E2D9C31CFC}"/>
                  </a:ext>
                </a:extLst>
              </p:cNvPr>
              <p:cNvSpPr txBox="1">
                <a:spLocks noRot="1" noChangeAspect="1" noMove="1" noResize="1" noEditPoints="1" noAdjustHandles="1" noChangeArrowheads="1" noChangeShapeType="1" noTextEdit="1"/>
              </p:cNvSpPr>
              <p:nvPr/>
            </p:nvSpPr>
            <p:spPr>
              <a:xfrm>
                <a:off x="152400" y="928287"/>
                <a:ext cx="3314700" cy="475579"/>
              </a:xfrm>
              <a:prstGeom prst="rect">
                <a:avLst/>
              </a:prstGeom>
              <a:blipFill rotWithShape="0">
                <a:blip r:embed="rId2"/>
                <a:stretch>
                  <a:fillRect l="-2941" t="-10256"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E3DD3BFB-CB25-452B-BBF5-6F7565253CBD}"/>
                  </a:ext>
                </a:extLst>
              </p:cNvPr>
              <p:cNvSpPr txBox="1"/>
              <p:nvPr/>
            </p:nvSpPr>
            <p:spPr>
              <a:xfrm>
                <a:off x="5619750" y="935936"/>
                <a:ext cx="2895600" cy="46820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প্রকট </a:t>
                </a:r>
                <a:r>
                  <a:rPr lang="as-IN"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14:m>
                  <m:oMath xmlns:m="http://schemas.openxmlformats.org/officeDocument/2006/math">
                    <m:r>
                      <a:rPr lang="en-US" sz="2400" b="1" i="1">
                        <a:solidFill>
                          <a:schemeClr val="accent2">
                            <a:lumMod val="75000"/>
                          </a:schemeClr>
                        </a:solidFill>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𝒓</m:t>
                    </m:r>
                    <m:r>
                      <a:rPr lang="en-US" sz="24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m:t>
                    </m:r>
                    <m:r>
                      <a:rPr lang="en-US" sz="2400" b="1" i="1">
                        <a:effectLst>
                          <a:outerShdw blurRad="38100" dist="38100" dir="2700000" algn="tl">
                            <a:srgbClr val="000000">
                              <a:alpha val="43137"/>
                            </a:srgbClr>
                          </a:outerShdw>
                        </a:effectLst>
                        <a:latin typeface="Cambria Math" panose="02040503050406030204" pitchFamily="18" charset="0"/>
                        <a:cs typeface="NikoshBAN" panose="02000000000000000000" pitchFamily="2" charset="0"/>
                      </a:rPr>
                      <m:t>সুস্থ</m:t>
                    </m:r>
                  </m:oMath>
                </a14:m>
                <a:endPar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mc:Choice>
        <mc:Fallback xmlns="">
          <p:sp>
            <p:nvSpPr>
              <p:cNvPr id="4" name="TextBox 3">
                <a:extLst>
                  <a:ext uri="{FF2B5EF4-FFF2-40B4-BE49-F238E27FC236}">
                    <a16:creationId xmlns:a16="http://schemas.microsoft.com/office/drawing/2014/main" xmlns="" xmlns:a14="http://schemas.microsoft.com/office/drawing/2010/main" id="{E3DD3BFB-CB25-452B-BBF5-6F7565253CBD}"/>
                  </a:ext>
                </a:extLst>
              </p:cNvPr>
              <p:cNvSpPr txBox="1">
                <a:spLocks noRot="1" noChangeAspect="1" noMove="1" noResize="1" noEditPoints="1" noAdjustHandles="1" noChangeArrowheads="1" noChangeShapeType="1" noTextEdit="1"/>
              </p:cNvSpPr>
              <p:nvPr/>
            </p:nvSpPr>
            <p:spPr>
              <a:xfrm>
                <a:off x="4095750" y="935935"/>
                <a:ext cx="2895600" cy="468205"/>
              </a:xfrm>
              <a:prstGeom prst="rect">
                <a:avLst/>
              </a:prstGeom>
              <a:blipFill rotWithShape="0">
                <a:blip r:embed="rId3"/>
                <a:stretch>
                  <a:fillRect l="-3368" t="-10526" b="-35526"/>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xmlns="" id="{DFE67775-5F36-44C0-A086-0C5594A32B4E}"/>
              </a:ext>
            </a:extLst>
          </p:cNvPr>
          <p:cNvSpPr/>
          <p:nvPr/>
        </p:nvSpPr>
        <p:spPr>
          <a:xfrm>
            <a:off x="3629025" y="1623282"/>
            <a:ext cx="1219200" cy="104810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a:t>
            </a:r>
            <a:r>
              <a:rPr lang="as-IN"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ষ</a:t>
            </a:r>
            <a:endPar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Oval 5">
            <a:extLst>
              <a:ext uri="{FF2B5EF4-FFF2-40B4-BE49-F238E27FC236}">
                <a16:creationId xmlns:a16="http://schemas.microsoft.com/office/drawing/2014/main" xmlns="" id="{9BBE4F1B-963E-4107-9C3B-D8736CD395D4}"/>
              </a:ext>
            </a:extLst>
          </p:cNvPr>
          <p:cNvSpPr/>
          <p:nvPr/>
        </p:nvSpPr>
        <p:spPr>
          <a:xfrm>
            <a:off x="6881812" y="1580008"/>
            <a:ext cx="1143000" cy="106680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মহিলা</a:t>
            </a:r>
            <a:endPar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xmlns="" id="{99E9EE04-C28C-4245-87CA-BA87E230DDB0}"/>
                  </a:ext>
                </a:extLst>
              </p:cNvPr>
              <p:cNvSpPr/>
              <p:nvPr/>
            </p:nvSpPr>
            <p:spPr>
              <a:xfrm>
                <a:off x="3614737" y="2735140"/>
                <a:ext cx="1371600" cy="7389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1">
                          <a:solidFill>
                            <a:schemeClr val="tx1"/>
                          </a:solidFill>
                          <a:effectLst>
                            <a:outerShdw blurRad="38100" dist="38100" dir="2700000" algn="tl">
                              <a:srgbClr val="000000">
                                <a:alpha val="43137"/>
                              </a:srgbClr>
                            </a:outerShdw>
                          </a:effectLst>
                          <a:latin typeface="Cambria Math" panose="02040503050406030204" pitchFamily="18" charset="0"/>
                        </a:rPr>
                        <m:t>𝑹</m:t>
                      </m:r>
                      <m:r>
                        <a:rPr lang="en-US" sz="2400" b="1" i="1">
                          <a:solidFill>
                            <a:schemeClr val="tx1"/>
                          </a:solidFill>
                          <a:effectLst>
                            <a:outerShdw blurRad="38100" dist="38100" dir="2700000" algn="tl">
                              <a:srgbClr val="000000">
                                <a:alpha val="43137"/>
                              </a:srgbClr>
                            </a:outerShdw>
                          </a:effectLst>
                          <a:latin typeface="Cambria Math" panose="02040503050406030204" pitchFamily="18" charset="0"/>
                        </a:rPr>
                        <m:t> </m:t>
                      </m:r>
                      <m:r>
                        <a:rPr lang="en-US" sz="2400" b="1" i="1">
                          <a:solidFill>
                            <a:schemeClr val="accent2">
                              <a:lumMod val="75000"/>
                            </a:schemeClr>
                          </a:solidFill>
                          <a:effectLst>
                            <a:outerShdw blurRad="38100" dist="38100" dir="2700000" algn="tl">
                              <a:srgbClr val="000000">
                                <a:alpha val="43137"/>
                              </a:srgbClr>
                            </a:outerShdw>
                          </a:effectLst>
                          <a:latin typeface="Cambria Math" panose="02040503050406030204" pitchFamily="18" charset="0"/>
                        </a:rPr>
                        <m:t>𝒓</m:t>
                      </m:r>
                    </m:oMath>
                  </m:oMathPara>
                </a14:m>
                <a:endParaRPr lang="en-US" sz="2400" b="1" dirty="0">
                  <a:solidFill>
                    <a:schemeClr val="accent2">
                      <a:lumMod val="75000"/>
                    </a:schemeClr>
                  </a:solidFill>
                  <a:effectLst>
                    <a:outerShdw blurRad="38100" dist="38100" dir="2700000" algn="tl">
                      <a:srgbClr val="000000">
                        <a:alpha val="43137"/>
                      </a:srgbClr>
                    </a:outerShdw>
                  </a:effectLst>
                </a:endParaRPr>
              </a:p>
            </p:txBody>
          </p:sp>
        </mc:Choice>
        <mc:Fallback xmlns="">
          <p:sp>
            <p:nvSpPr>
              <p:cNvPr id="7" name="Oval 6">
                <a:extLst>
                  <a:ext uri="{FF2B5EF4-FFF2-40B4-BE49-F238E27FC236}">
                    <a16:creationId xmlns:a16="http://schemas.microsoft.com/office/drawing/2014/main" xmlns="" xmlns:a14="http://schemas.microsoft.com/office/drawing/2010/main" id="{99E9EE04-C28C-4245-87CA-BA87E230DDB0}"/>
                  </a:ext>
                </a:extLst>
              </p:cNvPr>
              <p:cNvSpPr>
                <a:spLocks noRot="1" noChangeAspect="1" noMove="1" noResize="1" noEditPoints="1" noAdjustHandles="1" noChangeArrowheads="1" noChangeShapeType="1" noTextEdit="1"/>
              </p:cNvSpPr>
              <p:nvPr/>
            </p:nvSpPr>
            <p:spPr>
              <a:xfrm>
                <a:off x="2090737" y="2735140"/>
                <a:ext cx="1371600" cy="738996"/>
              </a:xfrm>
              <a:prstGeom prst="ellipse">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val 7">
                <a:extLst>
                  <a:ext uri="{FF2B5EF4-FFF2-40B4-BE49-F238E27FC236}">
                    <a16:creationId xmlns:a16="http://schemas.microsoft.com/office/drawing/2014/main" xmlns="" id="{DAD4CE2D-2AA9-46F5-AB1F-32C63EA44FAF}"/>
                  </a:ext>
                </a:extLst>
              </p:cNvPr>
              <p:cNvSpPr/>
              <p:nvPr/>
            </p:nvSpPr>
            <p:spPr>
              <a:xfrm>
                <a:off x="6788988" y="2818705"/>
                <a:ext cx="1371600" cy="7167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1">
                          <a:solidFill>
                            <a:schemeClr val="tx1"/>
                          </a:solidFill>
                          <a:effectLst>
                            <a:outerShdw blurRad="38100" dist="38100" dir="2700000" algn="tl">
                              <a:srgbClr val="000000">
                                <a:alpha val="43137"/>
                              </a:srgbClr>
                            </a:outerShdw>
                          </a:effectLst>
                          <a:latin typeface="Cambria Math" panose="02040503050406030204" pitchFamily="18" charset="0"/>
                        </a:rPr>
                        <m:t>𝑹</m:t>
                      </m:r>
                      <m:r>
                        <a:rPr lang="en-US" sz="2400" b="1" i="1">
                          <a:solidFill>
                            <a:schemeClr val="tx1"/>
                          </a:solidFill>
                          <a:effectLst>
                            <a:outerShdw blurRad="38100" dist="38100" dir="2700000" algn="tl">
                              <a:srgbClr val="000000">
                                <a:alpha val="43137"/>
                              </a:srgbClr>
                            </a:outerShdw>
                          </a:effectLst>
                          <a:latin typeface="Cambria Math" panose="02040503050406030204" pitchFamily="18" charset="0"/>
                        </a:rPr>
                        <m:t> </m:t>
                      </m:r>
                      <m:r>
                        <a:rPr lang="en-US" sz="2400" b="1" i="1">
                          <a:solidFill>
                            <a:schemeClr val="accent2">
                              <a:lumMod val="75000"/>
                            </a:schemeClr>
                          </a:solidFill>
                          <a:effectLst>
                            <a:outerShdw blurRad="38100" dist="38100" dir="2700000" algn="tl">
                              <a:srgbClr val="000000">
                                <a:alpha val="43137"/>
                              </a:srgbClr>
                            </a:outerShdw>
                          </a:effectLst>
                          <a:latin typeface="Cambria Math" panose="02040503050406030204" pitchFamily="18" charset="0"/>
                        </a:rPr>
                        <m:t>𝒓</m:t>
                      </m:r>
                    </m:oMath>
                  </m:oMathPara>
                </a14:m>
                <a:endParaRPr lang="en-US" sz="2400" b="1" dirty="0">
                  <a:solidFill>
                    <a:schemeClr val="accent2">
                      <a:lumMod val="75000"/>
                    </a:schemeClr>
                  </a:solidFill>
                  <a:effectLst>
                    <a:outerShdw blurRad="38100" dist="38100" dir="2700000" algn="tl">
                      <a:srgbClr val="000000">
                        <a:alpha val="43137"/>
                      </a:srgbClr>
                    </a:outerShdw>
                  </a:effectLst>
                </a:endParaRPr>
              </a:p>
            </p:txBody>
          </p:sp>
        </mc:Choice>
        <mc:Fallback xmlns="">
          <p:sp>
            <p:nvSpPr>
              <p:cNvPr id="8" name="Oval 7">
                <a:extLst>
                  <a:ext uri="{FF2B5EF4-FFF2-40B4-BE49-F238E27FC236}">
                    <a16:creationId xmlns:a16="http://schemas.microsoft.com/office/drawing/2014/main" xmlns="" xmlns:a14="http://schemas.microsoft.com/office/drawing/2010/main" id="{DAD4CE2D-2AA9-46F5-AB1F-32C63EA44FAF}"/>
                  </a:ext>
                </a:extLst>
              </p:cNvPr>
              <p:cNvSpPr>
                <a:spLocks noRot="1" noChangeAspect="1" noMove="1" noResize="1" noEditPoints="1" noAdjustHandles="1" noChangeArrowheads="1" noChangeShapeType="1" noTextEdit="1"/>
              </p:cNvSpPr>
              <p:nvPr/>
            </p:nvSpPr>
            <p:spPr>
              <a:xfrm>
                <a:off x="5264988" y="2818705"/>
                <a:ext cx="1371600" cy="716762"/>
              </a:xfrm>
              <a:prstGeom prst="ellipse">
                <a:avLst/>
              </a:prstGeom>
              <a:blipFill rotWithShape="0">
                <a:blip r:embed="rId5"/>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xmlns="" id="{A5182FA4-DA5C-4E6C-8C24-6A33D4FF0874}"/>
              </a:ext>
            </a:extLst>
          </p:cNvPr>
          <p:cNvSpPr txBox="1"/>
          <p:nvPr/>
        </p:nvSpPr>
        <p:spPr>
          <a:xfrm>
            <a:off x="1719260" y="1592560"/>
            <a:ext cx="1702594" cy="1200329"/>
          </a:xfrm>
          <a:prstGeom prst="rect">
            <a:avLst/>
          </a:prstGeom>
          <a:noFill/>
        </p:spPr>
        <p:txBody>
          <a:bodyPr wrap="square" rtlCol="0">
            <a:spAutoFit/>
          </a:bodyPr>
          <a:lstStyle/>
          <a:p>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সুস্থ</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কিন্তু</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থ্যালাসেমিয়া</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রোগের</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বাহক</a:t>
            </a:r>
            <a:endPar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xmlns="" id="{4B2E4CFE-815D-4373-A91D-53AACAA7EF51}"/>
              </a:ext>
            </a:extLst>
          </p:cNvPr>
          <p:cNvSpPr txBox="1"/>
          <p:nvPr/>
        </p:nvSpPr>
        <p:spPr>
          <a:xfrm>
            <a:off x="1569804" y="3591486"/>
            <a:ext cx="876505"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a:t>
            </a:r>
            <a:r>
              <a:rPr lang="as-IN"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a:t>
            </a:r>
            <a:r>
              <a:rPr lang="as-IN"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r>
              <a:rPr lang="as-IN"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ট</a:t>
            </a:r>
          </a:p>
        </p:txBody>
      </p:sp>
      <p:sp>
        <p:nvSpPr>
          <p:cNvPr id="12" name="Arrow: Right 11">
            <a:extLst>
              <a:ext uri="{FF2B5EF4-FFF2-40B4-BE49-F238E27FC236}">
                <a16:creationId xmlns:a16="http://schemas.microsoft.com/office/drawing/2014/main" xmlns="" id="{12E88417-0F08-4893-AF28-CE6DB91FAA6E}"/>
              </a:ext>
            </a:extLst>
          </p:cNvPr>
          <p:cNvSpPr/>
          <p:nvPr/>
        </p:nvSpPr>
        <p:spPr>
          <a:xfrm>
            <a:off x="2552700" y="3748933"/>
            <a:ext cx="533400" cy="762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xmlns="" id="{48287C6F-4860-4F87-8CD9-F4F67ED702A5}"/>
                  </a:ext>
                </a:extLst>
              </p:cNvPr>
              <p:cNvSpPr txBox="1"/>
              <p:nvPr/>
            </p:nvSpPr>
            <p:spPr>
              <a:xfrm>
                <a:off x="3137463" y="3541000"/>
                <a:ext cx="533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a:effectLst>
                            <a:outerShdw blurRad="38100" dist="38100" dir="2700000" algn="tl">
                              <a:srgbClr val="000000">
                                <a:alpha val="43137"/>
                              </a:srgbClr>
                            </a:outerShdw>
                          </a:effectLst>
                          <a:latin typeface="Cambria Math" panose="02040503050406030204" pitchFamily="18" charset="0"/>
                        </a:rPr>
                        <m:t>𝑹</m:t>
                      </m:r>
                    </m:oMath>
                  </m:oMathPara>
                </a14:m>
                <a:endParaRPr lang="en-US" sz="2400" b="1" dirty="0">
                  <a:effectLst>
                    <a:outerShdw blurRad="38100" dist="38100" dir="2700000" algn="tl">
                      <a:srgbClr val="000000">
                        <a:alpha val="43137"/>
                      </a:srgbClr>
                    </a:outerShdw>
                  </a:effectLst>
                </a:endParaRPr>
              </a:p>
            </p:txBody>
          </p:sp>
        </mc:Choice>
        <mc:Fallback xmlns="">
          <p:sp>
            <p:nvSpPr>
              <p:cNvPr id="13" name="TextBox 12">
                <a:extLst>
                  <a:ext uri="{FF2B5EF4-FFF2-40B4-BE49-F238E27FC236}">
                    <a16:creationId xmlns:a16="http://schemas.microsoft.com/office/drawing/2014/main" xmlns="" xmlns:a14="http://schemas.microsoft.com/office/drawing/2010/main" id="{48287C6F-4860-4F87-8CD9-F4F67ED702A5}"/>
                  </a:ext>
                </a:extLst>
              </p:cNvPr>
              <p:cNvSpPr txBox="1">
                <a:spLocks noRot="1" noChangeAspect="1" noMove="1" noResize="1" noEditPoints="1" noAdjustHandles="1" noChangeArrowheads="1" noChangeShapeType="1" noTextEdit="1"/>
              </p:cNvSpPr>
              <p:nvPr/>
            </p:nvSpPr>
            <p:spPr>
              <a:xfrm>
                <a:off x="1613463" y="3540999"/>
                <a:ext cx="533400" cy="461665"/>
              </a:xfrm>
              <a:prstGeom prst="rect">
                <a:avLst/>
              </a:prstGeom>
              <a:blipFill rotWithShape="0">
                <a:blip r:embed="rId6"/>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xmlns="" id="{E75E775E-36F1-43AF-831B-C805B4DF79DF}"/>
                  </a:ext>
                </a:extLst>
              </p:cNvPr>
              <p:cNvSpPr txBox="1"/>
              <p:nvPr/>
            </p:nvSpPr>
            <p:spPr>
              <a:xfrm>
                <a:off x="4114800" y="3556202"/>
                <a:ext cx="533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a:solidFill>
                            <a:schemeClr val="accent2">
                              <a:lumMod val="75000"/>
                            </a:schemeClr>
                          </a:solidFill>
                          <a:effectLst>
                            <a:outerShdw blurRad="38100" dist="38100" dir="2700000" algn="tl">
                              <a:srgbClr val="000000">
                                <a:alpha val="43137"/>
                              </a:srgbClr>
                            </a:outerShdw>
                          </a:effectLst>
                          <a:latin typeface="Cambria Math" panose="02040503050406030204" pitchFamily="18" charset="0"/>
                        </a:rPr>
                        <m:t>𝒓</m:t>
                      </m:r>
                    </m:oMath>
                  </m:oMathPara>
                </a14:m>
                <a:endParaRPr lang="en-US" sz="2400" b="1" dirty="0">
                  <a:solidFill>
                    <a:schemeClr val="accent2">
                      <a:lumMod val="75000"/>
                    </a:schemeClr>
                  </a:solidFill>
                  <a:effectLst>
                    <a:outerShdw blurRad="38100" dist="38100" dir="2700000" algn="tl">
                      <a:srgbClr val="000000">
                        <a:alpha val="43137"/>
                      </a:srgbClr>
                    </a:outerShdw>
                  </a:effectLst>
                </a:endParaRPr>
              </a:p>
            </p:txBody>
          </p:sp>
        </mc:Choice>
        <mc:Fallback xmlns="">
          <p:sp>
            <p:nvSpPr>
              <p:cNvPr id="14" name="TextBox 13">
                <a:extLst>
                  <a:ext uri="{FF2B5EF4-FFF2-40B4-BE49-F238E27FC236}">
                    <a16:creationId xmlns:a16="http://schemas.microsoft.com/office/drawing/2014/main" xmlns="" xmlns:a14="http://schemas.microsoft.com/office/drawing/2010/main" id="{E75E775E-36F1-43AF-831B-C805B4DF79DF}"/>
                  </a:ext>
                </a:extLst>
              </p:cNvPr>
              <p:cNvSpPr txBox="1">
                <a:spLocks noRot="1" noChangeAspect="1" noMove="1" noResize="1" noEditPoints="1" noAdjustHandles="1" noChangeArrowheads="1" noChangeShapeType="1" noTextEdit="1"/>
              </p:cNvSpPr>
              <p:nvPr/>
            </p:nvSpPr>
            <p:spPr>
              <a:xfrm>
                <a:off x="2590800" y="3556201"/>
                <a:ext cx="533400" cy="461665"/>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xmlns="" id="{CDFC74BE-227D-413B-9643-1782019D6AE6}"/>
                  </a:ext>
                </a:extLst>
              </p:cNvPr>
              <p:cNvSpPr txBox="1"/>
              <p:nvPr/>
            </p:nvSpPr>
            <p:spPr>
              <a:xfrm>
                <a:off x="6797256" y="3508766"/>
                <a:ext cx="54058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a:effectLst>
                            <a:outerShdw blurRad="38100" dist="38100" dir="2700000" algn="tl">
                              <a:srgbClr val="000000">
                                <a:alpha val="43137"/>
                              </a:srgbClr>
                            </a:outerShdw>
                          </a:effectLst>
                          <a:latin typeface="Cambria Math" panose="02040503050406030204" pitchFamily="18" charset="0"/>
                        </a:rPr>
                        <m:t>𝑹</m:t>
                      </m:r>
                    </m:oMath>
                  </m:oMathPara>
                </a14:m>
                <a:endParaRPr lang="en-US" sz="2400" b="1" dirty="0">
                  <a:effectLst>
                    <a:outerShdw blurRad="38100" dist="38100" dir="2700000" algn="tl">
                      <a:srgbClr val="000000">
                        <a:alpha val="43137"/>
                      </a:srgbClr>
                    </a:outerShdw>
                  </a:effectLst>
                </a:endParaRPr>
              </a:p>
            </p:txBody>
          </p:sp>
        </mc:Choice>
        <mc:Fallback xmlns="">
          <p:sp>
            <p:nvSpPr>
              <p:cNvPr id="15" name="TextBox 14">
                <a:extLst>
                  <a:ext uri="{FF2B5EF4-FFF2-40B4-BE49-F238E27FC236}">
                    <a16:creationId xmlns:a16="http://schemas.microsoft.com/office/drawing/2014/main" xmlns="" xmlns:a14="http://schemas.microsoft.com/office/drawing/2010/main" id="{CDFC74BE-227D-413B-9643-1782019D6AE6}"/>
                  </a:ext>
                </a:extLst>
              </p:cNvPr>
              <p:cNvSpPr txBox="1">
                <a:spLocks noRot="1" noChangeAspect="1" noMove="1" noResize="1" noEditPoints="1" noAdjustHandles="1" noChangeArrowheads="1" noChangeShapeType="1" noTextEdit="1"/>
              </p:cNvSpPr>
              <p:nvPr/>
            </p:nvSpPr>
            <p:spPr>
              <a:xfrm>
                <a:off x="5273256" y="3508765"/>
                <a:ext cx="540588" cy="461665"/>
              </a:xfrm>
              <a:prstGeom prst="rect">
                <a:avLst/>
              </a:prstGeom>
              <a:blipFill rotWithShape="0">
                <a:blip r:embed="rId8"/>
                <a:stretch>
                  <a:fillRect b="-2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xmlns="" id="{6E88C9DB-A1E5-45CE-8EA6-47868A0F550A}"/>
                  </a:ext>
                </a:extLst>
              </p:cNvPr>
              <p:cNvSpPr txBox="1"/>
              <p:nvPr/>
            </p:nvSpPr>
            <p:spPr>
              <a:xfrm>
                <a:off x="7909704" y="3481508"/>
                <a:ext cx="533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a:solidFill>
                            <a:schemeClr val="accent2">
                              <a:lumMod val="75000"/>
                            </a:schemeClr>
                          </a:solidFill>
                          <a:effectLst>
                            <a:outerShdw blurRad="38100" dist="38100" dir="2700000" algn="tl">
                              <a:srgbClr val="000000">
                                <a:alpha val="43137"/>
                              </a:srgbClr>
                            </a:outerShdw>
                          </a:effectLst>
                          <a:latin typeface="Cambria Math" panose="02040503050406030204" pitchFamily="18" charset="0"/>
                        </a:rPr>
                        <m:t>𝒓</m:t>
                      </m:r>
                    </m:oMath>
                  </m:oMathPara>
                </a14:m>
                <a:endParaRPr lang="en-US" sz="2400" b="1" dirty="0">
                  <a:solidFill>
                    <a:schemeClr val="accent2">
                      <a:lumMod val="75000"/>
                    </a:schemeClr>
                  </a:solidFill>
                  <a:effectLst>
                    <a:outerShdw blurRad="38100" dist="38100" dir="2700000" algn="tl">
                      <a:srgbClr val="000000">
                        <a:alpha val="43137"/>
                      </a:srgbClr>
                    </a:outerShdw>
                  </a:effectLst>
                </a:endParaRPr>
              </a:p>
            </p:txBody>
          </p:sp>
        </mc:Choice>
        <mc:Fallback xmlns="">
          <p:sp>
            <p:nvSpPr>
              <p:cNvPr id="16" name="TextBox 15">
                <a:extLst>
                  <a:ext uri="{FF2B5EF4-FFF2-40B4-BE49-F238E27FC236}">
                    <a16:creationId xmlns:a16="http://schemas.microsoft.com/office/drawing/2014/main" xmlns="" xmlns:a14="http://schemas.microsoft.com/office/drawing/2010/main" id="{6E88C9DB-A1E5-45CE-8EA6-47868A0F550A}"/>
                  </a:ext>
                </a:extLst>
              </p:cNvPr>
              <p:cNvSpPr txBox="1">
                <a:spLocks noRot="1" noChangeAspect="1" noMove="1" noResize="1" noEditPoints="1" noAdjustHandles="1" noChangeArrowheads="1" noChangeShapeType="1" noTextEdit="1"/>
              </p:cNvSpPr>
              <p:nvPr/>
            </p:nvSpPr>
            <p:spPr>
              <a:xfrm>
                <a:off x="6385704" y="3481507"/>
                <a:ext cx="533400" cy="461665"/>
              </a:xfrm>
              <a:prstGeom prst="rect">
                <a:avLst/>
              </a:prstGeom>
              <a:blipFill rotWithShape="0">
                <a:blip r:embed="rId9"/>
                <a:stretch>
                  <a:fillRect/>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xmlns="" id="{4B3EC5BB-FC55-41DB-A378-4C26D2C1B1F7}"/>
              </a:ext>
            </a:extLst>
          </p:cNvPr>
          <p:cNvSpPr txBox="1"/>
          <p:nvPr/>
        </p:nvSpPr>
        <p:spPr>
          <a:xfrm>
            <a:off x="1524000" y="5610290"/>
            <a:ext cx="1219110" cy="830997"/>
          </a:xfrm>
          <a:prstGeom prst="rect">
            <a:avLst/>
          </a:prstGeom>
          <a:noFill/>
        </p:spPr>
        <p:txBody>
          <a:bodyPr wrap="square" rtlCol="0">
            <a:spAutoFit/>
          </a:bodyPr>
          <a:lstStyle/>
          <a:p>
            <a:pPr algn="ct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নতুন</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অপত্য</a:t>
            </a:r>
            <a:endPar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9" name="Freeform: Shape 18">
            <a:extLst>
              <a:ext uri="{FF2B5EF4-FFF2-40B4-BE49-F238E27FC236}">
                <a16:creationId xmlns:a16="http://schemas.microsoft.com/office/drawing/2014/main" xmlns="" id="{2100DA68-ED16-4D27-BE3A-0DC36ABC6A1D}"/>
              </a:ext>
            </a:extLst>
          </p:cNvPr>
          <p:cNvSpPr/>
          <p:nvPr/>
        </p:nvSpPr>
        <p:spPr>
          <a:xfrm>
            <a:off x="3525240" y="4012728"/>
            <a:ext cx="4377331" cy="1673913"/>
          </a:xfrm>
          <a:custGeom>
            <a:avLst/>
            <a:gdLst>
              <a:gd name="connsiteX0" fmla="*/ 0 w 3579963"/>
              <a:gd name="connsiteY0" fmla="*/ 0 h 1440611"/>
              <a:gd name="connsiteX1" fmla="*/ 155276 w 3579963"/>
              <a:gd name="connsiteY1" fmla="*/ 362309 h 1440611"/>
              <a:gd name="connsiteX2" fmla="*/ 163902 w 3579963"/>
              <a:gd name="connsiteY2" fmla="*/ 388188 h 1440611"/>
              <a:gd name="connsiteX3" fmla="*/ 181155 w 3579963"/>
              <a:gd name="connsiteY3" fmla="*/ 465826 h 1440611"/>
              <a:gd name="connsiteX4" fmla="*/ 207034 w 3579963"/>
              <a:gd name="connsiteY4" fmla="*/ 534837 h 1440611"/>
              <a:gd name="connsiteX5" fmla="*/ 215661 w 3579963"/>
              <a:gd name="connsiteY5" fmla="*/ 569343 h 1440611"/>
              <a:gd name="connsiteX6" fmla="*/ 241540 w 3579963"/>
              <a:gd name="connsiteY6" fmla="*/ 629728 h 1440611"/>
              <a:gd name="connsiteX7" fmla="*/ 267419 w 3579963"/>
              <a:gd name="connsiteY7" fmla="*/ 698739 h 1440611"/>
              <a:gd name="connsiteX8" fmla="*/ 276046 w 3579963"/>
              <a:gd name="connsiteY8" fmla="*/ 724619 h 1440611"/>
              <a:gd name="connsiteX9" fmla="*/ 284672 w 3579963"/>
              <a:gd name="connsiteY9" fmla="*/ 759124 h 1440611"/>
              <a:gd name="connsiteX10" fmla="*/ 310551 w 3579963"/>
              <a:gd name="connsiteY10" fmla="*/ 793630 h 1440611"/>
              <a:gd name="connsiteX11" fmla="*/ 336431 w 3579963"/>
              <a:gd name="connsiteY11" fmla="*/ 854015 h 1440611"/>
              <a:gd name="connsiteX12" fmla="*/ 353683 w 3579963"/>
              <a:gd name="connsiteY12" fmla="*/ 905773 h 1440611"/>
              <a:gd name="connsiteX13" fmla="*/ 370936 w 3579963"/>
              <a:gd name="connsiteY13" fmla="*/ 940279 h 1440611"/>
              <a:gd name="connsiteX14" fmla="*/ 388189 w 3579963"/>
              <a:gd name="connsiteY14" fmla="*/ 992037 h 1440611"/>
              <a:gd name="connsiteX15" fmla="*/ 405442 w 3579963"/>
              <a:gd name="connsiteY15" fmla="*/ 1017917 h 1440611"/>
              <a:gd name="connsiteX16" fmla="*/ 431321 w 3579963"/>
              <a:gd name="connsiteY16" fmla="*/ 1078302 h 1440611"/>
              <a:gd name="connsiteX17" fmla="*/ 474453 w 3579963"/>
              <a:gd name="connsiteY17" fmla="*/ 1147313 h 1440611"/>
              <a:gd name="connsiteX18" fmla="*/ 508959 w 3579963"/>
              <a:gd name="connsiteY18" fmla="*/ 1224951 h 1440611"/>
              <a:gd name="connsiteX19" fmla="*/ 543465 w 3579963"/>
              <a:gd name="connsiteY19" fmla="*/ 1276709 h 1440611"/>
              <a:gd name="connsiteX20" fmla="*/ 552091 w 3579963"/>
              <a:gd name="connsiteY20" fmla="*/ 1302588 h 1440611"/>
              <a:gd name="connsiteX21" fmla="*/ 586597 w 3579963"/>
              <a:gd name="connsiteY21" fmla="*/ 1354347 h 1440611"/>
              <a:gd name="connsiteX22" fmla="*/ 621102 w 3579963"/>
              <a:gd name="connsiteY22" fmla="*/ 1431985 h 1440611"/>
              <a:gd name="connsiteX23" fmla="*/ 655608 w 3579963"/>
              <a:gd name="connsiteY23" fmla="*/ 1440611 h 1440611"/>
              <a:gd name="connsiteX24" fmla="*/ 724619 w 3579963"/>
              <a:gd name="connsiteY24" fmla="*/ 1414732 h 1440611"/>
              <a:gd name="connsiteX25" fmla="*/ 750498 w 3579963"/>
              <a:gd name="connsiteY25" fmla="*/ 1388853 h 1440611"/>
              <a:gd name="connsiteX26" fmla="*/ 828136 w 3579963"/>
              <a:gd name="connsiteY26" fmla="*/ 1354347 h 1440611"/>
              <a:gd name="connsiteX27" fmla="*/ 888521 w 3579963"/>
              <a:gd name="connsiteY27" fmla="*/ 1328468 h 1440611"/>
              <a:gd name="connsiteX28" fmla="*/ 940280 w 3579963"/>
              <a:gd name="connsiteY28" fmla="*/ 1311215 h 1440611"/>
              <a:gd name="connsiteX29" fmla="*/ 966159 w 3579963"/>
              <a:gd name="connsiteY29" fmla="*/ 1293962 h 1440611"/>
              <a:gd name="connsiteX30" fmla="*/ 1069676 w 3579963"/>
              <a:gd name="connsiteY30" fmla="*/ 1268083 h 1440611"/>
              <a:gd name="connsiteX31" fmla="*/ 1095555 w 3579963"/>
              <a:gd name="connsiteY31" fmla="*/ 1259456 h 1440611"/>
              <a:gd name="connsiteX32" fmla="*/ 1155940 w 3579963"/>
              <a:gd name="connsiteY32" fmla="*/ 1242203 h 1440611"/>
              <a:gd name="connsiteX33" fmla="*/ 1233578 w 3579963"/>
              <a:gd name="connsiteY33" fmla="*/ 1207698 h 1440611"/>
              <a:gd name="connsiteX34" fmla="*/ 1319842 w 3579963"/>
              <a:gd name="connsiteY34" fmla="*/ 1190445 h 1440611"/>
              <a:gd name="connsiteX35" fmla="*/ 1362974 w 3579963"/>
              <a:gd name="connsiteY35" fmla="*/ 1181819 h 1440611"/>
              <a:gd name="connsiteX36" fmla="*/ 1440612 w 3579963"/>
              <a:gd name="connsiteY36" fmla="*/ 1147313 h 1440611"/>
              <a:gd name="connsiteX37" fmla="*/ 1509623 w 3579963"/>
              <a:gd name="connsiteY37" fmla="*/ 1121434 h 1440611"/>
              <a:gd name="connsiteX38" fmla="*/ 1570008 w 3579963"/>
              <a:gd name="connsiteY38" fmla="*/ 1095554 h 1440611"/>
              <a:gd name="connsiteX39" fmla="*/ 1621766 w 3579963"/>
              <a:gd name="connsiteY39" fmla="*/ 1086928 h 1440611"/>
              <a:gd name="connsiteX40" fmla="*/ 1656272 w 3579963"/>
              <a:gd name="connsiteY40" fmla="*/ 1069675 h 1440611"/>
              <a:gd name="connsiteX41" fmla="*/ 1690778 w 3579963"/>
              <a:gd name="connsiteY41" fmla="*/ 1061049 h 1440611"/>
              <a:gd name="connsiteX42" fmla="*/ 1751163 w 3579963"/>
              <a:gd name="connsiteY42" fmla="*/ 1026543 h 1440611"/>
              <a:gd name="connsiteX43" fmla="*/ 1820174 w 3579963"/>
              <a:gd name="connsiteY43" fmla="*/ 992037 h 1440611"/>
              <a:gd name="connsiteX44" fmla="*/ 1854680 w 3579963"/>
              <a:gd name="connsiteY44" fmla="*/ 974785 h 1440611"/>
              <a:gd name="connsiteX45" fmla="*/ 1880559 w 3579963"/>
              <a:gd name="connsiteY45" fmla="*/ 966158 h 1440611"/>
              <a:gd name="connsiteX46" fmla="*/ 1949570 w 3579963"/>
              <a:gd name="connsiteY46" fmla="*/ 923026 h 1440611"/>
              <a:gd name="connsiteX47" fmla="*/ 1984076 w 3579963"/>
              <a:gd name="connsiteY47" fmla="*/ 914400 h 1440611"/>
              <a:gd name="connsiteX48" fmla="*/ 2053087 w 3579963"/>
              <a:gd name="connsiteY48" fmla="*/ 879894 h 1440611"/>
              <a:gd name="connsiteX49" fmla="*/ 2104846 w 3579963"/>
              <a:gd name="connsiteY49" fmla="*/ 845388 h 1440611"/>
              <a:gd name="connsiteX50" fmla="*/ 2191110 w 3579963"/>
              <a:gd name="connsiteY50" fmla="*/ 810883 h 1440611"/>
              <a:gd name="connsiteX51" fmla="*/ 2234242 w 3579963"/>
              <a:gd name="connsiteY51" fmla="*/ 793630 h 1440611"/>
              <a:gd name="connsiteX52" fmla="*/ 2268748 w 3579963"/>
              <a:gd name="connsiteY52" fmla="*/ 767751 h 1440611"/>
              <a:gd name="connsiteX53" fmla="*/ 2294627 w 3579963"/>
              <a:gd name="connsiteY53" fmla="*/ 750498 h 1440611"/>
              <a:gd name="connsiteX54" fmla="*/ 2363638 w 3579963"/>
              <a:gd name="connsiteY54" fmla="*/ 715992 h 1440611"/>
              <a:gd name="connsiteX55" fmla="*/ 2389517 w 3579963"/>
              <a:gd name="connsiteY55" fmla="*/ 698739 h 1440611"/>
              <a:gd name="connsiteX56" fmla="*/ 2424023 w 3579963"/>
              <a:gd name="connsiteY56" fmla="*/ 681486 h 1440611"/>
              <a:gd name="connsiteX57" fmla="*/ 2458529 w 3579963"/>
              <a:gd name="connsiteY57" fmla="*/ 655607 h 1440611"/>
              <a:gd name="connsiteX58" fmla="*/ 2898476 w 3579963"/>
              <a:gd name="connsiteY58" fmla="*/ 439947 h 1440611"/>
              <a:gd name="connsiteX59" fmla="*/ 2950234 w 3579963"/>
              <a:gd name="connsiteY59" fmla="*/ 405441 h 1440611"/>
              <a:gd name="connsiteX60" fmla="*/ 3001993 w 3579963"/>
              <a:gd name="connsiteY60" fmla="*/ 379562 h 1440611"/>
              <a:gd name="connsiteX61" fmla="*/ 3027872 w 3579963"/>
              <a:gd name="connsiteY61" fmla="*/ 362309 h 1440611"/>
              <a:gd name="connsiteX62" fmla="*/ 3053751 w 3579963"/>
              <a:gd name="connsiteY62" fmla="*/ 353683 h 1440611"/>
              <a:gd name="connsiteX63" fmla="*/ 3140015 w 3579963"/>
              <a:gd name="connsiteY63" fmla="*/ 293298 h 1440611"/>
              <a:gd name="connsiteX64" fmla="*/ 3174521 w 3579963"/>
              <a:gd name="connsiteY64" fmla="*/ 276045 h 1440611"/>
              <a:gd name="connsiteX65" fmla="*/ 3226280 w 3579963"/>
              <a:gd name="connsiteY65" fmla="*/ 250166 h 1440611"/>
              <a:gd name="connsiteX66" fmla="*/ 3303917 w 3579963"/>
              <a:gd name="connsiteY66" fmla="*/ 207034 h 1440611"/>
              <a:gd name="connsiteX67" fmla="*/ 3329797 w 3579963"/>
              <a:gd name="connsiteY67" fmla="*/ 189781 h 1440611"/>
              <a:gd name="connsiteX68" fmla="*/ 3355676 w 3579963"/>
              <a:gd name="connsiteY68" fmla="*/ 163902 h 1440611"/>
              <a:gd name="connsiteX69" fmla="*/ 3381555 w 3579963"/>
              <a:gd name="connsiteY69" fmla="*/ 155275 h 1440611"/>
              <a:gd name="connsiteX70" fmla="*/ 3407434 w 3579963"/>
              <a:gd name="connsiteY70" fmla="*/ 138022 h 1440611"/>
              <a:gd name="connsiteX71" fmla="*/ 3459193 w 3579963"/>
              <a:gd name="connsiteY71" fmla="*/ 120769 h 1440611"/>
              <a:gd name="connsiteX72" fmla="*/ 3510951 w 3579963"/>
              <a:gd name="connsiteY72" fmla="*/ 103517 h 1440611"/>
              <a:gd name="connsiteX73" fmla="*/ 3536831 w 3579963"/>
              <a:gd name="connsiteY73" fmla="*/ 94890 h 1440611"/>
              <a:gd name="connsiteX74" fmla="*/ 3579963 w 3579963"/>
              <a:gd name="connsiteY74" fmla="*/ 60385 h 144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579963" h="1440611">
                <a:moveTo>
                  <a:pt x="0" y="0"/>
                </a:moveTo>
                <a:cubicBezTo>
                  <a:pt x="141958" y="346022"/>
                  <a:pt x="70785" y="235574"/>
                  <a:pt x="155276" y="362309"/>
                </a:cubicBezTo>
                <a:cubicBezTo>
                  <a:pt x="158151" y="370935"/>
                  <a:pt x="161697" y="379367"/>
                  <a:pt x="163902" y="388188"/>
                </a:cubicBezTo>
                <a:cubicBezTo>
                  <a:pt x="170735" y="415519"/>
                  <a:pt x="172304" y="439273"/>
                  <a:pt x="181155" y="465826"/>
                </a:cubicBezTo>
                <a:cubicBezTo>
                  <a:pt x="199396" y="520549"/>
                  <a:pt x="194914" y="492419"/>
                  <a:pt x="207034" y="534837"/>
                </a:cubicBezTo>
                <a:cubicBezTo>
                  <a:pt x="210291" y="546237"/>
                  <a:pt x="211498" y="558242"/>
                  <a:pt x="215661" y="569343"/>
                </a:cubicBezTo>
                <a:cubicBezTo>
                  <a:pt x="243262" y="642943"/>
                  <a:pt x="224406" y="569757"/>
                  <a:pt x="241540" y="629728"/>
                </a:cubicBezTo>
                <a:cubicBezTo>
                  <a:pt x="264258" y="709244"/>
                  <a:pt x="232962" y="618341"/>
                  <a:pt x="267419" y="698739"/>
                </a:cubicBezTo>
                <a:cubicBezTo>
                  <a:pt x="271001" y="707097"/>
                  <a:pt x="273548" y="715876"/>
                  <a:pt x="276046" y="724619"/>
                </a:cubicBezTo>
                <a:cubicBezTo>
                  <a:pt x="279303" y="736018"/>
                  <a:pt x="279370" y="748520"/>
                  <a:pt x="284672" y="759124"/>
                </a:cubicBezTo>
                <a:cubicBezTo>
                  <a:pt x="291102" y="771984"/>
                  <a:pt x="301925" y="782128"/>
                  <a:pt x="310551" y="793630"/>
                </a:cubicBezTo>
                <a:cubicBezTo>
                  <a:pt x="333374" y="884917"/>
                  <a:pt x="302387" y="777414"/>
                  <a:pt x="336431" y="854015"/>
                </a:cubicBezTo>
                <a:cubicBezTo>
                  <a:pt x="343817" y="870633"/>
                  <a:pt x="345550" y="889507"/>
                  <a:pt x="353683" y="905773"/>
                </a:cubicBezTo>
                <a:cubicBezTo>
                  <a:pt x="359434" y="917275"/>
                  <a:pt x="366160" y="928339"/>
                  <a:pt x="370936" y="940279"/>
                </a:cubicBezTo>
                <a:cubicBezTo>
                  <a:pt x="377690" y="957164"/>
                  <a:pt x="378101" y="976905"/>
                  <a:pt x="388189" y="992037"/>
                </a:cubicBezTo>
                <a:lnTo>
                  <a:pt x="405442" y="1017917"/>
                </a:lnTo>
                <a:cubicBezTo>
                  <a:pt x="428259" y="1109187"/>
                  <a:pt x="397281" y="1001712"/>
                  <a:pt x="431321" y="1078302"/>
                </a:cubicBezTo>
                <a:cubicBezTo>
                  <a:pt x="461578" y="1146379"/>
                  <a:pt x="427898" y="1116276"/>
                  <a:pt x="474453" y="1147313"/>
                </a:cubicBezTo>
                <a:cubicBezTo>
                  <a:pt x="494985" y="1208907"/>
                  <a:pt x="481618" y="1183939"/>
                  <a:pt x="508959" y="1224951"/>
                </a:cubicBezTo>
                <a:cubicBezTo>
                  <a:pt x="529469" y="1286485"/>
                  <a:pt x="500386" y="1212092"/>
                  <a:pt x="543465" y="1276709"/>
                </a:cubicBezTo>
                <a:cubicBezTo>
                  <a:pt x="548509" y="1284275"/>
                  <a:pt x="547675" y="1294639"/>
                  <a:pt x="552091" y="1302588"/>
                </a:cubicBezTo>
                <a:cubicBezTo>
                  <a:pt x="562161" y="1320714"/>
                  <a:pt x="586597" y="1354347"/>
                  <a:pt x="586597" y="1354347"/>
                </a:cubicBezTo>
                <a:cubicBezTo>
                  <a:pt x="590000" y="1364557"/>
                  <a:pt x="603526" y="1420268"/>
                  <a:pt x="621102" y="1431985"/>
                </a:cubicBezTo>
                <a:cubicBezTo>
                  <a:pt x="630967" y="1438561"/>
                  <a:pt x="644106" y="1437736"/>
                  <a:pt x="655608" y="1440611"/>
                </a:cubicBezTo>
                <a:cubicBezTo>
                  <a:pt x="672816" y="1434875"/>
                  <a:pt x="712828" y="1422101"/>
                  <a:pt x="724619" y="1414732"/>
                </a:cubicBezTo>
                <a:cubicBezTo>
                  <a:pt x="734964" y="1408266"/>
                  <a:pt x="740738" y="1396173"/>
                  <a:pt x="750498" y="1388853"/>
                </a:cubicBezTo>
                <a:cubicBezTo>
                  <a:pt x="787808" y="1360870"/>
                  <a:pt x="788670" y="1364213"/>
                  <a:pt x="828136" y="1354347"/>
                </a:cubicBezTo>
                <a:cubicBezTo>
                  <a:pt x="869194" y="1326974"/>
                  <a:pt x="837879" y="1343660"/>
                  <a:pt x="888521" y="1328468"/>
                </a:cubicBezTo>
                <a:cubicBezTo>
                  <a:pt x="905940" y="1323242"/>
                  <a:pt x="940280" y="1311215"/>
                  <a:pt x="940280" y="1311215"/>
                </a:cubicBezTo>
                <a:cubicBezTo>
                  <a:pt x="948906" y="1305464"/>
                  <a:pt x="956685" y="1298173"/>
                  <a:pt x="966159" y="1293962"/>
                </a:cubicBezTo>
                <a:cubicBezTo>
                  <a:pt x="1007171" y="1275734"/>
                  <a:pt x="1026273" y="1275316"/>
                  <a:pt x="1069676" y="1268083"/>
                </a:cubicBezTo>
                <a:cubicBezTo>
                  <a:pt x="1078302" y="1265207"/>
                  <a:pt x="1086812" y="1261954"/>
                  <a:pt x="1095555" y="1259456"/>
                </a:cubicBezTo>
                <a:cubicBezTo>
                  <a:pt x="1117457" y="1253198"/>
                  <a:pt x="1135246" y="1251072"/>
                  <a:pt x="1155940" y="1242203"/>
                </a:cubicBezTo>
                <a:cubicBezTo>
                  <a:pt x="1208542" y="1219660"/>
                  <a:pt x="1173394" y="1227760"/>
                  <a:pt x="1233578" y="1207698"/>
                </a:cubicBezTo>
                <a:cubicBezTo>
                  <a:pt x="1261049" y="1198541"/>
                  <a:pt x="1291801" y="1195543"/>
                  <a:pt x="1319842" y="1190445"/>
                </a:cubicBezTo>
                <a:cubicBezTo>
                  <a:pt x="1334268" y="1187822"/>
                  <a:pt x="1348597" y="1184694"/>
                  <a:pt x="1362974" y="1181819"/>
                </a:cubicBezTo>
                <a:cubicBezTo>
                  <a:pt x="1447927" y="1139342"/>
                  <a:pt x="1341472" y="1191376"/>
                  <a:pt x="1440612" y="1147313"/>
                </a:cubicBezTo>
                <a:cubicBezTo>
                  <a:pt x="1498609" y="1121536"/>
                  <a:pt x="1450759" y="1136149"/>
                  <a:pt x="1509623" y="1121434"/>
                </a:cubicBezTo>
                <a:cubicBezTo>
                  <a:pt x="1530717" y="1110887"/>
                  <a:pt x="1547164" y="1100631"/>
                  <a:pt x="1570008" y="1095554"/>
                </a:cubicBezTo>
                <a:cubicBezTo>
                  <a:pt x="1587082" y="1091760"/>
                  <a:pt x="1604513" y="1089803"/>
                  <a:pt x="1621766" y="1086928"/>
                </a:cubicBezTo>
                <a:cubicBezTo>
                  <a:pt x="1633268" y="1081177"/>
                  <a:pt x="1644231" y="1074190"/>
                  <a:pt x="1656272" y="1069675"/>
                </a:cubicBezTo>
                <a:cubicBezTo>
                  <a:pt x="1667373" y="1065512"/>
                  <a:pt x="1680484" y="1066931"/>
                  <a:pt x="1690778" y="1061049"/>
                </a:cubicBezTo>
                <a:cubicBezTo>
                  <a:pt x="1770724" y="1015365"/>
                  <a:pt x="1660425" y="1049226"/>
                  <a:pt x="1751163" y="1026543"/>
                </a:cubicBezTo>
                <a:lnTo>
                  <a:pt x="1820174" y="992037"/>
                </a:lnTo>
                <a:cubicBezTo>
                  <a:pt x="1831676" y="986286"/>
                  <a:pt x="1842481" y="978852"/>
                  <a:pt x="1854680" y="974785"/>
                </a:cubicBezTo>
                <a:lnTo>
                  <a:pt x="1880559" y="966158"/>
                </a:lnTo>
                <a:cubicBezTo>
                  <a:pt x="1907698" y="945804"/>
                  <a:pt x="1917996" y="934866"/>
                  <a:pt x="1949570" y="923026"/>
                </a:cubicBezTo>
                <a:cubicBezTo>
                  <a:pt x="1960671" y="918863"/>
                  <a:pt x="1972574" y="917275"/>
                  <a:pt x="1984076" y="914400"/>
                </a:cubicBezTo>
                <a:cubicBezTo>
                  <a:pt x="2086825" y="837337"/>
                  <a:pt x="1956182" y="928347"/>
                  <a:pt x="2053087" y="879894"/>
                </a:cubicBezTo>
                <a:cubicBezTo>
                  <a:pt x="2071633" y="870621"/>
                  <a:pt x="2085174" y="851945"/>
                  <a:pt x="2104846" y="845388"/>
                </a:cubicBezTo>
                <a:cubicBezTo>
                  <a:pt x="2204697" y="812106"/>
                  <a:pt x="2114957" y="844729"/>
                  <a:pt x="2191110" y="810883"/>
                </a:cubicBezTo>
                <a:cubicBezTo>
                  <a:pt x="2205260" y="804594"/>
                  <a:pt x="2220706" y="801150"/>
                  <a:pt x="2234242" y="793630"/>
                </a:cubicBezTo>
                <a:cubicBezTo>
                  <a:pt x="2246810" y="786648"/>
                  <a:pt x="2257049" y="776108"/>
                  <a:pt x="2268748" y="767751"/>
                </a:cubicBezTo>
                <a:cubicBezTo>
                  <a:pt x="2277184" y="761725"/>
                  <a:pt x="2285525" y="755463"/>
                  <a:pt x="2294627" y="750498"/>
                </a:cubicBezTo>
                <a:cubicBezTo>
                  <a:pt x="2317205" y="738182"/>
                  <a:pt x="2342239" y="730259"/>
                  <a:pt x="2363638" y="715992"/>
                </a:cubicBezTo>
                <a:cubicBezTo>
                  <a:pt x="2372264" y="710241"/>
                  <a:pt x="2380515" y="703883"/>
                  <a:pt x="2389517" y="698739"/>
                </a:cubicBezTo>
                <a:cubicBezTo>
                  <a:pt x="2400682" y="692359"/>
                  <a:pt x="2413118" y="688302"/>
                  <a:pt x="2424023" y="681486"/>
                </a:cubicBezTo>
                <a:cubicBezTo>
                  <a:pt x="2436215" y="673866"/>
                  <a:pt x="2445716" y="662130"/>
                  <a:pt x="2458529" y="655607"/>
                </a:cubicBezTo>
                <a:cubicBezTo>
                  <a:pt x="2604074" y="581511"/>
                  <a:pt x="2751827" y="511834"/>
                  <a:pt x="2898476" y="439947"/>
                </a:cubicBezTo>
                <a:cubicBezTo>
                  <a:pt x="2947533" y="390890"/>
                  <a:pt x="2900298" y="430409"/>
                  <a:pt x="2950234" y="405441"/>
                </a:cubicBezTo>
                <a:cubicBezTo>
                  <a:pt x="3017117" y="371999"/>
                  <a:pt x="2936953" y="401241"/>
                  <a:pt x="3001993" y="379562"/>
                </a:cubicBezTo>
                <a:cubicBezTo>
                  <a:pt x="3010619" y="373811"/>
                  <a:pt x="3018599" y="366946"/>
                  <a:pt x="3027872" y="362309"/>
                </a:cubicBezTo>
                <a:cubicBezTo>
                  <a:pt x="3036005" y="358243"/>
                  <a:pt x="3045802" y="358099"/>
                  <a:pt x="3053751" y="353683"/>
                </a:cubicBezTo>
                <a:cubicBezTo>
                  <a:pt x="3148161" y="301233"/>
                  <a:pt x="3067644" y="338530"/>
                  <a:pt x="3140015" y="293298"/>
                </a:cubicBezTo>
                <a:cubicBezTo>
                  <a:pt x="3150920" y="286482"/>
                  <a:pt x="3163356" y="282425"/>
                  <a:pt x="3174521" y="276045"/>
                </a:cubicBezTo>
                <a:cubicBezTo>
                  <a:pt x="3221343" y="249289"/>
                  <a:pt x="3178831" y="265981"/>
                  <a:pt x="3226280" y="250166"/>
                </a:cubicBezTo>
                <a:cubicBezTo>
                  <a:pt x="3285604" y="210616"/>
                  <a:pt x="3258367" y="222217"/>
                  <a:pt x="3303917" y="207034"/>
                </a:cubicBezTo>
                <a:cubicBezTo>
                  <a:pt x="3312544" y="201283"/>
                  <a:pt x="3321832" y="196418"/>
                  <a:pt x="3329797" y="189781"/>
                </a:cubicBezTo>
                <a:cubicBezTo>
                  <a:pt x="3339169" y="181971"/>
                  <a:pt x="3345525" y="170669"/>
                  <a:pt x="3355676" y="163902"/>
                </a:cubicBezTo>
                <a:cubicBezTo>
                  <a:pt x="3363242" y="158858"/>
                  <a:pt x="3373422" y="159342"/>
                  <a:pt x="3381555" y="155275"/>
                </a:cubicBezTo>
                <a:cubicBezTo>
                  <a:pt x="3390828" y="150638"/>
                  <a:pt x="3397960" y="142233"/>
                  <a:pt x="3407434" y="138022"/>
                </a:cubicBezTo>
                <a:cubicBezTo>
                  <a:pt x="3424053" y="130636"/>
                  <a:pt x="3441940" y="126520"/>
                  <a:pt x="3459193" y="120769"/>
                </a:cubicBezTo>
                <a:lnTo>
                  <a:pt x="3510951" y="103517"/>
                </a:lnTo>
                <a:cubicBezTo>
                  <a:pt x="3519578" y="100641"/>
                  <a:pt x="3529265" y="99934"/>
                  <a:pt x="3536831" y="94890"/>
                </a:cubicBezTo>
                <a:cubicBezTo>
                  <a:pt x="3569477" y="73126"/>
                  <a:pt x="3555379" y="84968"/>
                  <a:pt x="3579963" y="6038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effectLst>
                <a:outerShdw blurRad="38100" dist="38100" dir="2700000" algn="tl">
                  <a:srgbClr val="000000">
                    <a:alpha val="43137"/>
                  </a:srgbClr>
                </a:outerShdw>
              </a:effectLst>
            </a:endParaRPr>
          </a:p>
        </p:txBody>
      </p:sp>
      <p:sp>
        <p:nvSpPr>
          <p:cNvPr id="21" name="Freeform: Shape 20">
            <a:extLst>
              <a:ext uri="{FF2B5EF4-FFF2-40B4-BE49-F238E27FC236}">
                <a16:creationId xmlns:a16="http://schemas.microsoft.com/office/drawing/2014/main" xmlns="" id="{FDCE6DAA-2A89-4EA4-9DFE-1AB47EF4C443}"/>
              </a:ext>
            </a:extLst>
          </p:cNvPr>
          <p:cNvSpPr/>
          <p:nvPr/>
        </p:nvSpPr>
        <p:spPr>
          <a:xfrm rot="21344021">
            <a:off x="4445029" y="3962817"/>
            <a:ext cx="3010012" cy="1609336"/>
          </a:xfrm>
          <a:custGeom>
            <a:avLst/>
            <a:gdLst>
              <a:gd name="connsiteX0" fmla="*/ 0 w 3579963"/>
              <a:gd name="connsiteY0" fmla="*/ 0 h 1440611"/>
              <a:gd name="connsiteX1" fmla="*/ 155276 w 3579963"/>
              <a:gd name="connsiteY1" fmla="*/ 362309 h 1440611"/>
              <a:gd name="connsiteX2" fmla="*/ 163902 w 3579963"/>
              <a:gd name="connsiteY2" fmla="*/ 388188 h 1440611"/>
              <a:gd name="connsiteX3" fmla="*/ 181155 w 3579963"/>
              <a:gd name="connsiteY3" fmla="*/ 465826 h 1440611"/>
              <a:gd name="connsiteX4" fmla="*/ 207034 w 3579963"/>
              <a:gd name="connsiteY4" fmla="*/ 534837 h 1440611"/>
              <a:gd name="connsiteX5" fmla="*/ 215661 w 3579963"/>
              <a:gd name="connsiteY5" fmla="*/ 569343 h 1440611"/>
              <a:gd name="connsiteX6" fmla="*/ 241540 w 3579963"/>
              <a:gd name="connsiteY6" fmla="*/ 629728 h 1440611"/>
              <a:gd name="connsiteX7" fmla="*/ 267419 w 3579963"/>
              <a:gd name="connsiteY7" fmla="*/ 698739 h 1440611"/>
              <a:gd name="connsiteX8" fmla="*/ 276046 w 3579963"/>
              <a:gd name="connsiteY8" fmla="*/ 724619 h 1440611"/>
              <a:gd name="connsiteX9" fmla="*/ 284672 w 3579963"/>
              <a:gd name="connsiteY9" fmla="*/ 759124 h 1440611"/>
              <a:gd name="connsiteX10" fmla="*/ 310551 w 3579963"/>
              <a:gd name="connsiteY10" fmla="*/ 793630 h 1440611"/>
              <a:gd name="connsiteX11" fmla="*/ 336431 w 3579963"/>
              <a:gd name="connsiteY11" fmla="*/ 854015 h 1440611"/>
              <a:gd name="connsiteX12" fmla="*/ 353683 w 3579963"/>
              <a:gd name="connsiteY12" fmla="*/ 905773 h 1440611"/>
              <a:gd name="connsiteX13" fmla="*/ 370936 w 3579963"/>
              <a:gd name="connsiteY13" fmla="*/ 940279 h 1440611"/>
              <a:gd name="connsiteX14" fmla="*/ 388189 w 3579963"/>
              <a:gd name="connsiteY14" fmla="*/ 992037 h 1440611"/>
              <a:gd name="connsiteX15" fmla="*/ 405442 w 3579963"/>
              <a:gd name="connsiteY15" fmla="*/ 1017917 h 1440611"/>
              <a:gd name="connsiteX16" fmla="*/ 431321 w 3579963"/>
              <a:gd name="connsiteY16" fmla="*/ 1078302 h 1440611"/>
              <a:gd name="connsiteX17" fmla="*/ 474453 w 3579963"/>
              <a:gd name="connsiteY17" fmla="*/ 1147313 h 1440611"/>
              <a:gd name="connsiteX18" fmla="*/ 508959 w 3579963"/>
              <a:gd name="connsiteY18" fmla="*/ 1224951 h 1440611"/>
              <a:gd name="connsiteX19" fmla="*/ 543465 w 3579963"/>
              <a:gd name="connsiteY19" fmla="*/ 1276709 h 1440611"/>
              <a:gd name="connsiteX20" fmla="*/ 552091 w 3579963"/>
              <a:gd name="connsiteY20" fmla="*/ 1302588 h 1440611"/>
              <a:gd name="connsiteX21" fmla="*/ 586597 w 3579963"/>
              <a:gd name="connsiteY21" fmla="*/ 1354347 h 1440611"/>
              <a:gd name="connsiteX22" fmla="*/ 621102 w 3579963"/>
              <a:gd name="connsiteY22" fmla="*/ 1431985 h 1440611"/>
              <a:gd name="connsiteX23" fmla="*/ 655608 w 3579963"/>
              <a:gd name="connsiteY23" fmla="*/ 1440611 h 1440611"/>
              <a:gd name="connsiteX24" fmla="*/ 724619 w 3579963"/>
              <a:gd name="connsiteY24" fmla="*/ 1414732 h 1440611"/>
              <a:gd name="connsiteX25" fmla="*/ 750498 w 3579963"/>
              <a:gd name="connsiteY25" fmla="*/ 1388853 h 1440611"/>
              <a:gd name="connsiteX26" fmla="*/ 828136 w 3579963"/>
              <a:gd name="connsiteY26" fmla="*/ 1354347 h 1440611"/>
              <a:gd name="connsiteX27" fmla="*/ 888521 w 3579963"/>
              <a:gd name="connsiteY27" fmla="*/ 1328468 h 1440611"/>
              <a:gd name="connsiteX28" fmla="*/ 940280 w 3579963"/>
              <a:gd name="connsiteY28" fmla="*/ 1311215 h 1440611"/>
              <a:gd name="connsiteX29" fmla="*/ 966159 w 3579963"/>
              <a:gd name="connsiteY29" fmla="*/ 1293962 h 1440611"/>
              <a:gd name="connsiteX30" fmla="*/ 1069676 w 3579963"/>
              <a:gd name="connsiteY30" fmla="*/ 1268083 h 1440611"/>
              <a:gd name="connsiteX31" fmla="*/ 1095555 w 3579963"/>
              <a:gd name="connsiteY31" fmla="*/ 1259456 h 1440611"/>
              <a:gd name="connsiteX32" fmla="*/ 1155940 w 3579963"/>
              <a:gd name="connsiteY32" fmla="*/ 1242203 h 1440611"/>
              <a:gd name="connsiteX33" fmla="*/ 1233578 w 3579963"/>
              <a:gd name="connsiteY33" fmla="*/ 1207698 h 1440611"/>
              <a:gd name="connsiteX34" fmla="*/ 1319842 w 3579963"/>
              <a:gd name="connsiteY34" fmla="*/ 1190445 h 1440611"/>
              <a:gd name="connsiteX35" fmla="*/ 1362974 w 3579963"/>
              <a:gd name="connsiteY35" fmla="*/ 1181819 h 1440611"/>
              <a:gd name="connsiteX36" fmla="*/ 1440612 w 3579963"/>
              <a:gd name="connsiteY36" fmla="*/ 1147313 h 1440611"/>
              <a:gd name="connsiteX37" fmla="*/ 1509623 w 3579963"/>
              <a:gd name="connsiteY37" fmla="*/ 1121434 h 1440611"/>
              <a:gd name="connsiteX38" fmla="*/ 1570008 w 3579963"/>
              <a:gd name="connsiteY38" fmla="*/ 1095554 h 1440611"/>
              <a:gd name="connsiteX39" fmla="*/ 1621766 w 3579963"/>
              <a:gd name="connsiteY39" fmla="*/ 1086928 h 1440611"/>
              <a:gd name="connsiteX40" fmla="*/ 1656272 w 3579963"/>
              <a:gd name="connsiteY40" fmla="*/ 1069675 h 1440611"/>
              <a:gd name="connsiteX41" fmla="*/ 1690778 w 3579963"/>
              <a:gd name="connsiteY41" fmla="*/ 1061049 h 1440611"/>
              <a:gd name="connsiteX42" fmla="*/ 1751163 w 3579963"/>
              <a:gd name="connsiteY42" fmla="*/ 1026543 h 1440611"/>
              <a:gd name="connsiteX43" fmla="*/ 1820174 w 3579963"/>
              <a:gd name="connsiteY43" fmla="*/ 992037 h 1440611"/>
              <a:gd name="connsiteX44" fmla="*/ 1854680 w 3579963"/>
              <a:gd name="connsiteY44" fmla="*/ 974785 h 1440611"/>
              <a:gd name="connsiteX45" fmla="*/ 1880559 w 3579963"/>
              <a:gd name="connsiteY45" fmla="*/ 966158 h 1440611"/>
              <a:gd name="connsiteX46" fmla="*/ 1949570 w 3579963"/>
              <a:gd name="connsiteY46" fmla="*/ 923026 h 1440611"/>
              <a:gd name="connsiteX47" fmla="*/ 1984076 w 3579963"/>
              <a:gd name="connsiteY47" fmla="*/ 914400 h 1440611"/>
              <a:gd name="connsiteX48" fmla="*/ 2053087 w 3579963"/>
              <a:gd name="connsiteY48" fmla="*/ 879894 h 1440611"/>
              <a:gd name="connsiteX49" fmla="*/ 2104846 w 3579963"/>
              <a:gd name="connsiteY49" fmla="*/ 845388 h 1440611"/>
              <a:gd name="connsiteX50" fmla="*/ 2191110 w 3579963"/>
              <a:gd name="connsiteY50" fmla="*/ 810883 h 1440611"/>
              <a:gd name="connsiteX51" fmla="*/ 2234242 w 3579963"/>
              <a:gd name="connsiteY51" fmla="*/ 793630 h 1440611"/>
              <a:gd name="connsiteX52" fmla="*/ 2268748 w 3579963"/>
              <a:gd name="connsiteY52" fmla="*/ 767751 h 1440611"/>
              <a:gd name="connsiteX53" fmla="*/ 2294627 w 3579963"/>
              <a:gd name="connsiteY53" fmla="*/ 750498 h 1440611"/>
              <a:gd name="connsiteX54" fmla="*/ 2363638 w 3579963"/>
              <a:gd name="connsiteY54" fmla="*/ 715992 h 1440611"/>
              <a:gd name="connsiteX55" fmla="*/ 2389517 w 3579963"/>
              <a:gd name="connsiteY55" fmla="*/ 698739 h 1440611"/>
              <a:gd name="connsiteX56" fmla="*/ 2424023 w 3579963"/>
              <a:gd name="connsiteY56" fmla="*/ 681486 h 1440611"/>
              <a:gd name="connsiteX57" fmla="*/ 2458529 w 3579963"/>
              <a:gd name="connsiteY57" fmla="*/ 655607 h 1440611"/>
              <a:gd name="connsiteX58" fmla="*/ 2898476 w 3579963"/>
              <a:gd name="connsiteY58" fmla="*/ 439947 h 1440611"/>
              <a:gd name="connsiteX59" fmla="*/ 2950234 w 3579963"/>
              <a:gd name="connsiteY59" fmla="*/ 405441 h 1440611"/>
              <a:gd name="connsiteX60" fmla="*/ 3001993 w 3579963"/>
              <a:gd name="connsiteY60" fmla="*/ 379562 h 1440611"/>
              <a:gd name="connsiteX61" fmla="*/ 3027872 w 3579963"/>
              <a:gd name="connsiteY61" fmla="*/ 362309 h 1440611"/>
              <a:gd name="connsiteX62" fmla="*/ 3053751 w 3579963"/>
              <a:gd name="connsiteY62" fmla="*/ 353683 h 1440611"/>
              <a:gd name="connsiteX63" fmla="*/ 3140015 w 3579963"/>
              <a:gd name="connsiteY63" fmla="*/ 293298 h 1440611"/>
              <a:gd name="connsiteX64" fmla="*/ 3174521 w 3579963"/>
              <a:gd name="connsiteY64" fmla="*/ 276045 h 1440611"/>
              <a:gd name="connsiteX65" fmla="*/ 3226280 w 3579963"/>
              <a:gd name="connsiteY65" fmla="*/ 250166 h 1440611"/>
              <a:gd name="connsiteX66" fmla="*/ 3303917 w 3579963"/>
              <a:gd name="connsiteY66" fmla="*/ 207034 h 1440611"/>
              <a:gd name="connsiteX67" fmla="*/ 3329797 w 3579963"/>
              <a:gd name="connsiteY67" fmla="*/ 189781 h 1440611"/>
              <a:gd name="connsiteX68" fmla="*/ 3355676 w 3579963"/>
              <a:gd name="connsiteY68" fmla="*/ 163902 h 1440611"/>
              <a:gd name="connsiteX69" fmla="*/ 3381555 w 3579963"/>
              <a:gd name="connsiteY69" fmla="*/ 155275 h 1440611"/>
              <a:gd name="connsiteX70" fmla="*/ 3407434 w 3579963"/>
              <a:gd name="connsiteY70" fmla="*/ 138022 h 1440611"/>
              <a:gd name="connsiteX71" fmla="*/ 3459193 w 3579963"/>
              <a:gd name="connsiteY71" fmla="*/ 120769 h 1440611"/>
              <a:gd name="connsiteX72" fmla="*/ 3510951 w 3579963"/>
              <a:gd name="connsiteY72" fmla="*/ 103517 h 1440611"/>
              <a:gd name="connsiteX73" fmla="*/ 3536831 w 3579963"/>
              <a:gd name="connsiteY73" fmla="*/ 94890 h 1440611"/>
              <a:gd name="connsiteX74" fmla="*/ 3579963 w 3579963"/>
              <a:gd name="connsiteY74" fmla="*/ 60385 h 144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579963" h="1440611">
                <a:moveTo>
                  <a:pt x="0" y="0"/>
                </a:moveTo>
                <a:cubicBezTo>
                  <a:pt x="141958" y="346022"/>
                  <a:pt x="70785" y="235574"/>
                  <a:pt x="155276" y="362309"/>
                </a:cubicBezTo>
                <a:cubicBezTo>
                  <a:pt x="158151" y="370935"/>
                  <a:pt x="161697" y="379367"/>
                  <a:pt x="163902" y="388188"/>
                </a:cubicBezTo>
                <a:cubicBezTo>
                  <a:pt x="170735" y="415519"/>
                  <a:pt x="172304" y="439273"/>
                  <a:pt x="181155" y="465826"/>
                </a:cubicBezTo>
                <a:cubicBezTo>
                  <a:pt x="199396" y="520549"/>
                  <a:pt x="194914" y="492419"/>
                  <a:pt x="207034" y="534837"/>
                </a:cubicBezTo>
                <a:cubicBezTo>
                  <a:pt x="210291" y="546237"/>
                  <a:pt x="211498" y="558242"/>
                  <a:pt x="215661" y="569343"/>
                </a:cubicBezTo>
                <a:cubicBezTo>
                  <a:pt x="243262" y="642943"/>
                  <a:pt x="224406" y="569757"/>
                  <a:pt x="241540" y="629728"/>
                </a:cubicBezTo>
                <a:cubicBezTo>
                  <a:pt x="264258" y="709244"/>
                  <a:pt x="232962" y="618341"/>
                  <a:pt x="267419" y="698739"/>
                </a:cubicBezTo>
                <a:cubicBezTo>
                  <a:pt x="271001" y="707097"/>
                  <a:pt x="273548" y="715876"/>
                  <a:pt x="276046" y="724619"/>
                </a:cubicBezTo>
                <a:cubicBezTo>
                  <a:pt x="279303" y="736018"/>
                  <a:pt x="279370" y="748520"/>
                  <a:pt x="284672" y="759124"/>
                </a:cubicBezTo>
                <a:cubicBezTo>
                  <a:pt x="291102" y="771984"/>
                  <a:pt x="301925" y="782128"/>
                  <a:pt x="310551" y="793630"/>
                </a:cubicBezTo>
                <a:cubicBezTo>
                  <a:pt x="333374" y="884917"/>
                  <a:pt x="302387" y="777414"/>
                  <a:pt x="336431" y="854015"/>
                </a:cubicBezTo>
                <a:cubicBezTo>
                  <a:pt x="343817" y="870633"/>
                  <a:pt x="345550" y="889507"/>
                  <a:pt x="353683" y="905773"/>
                </a:cubicBezTo>
                <a:cubicBezTo>
                  <a:pt x="359434" y="917275"/>
                  <a:pt x="366160" y="928339"/>
                  <a:pt x="370936" y="940279"/>
                </a:cubicBezTo>
                <a:cubicBezTo>
                  <a:pt x="377690" y="957164"/>
                  <a:pt x="378101" y="976905"/>
                  <a:pt x="388189" y="992037"/>
                </a:cubicBezTo>
                <a:lnTo>
                  <a:pt x="405442" y="1017917"/>
                </a:lnTo>
                <a:cubicBezTo>
                  <a:pt x="428259" y="1109187"/>
                  <a:pt x="397281" y="1001712"/>
                  <a:pt x="431321" y="1078302"/>
                </a:cubicBezTo>
                <a:cubicBezTo>
                  <a:pt x="461578" y="1146379"/>
                  <a:pt x="427898" y="1116276"/>
                  <a:pt x="474453" y="1147313"/>
                </a:cubicBezTo>
                <a:cubicBezTo>
                  <a:pt x="494985" y="1208907"/>
                  <a:pt x="481618" y="1183939"/>
                  <a:pt x="508959" y="1224951"/>
                </a:cubicBezTo>
                <a:cubicBezTo>
                  <a:pt x="529469" y="1286485"/>
                  <a:pt x="500386" y="1212092"/>
                  <a:pt x="543465" y="1276709"/>
                </a:cubicBezTo>
                <a:cubicBezTo>
                  <a:pt x="548509" y="1284275"/>
                  <a:pt x="547675" y="1294639"/>
                  <a:pt x="552091" y="1302588"/>
                </a:cubicBezTo>
                <a:cubicBezTo>
                  <a:pt x="562161" y="1320714"/>
                  <a:pt x="586597" y="1354347"/>
                  <a:pt x="586597" y="1354347"/>
                </a:cubicBezTo>
                <a:cubicBezTo>
                  <a:pt x="590000" y="1364557"/>
                  <a:pt x="603526" y="1420268"/>
                  <a:pt x="621102" y="1431985"/>
                </a:cubicBezTo>
                <a:cubicBezTo>
                  <a:pt x="630967" y="1438561"/>
                  <a:pt x="644106" y="1437736"/>
                  <a:pt x="655608" y="1440611"/>
                </a:cubicBezTo>
                <a:cubicBezTo>
                  <a:pt x="672816" y="1434875"/>
                  <a:pt x="712828" y="1422101"/>
                  <a:pt x="724619" y="1414732"/>
                </a:cubicBezTo>
                <a:cubicBezTo>
                  <a:pt x="734964" y="1408266"/>
                  <a:pt x="740738" y="1396173"/>
                  <a:pt x="750498" y="1388853"/>
                </a:cubicBezTo>
                <a:cubicBezTo>
                  <a:pt x="787808" y="1360870"/>
                  <a:pt x="788670" y="1364213"/>
                  <a:pt x="828136" y="1354347"/>
                </a:cubicBezTo>
                <a:cubicBezTo>
                  <a:pt x="869194" y="1326974"/>
                  <a:pt x="837879" y="1343660"/>
                  <a:pt x="888521" y="1328468"/>
                </a:cubicBezTo>
                <a:cubicBezTo>
                  <a:pt x="905940" y="1323242"/>
                  <a:pt x="940280" y="1311215"/>
                  <a:pt x="940280" y="1311215"/>
                </a:cubicBezTo>
                <a:cubicBezTo>
                  <a:pt x="948906" y="1305464"/>
                  <a:pt x="956685" y="1298173"/>
                  <a:pt x="966159" y="1293962"/>
                </a:cubicBezTo>
                <a:cubicBezTo>
                  <a:pt x="1007171" y="1275734"/>
                  <a:pt x="1026273" y="1275316"/>
                  <a:pt x="1069676" y="1268083"/>
                </a:cubicBezTo>
                <a:cubicBezTo>
                  <a:pt x="1078302" y="1265207"/>
                  <a:pt x="1086812" y="1261954"/>
                  <a:pt x="1095555" y="1259456"/>
                </a:cubicBezTo>
                <a:cubicBezTo>
                  <a:pt x="1117457" y="1253198"/>
                  <a:pt x="1135246" y="1251072"/>
                  <a:pt x="1155940" y="1242203"/>
                </a:cubicBezTo>
                <a:cubicBezTo>
                  <a:pt x="1208542" y="1219660"/>
                  <a:pt x="1173394" y="1227760"/>
                  <a:pt x="1233578" y="1207698"/>
                </a:cubicBezTo>
                <a:cubicBezTo>
                  <a:pt x="1261049" y="1198541"/>
                  <a:pt x="1291801" y="1195543"/>
                  <a:pt x="1319842" y="1190445"/>
                </a:cubicBezTo>
                <a:cubicBezTo>
                  <a:pt x="1334268" y="1187822"/>
                  <a:pt x="1348597" y="1184694"/>
                  <a:pt x="1362974" y="1181819"/>
                </a:cubicBezTo>
                <a:cubicBezTo>
                  <a:pt x="1447927" y="1139342"/>
                  <a:pt x="1341472" y="1191376"/>
                  <a:pt x="1440612" y="1147313"/>
                </a:cubicBezTo>
                <a:cubicBezTo>
                  <a:pt x="1498609" y="1121536"/>
                  <a:pt x="1450759" y="1136149"/>
                  <a:pt x="1509623" y="1121434"/>
                </a:cubicBezTo>
                <a:cubicBezTo>
                  <a:pt x="1530717" y="1110887"/>
                  <a:pt x="1547164" y="1100631"/>
                  <a:pt x="1570008" y="1095554"/>
                </a:cubicBezTo>
                <a:cubicBezTo>
                  <a:pt x="1587082" y="1091760"/>
                  <a:pt x="1604513" y="1089803"/>
                  <a:pt x="1621766" y="1086928"/>
                </a:cubicBezTo>
                <a:cubicBezTo>
                  <a:pt x="1633268" y="1081177"/>
                  <a:pt x="1644231" y="1074190"/>
                  <a:pt x="1656272" y="1069675"/>
                </a:cubicBezTo>
                <a:cubicBezTo>
                  <a:pt x="1667373" y="1065512"/>
                  <a:pt x="1680484" y="1066931"/>
                  <a:pt x="1690778" y="1061049"/>
                </a:cubicBezTo>
                <a:cubicBezTo>
                  <a:pt x="1770724" y="1015365"/>
                  <a:pt x="1660425" y="1049226"/>
                  <a:pt x="1751163" y="1026543"/>
                </a:cubicBezTo>
                <a:lnTo>
                  <a:pt x="1820174" y="992037"/>
                </a:lnTo>
                <a:cubicBezTo>
                  <a:pt x="1831676" y="986286"/>
                  <a:pt x="1842481" y="978852"/>
                  <a:pt x="1854680" y="974785"/>
                </a:cubicBezTo>
                <a:lnTo>
                  <a:pt x="1880559" y="966158"/>
                </a:lnTo>
                <a:cubicBezTo>
                  <a:pt x="1907698" y="945804"/>
                  <a:pt x="1917996" y="934866"/>
                  <a:pt x="1949570" y="923026"/>
                </a:cubicBezTo>
                <a:cubicBezTo>
                  <a:pt x="1960671" y="918863"/>
                  <a:pt x="1972574" y="917275"/>
                  <a:pt x="1984076" y="914400"/>
                </a:cubicBezTo>
                <a:cubicBezTo>
                  <a:pt x="2086825" y="837337"/>
                  <a:pt x="1956182" y="928347"/>
                  <a:pt x="2053087" y="879894"/>
                </a:cubicBezTo>
                <a:cubicBezTo>
                  <a:pt x="2071633" y="870621"/>
                  <a:pt x="2085174" y="851945"/>
                  <a:pt x="2104846" y="845388"/>
                </a:cubicBezTo>
                <a:cubicBezTo>
                  <a:pt x="2204697" y="812106"/>
                  <a:pt x="2114957" y="844729"/>
                  <a:pt x="2191110" y="810883"/>
                </a:cubicBezTo>
                <a:cubicBezTo>
                  <a:pt x="2205260" y="804594"/>
                  <a:pt x="2220706" y="801150"/>
                  <a:pt x="2234242" y="793630"/>
                </a:cubicBezTo>
                <a:cubicBezTo>
                  <a:pt x="2246810" y="786648"/>
                  <a:pt x="2257049" y="776108"/>
                  <a:pt x="2268748" y="767751"/>
                </a:cubicBezTo>
                <a:cubicBezTo>
                  <a:pt x="2277184" y="761725"/>
                  <a:pt x="2285525" y="755463"/>
                  <a:pt x="2294627" y="750498"/>
                </a:cubicBezTo>
                <a:cubicBezTo>
                  <a:pt x="2317205" y="738182"/>
                  <a:pt x="2342239" y="730259"/>
                  <a:pt x="2363638" y="715992"/>
                </a:cubicBezTo>
                <a:cubicBezTo>
                  <a:pt x="2372264" y="710241"/>
                  <a:pt x="2380515" y="703883"/>
                  <a:pt x="2389517" y="698739"/>
                </a:cubicBezTo>
                <a:cubicBezTo>
                  <a:pt x="2400682" y="692359"/>
                  <a:pt x="2413118" y="688302"/>
                  <a:pt x="2424023" y="681486"/>
                </a:cubicBezTo>
                <a:cubicBezTo>
                  <a:pt x="2436215" y="673866"/>
                  <a:pt x="2445716" y="662130"/>
                  <a:pt x="2458529" y="655607"/>
                </a:cubicBezTo>
                <a:cubicBezTo>
                  <a:pt x="2604074" y="581511"/>
                  <a:pt x="2751827" y="511834"/>
                  <a:pt x="2898476" y="439947"/>
                </a:cubicBezTo>
                <a:cubicBezTo>
                  <a:pt x="2947533" y="390890"/>
                  <a:pt x="2900298" y="430409"/>
                  <a:pt x="2950234" y="405441"/>
                </a:cubicBezTo>
                <a:cubicBezTo>
                  <a:pt x="3017117" y="371999"/>
                  <a:pt x="2936953" y="401241"/>
                  <a:pt x="3001993" y="379562"/>
                </a:cubicBezTo>
                <a:cubicBezTo>
                  <a:pt x="3010619" y="373811"/>
                  <a:pt x="3018599" y="366946"/>
                  <a:pt x="3027872" y="362309"/>
                </a:cubicBezTo>
                <a:cubicBezTo>
                  <a:pt x="3036005" y="358243"/>
                  <a:pt x="3045802" y="358099"/>
                  <a:pt x="3053751" y="353683"/>
                </a:cubicBezTo>
                <a:cubicBezTo>
                  <a:pt x="3148161" y="301233"/>
                  <a:pt x="3067644" y="338530"/>
                  <a:pt x="3140015" y="293298"/>
                </a:cubicBezTo>
                <a:cubicBezTo>
                  <a:pt x="3150920" y="286482"/>
                  <a:pt x="3163356" y="282425"/>
                  <a:pt x="3174521" y="276045"/>
                </a:cubicBezTo>
                <a:cubicBezTo>
                  <a:pt x="3221343" y="249289"/>
                  <a:pt x="3178831" y="265981"/>
                  <a:pt x="3226280" y="250166"/>
                </a:cubicBezTo>
                <a:cubicBezTo>
                  <a:pt x="3285604" y="210616"/>
                  <a:pt x="3258367" y="222217"/>
                  <a:pt x="3303917" y="207034"/>
                </a:cubicBezTo>
                <a:cubicBezTo>
                  <a:pt x="3312544" y="201283"/>
                  <a:pt x="3321832" y="196418"/>
                  <a:pt x="3329797" y="189781"/>
                </a:cubicBezTo>
                <a:cubicBezTo>
                  <a:pt x="3339169" y="181971"/>
                  <a:pt x="3345525" y="170669"/>
                  <a:pt x="3355676" y="163902"/>
                </a:cubicBezTo>
                <a:cubicBezTo>
                  <a:pt x="3363242" y="158858"/>
                  <a:pt x="3373422" y="159342"/>
                  <a:pt x="3381555" y="155275"/>
                </a:cubicBezTo>
                <a:cubicBezTo>
                  <a:pt x="3390828" y="150638"/>
                  <a:pt x="3397960" y="142233"/>
                  <a:pt x="3407434" y="138022"/>
                </a:cubicBezTo>
                <a:cubicBezTo>
                  <a:pt x="3424053" y="130636"/>
                  <a:pt x="3441940" y="126520"/>
                  <a:pt x="3459193" y="120769"/>
                </a:cubicBezTo>
                <a:lnTo>
                  <a:pt x="3510951" y="103517"/>
                </a:lnTo>
                <a:cubicBezTo>
                  <a:pt x="3519578" y="100641"/>
                  <a:pt x="3529265" y="99934"/>
                  <a:pt x="3536831" y="94890"/>
                </a:cubicBezTo>
                <a:cubicBezTo>
                  <a:pt x="3569477" y="73126"/>
                  <a:pt x="3555379" y="84968"/>
                  <a:pt x="3579963" y="6038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effectLst>
                <a:outerShdw blurRad="38100" dist="38100" dir="2700000" algn="tl">
                  <a:srgbClr val="000000">
                    <a:alpha val="43137"/>
                  </a:srgbClr>
                </a:outerShdw>
              </a:effectLst>
            </a:endParaRPr>
          </a:p>
        </p:txBody>
      </p:sp>
      <p:sp>
        <p:nvSpPr>
          <p:cNvPr id="24" name="Freeform: Shape 23">
            <a:extLst>
              <a:ext uri="{FF2B5EF4-FFF2-40B4-BE49-F238E27FC236}">
                <a16:creationId xmlns:a16="http://schemas.microsoft.com/office/drawing/2014/main" xmlns="" id="{E35E6332-F9C4-45DC-9744-D5EF3627361E}"/>
              </a:ext>
            </a:extLst>
          </p:cNvPr>
          <p:cNvSpPr/>
          <p:nvPr/>
        </p:nvSpPr>
        <p:spPr>
          <a:xfrm>
            <a:off x="3204572" y="3930808"/>
            <a:ext cx="3882029" cy="1684048"/>
          </a:xfrm>
          <a:custGeom>
            <a:avLst/>
            <a:gdLst>
              <a:gd name="connsiteX0" fmla="*/ 0 w 3462170"/>
              <a:gd name="connsiteY0" fmla="*/ 53865 h 1485850"/>
              <a:gd name="connsiteX1" fmla="*/ 25879 w 3462170"/>
              <a:gd name="connsiteY1" fmla="*/ 96997 h 1485850"/>
              <a:gd name="connsiteX2" fmla="*/ 77638 w 3462170"/>
              <a:gd name="connsiteY2" fmla="*/ 114250 h 1485850"/>
              <a:gd name="connsiteX3" fmla="*/ 103517 w 3462170"/>
              <a:gd name="connsiteY3" fmla="*/ 122877 h 1485850"/>
              <a:gd name="connsiteX4" fmla="*/ 129396 w 3462170"/>
              <a:gd name="connsiteY4" fmla="*/ 140129 h 1485850"/>
              <a:gd name="connsiteX5" fmla="*/ 163902 w 3462170"/>
              <a:gd name="connsiteY5" fmla="*/ 148756 h 1485850"/>
              <a:gd name="connsiteX6" fmla="*/ 189781 w 3462170"/>
              <a:gd name="connsiteY6" fmla="*/ 166009 h 1485850"/>
              <a:gd name="connsiteX7" fmla="*/ 284672 w 3462170"/>
              <a:gd name="connsiteY7" fmla="*/ 191888 h 1485850"/>
              <a:gd name="connsiteX8" fmla="*/ 336430 w 3462170"/>
              <a:gd name="connsiteY8" fmla="*/ 217767 h 1485850"/>
              <a:gd name="connsiteX9" fmla="*/ 388189 w 3462170"/>
              <a:gd name="connsiteY9" fmla="*/ 243646 h 1485850"/>
              <a:gd name="connsiteX10" fmla="*/ 414068 w 3462170"/>
              <a:gd name="connsiteY10" fmla="*/ 260899 h 1485850"/>
              <a:gd name="connsiteX11" fmla="*/ 439947 w 3462170"/>
              <a:gd name="connsiteY11" fmla="*/ 269526 h 1485850"/>
              <a:gd name="connsiteX12" fmla="*/ 465826 w 3462170"/>
              <a:gd name="connsiteY12" fmla="*/ 286778 h 1485850"/>
              <a:gd name="connsiteX13" fmla="*/ 491706 w 3462170"/>
              <a:gd name="connsiteY13" fmla="*/ 295405 h 1485850"/>
              <a:gd name="connsiteX14" fmla="*/ 569343 w 3462170"/>
              <a:gd name="connsiteY14" fmla="*/ 338537 h 1485850"/>
              <a:gd name="connsiteX15" fmla="*/ 595223 w 3462170"/>
              <a:gd name="connsiteY15" fmla="*/ 364416 h 1485850"/>
              <a:gd name="connsiteX16" fmla="*/ 621102 w 3462170"/>
              <a:gd name="connsiteY16" fmla="*/ 373043 h 1485850"/>
              <a:gd name="connsiteX17" fmla="*/ 646981 w 3462170"/>
              <a:gd name="connsiteY17" fmla="*/ 390295 h 1485850"/>
              <a:gd name="connsiteX18" fmla="*/ 672860 w 3462170"/>
              <a:gd name="connsiteY18" fmla="*/ 398922 h 1485850"/>
              <a:gd name="connsiteX19" fmla="*/ 750498 w 3462170"/>
              <a:gd name="connsiteY19" fmla="*/ 442054 h 1485850"/>
              <a:gd name="connsiteX20" fmla="*/ 776377 w 3462170"/>
              <a:gd name="connsiteY20" fmla="*/ 459307 h 1485850"/>
              <a:gd name="connsiteX21" fmla="*/ 802257 w 3462170"/>
              <a:gd name="connsiteY21" fmla="*/ 467933 h 1485850"/>
              <a:gd name="connsiteX22" fmla="*/ 836762 w 3462170"/>
              <a:gd name="connsiteY22" fmla="*/ 485186 h 1485850"/>
              <a:gd name="connsiteX23" fmla="*/ 862641 w 3462170"/>
              <a:gd name="connsiteY23" fmla="*/ 502439 h 1485850"/>
              <a:gd name="connsiteX24" fmla="*/ 914400 w 3462170"/>
              <a:gd name="connsiteY24" fmla="*/ 519692 h 1485850"/>
              <a:gd name="connsiteX25" fmla="*/ 940279 w 3462170"/>
              <a:gd name="connsiteY25" fmla="*/ 528318 h 1485850"/>
              <a:gd name="connsiteX26" fmla="*/ 966158 w 3462170"/>
              <a:gd name="connsiteY26" fmla="*/ 545571 h 1485850"/>
              <a:gd name="connsiteX27" fmla="*/ 992038 w 3462170"/>
              <a:gd name="connsiteY27" fmla="*/ 554197 h 1485850"/>
              <a:gd name="connsiteX28" fmla="*/ 1069675 w 3462170"/>
              <a:gd name="connsiteY28" fmla="*/ 597329 h 1485850"/>
              <a:gd name="connsiteX29" fmla="*/ 1121434 w 3462170"/>
              <a:gd name="connsiteY29" fmla="*/ 623209 h 1485850"/>
              <a:gd name="connsiteX30" fmla="*/ 1147313 w 3462170"/>
              <a:gd name="connsiteY30" fmla="*/ 640461 h 1485850"/>
              <a:gd name="connsiteX31" fmla="*/ 1173192 w 3462170"/>
              <a:gd name="connsiteY31" fmla="*/ 649088 h 1485850"/>
              <a:gd name="connsiteX32" fmla="*/ 1224951 w 3462170"/>
              <a:gd name="connsiteY32" fmla="*/ 674967 h 1485850"/>
              <a:gd name="connsiteX33" fmla="*/ 1302589 w 3462170"/>
              <a:gd name="connsiteY33" fmla="*/ 718099 h 1485850"/>
              <a:gd name="connsiteX34" fmla="*/ 1362974 w 3462170"/>
              <a:gd name="connsiteY34" fmla="*/ 761231 h 1485850"/>
              <a:gd name="connsiteX35" fmla="*/ 1388853 w 3462170"/>
              <a:gd name="connsiteY35" fmla="*/ 778484 h 1485850"/>
              <a:gd name="connsiteX36" fmla="*/ 1414732 w 3462170"/>
              <a:gd name="connsiteY36" fmla="*/ 804363 h 1485850"/>
              <a:gd name="connsiteX37" fmla="*/ 1440611 w 3462170"/>
              <a:gd name="connsiteY37" fmla="*/ 812990 h 1485850"/>
              <a:gd name="connsiteX38" fmla="*/ 1492370 w 3462170"/>
              <a:gd name="connsiteY38" fmla="*/ 847495 h 1485850"/>
              <a:gd name="connsiteX39" fmla="*/ 1518249 w 3462170"/>
              <a:gd name="connsiteY39" fmla="*/ 856122 h 1485850"/>
              <a:gd name="connsiteX40" fmla="*/ 1595887 w 3462170"/>
              <a:gd name="connsiteY40" fmla="*/ 899254 h 1485850"/>
              <a:gd name="connsiteX41" fmla="*/ 1621766 w 3462170"/>
              <a:gd name="connsiteY41" fmla="*/ 916507 h 1485850"/>
              <a:gd name="connsiteX42" fmla="*/ 1656272 w 3462170"/>
              <a:gd name="connsiteY42" fmla="*/ 925133 h 1485850"/>
              <a:gd name="connsiteX43" fmla="*/ 1708030 w 3462170"/>
              <a:gd name="connsiteY43" fmla="*/ 942386 h 1485850"/>
              <a:gd name="connsiteX44" fmla="*/ 1759789 w 3462170"/>
              <a:gd name="connsiteY44" fmla="*/ 959639 h 1485850"/>
              <a:gd name="connsiteX45" fmla="*/ 1811547 w 3462170"/>
              <a:gd name="connsiteY45" fmla="*/ 994145 h 1485850"/>
              <a:gd name="connsiteX46" fmla="*/ 1837426 w 3462170"/>
              <a:gd name="connsiteY46" fmla="*/ 1011397 h 1485850"/>
              <a:gd name="connsiteX47" fmla="*/ 1863306 w 3462170"/>
              <a:gd name="connsiteY47" fmla="*/ 1020024 h 1485850"/>
              <a:gd name="connsiteX48" fmla="*/ 1915064 w 3462170"/>
              <a:gd name="connsiteY48" fmla="*/ 1045903 h 1485850"/>
              <a:gd name="connsiteX49" fmla="*/ 1966823 w 3462170"/>
              <a:gd name="connsiteY49" fmla="*/ 1080409 h 1485850"/>
              <a:gd name="connsiteX50" fmla="*/ 1992702 w 3462170"/>
              <a:gd name="connsiteY50" fmla="*/ 1097661 h 1485850"/>
              <a:gd name="connsiteX51" fmla="*/ 2044460 w 3462170"/>
              <a:gd name="connsiteY51" fmla="*/ 1123541 h 1485850"/>
              <a:gd name="connsiteX52" fmla="*/ 2061713 w 3462170"/>
              <a:gd name="connsiteY52" fmla="*/ 1149420 h 1485850"/>
              <a:gd name="connsiteX53" fmla="*/ 2096219 w 3462170"/>
              <a:gd name="connsiteY53" fmla="*/ 1158046 h 1485850"/>
              <a:gd name="connsiteX54" fmla="*/ 2122098 w 3462170"/>
              <a:gd name="connsiteY54" fmla="*/ 1166673 h 1485850"/>
              <a:gd name="connsiteX55" fmla="*/ 2147977 w 3462170"/>
              <a:gd name="connsiteY55" fmla="*/ 1183926 h 1485850"/>
              <a:gd name="connsiteX56" fmla="*/ 2234241 w 3462170"/>
              <a:gd name="connsiteY56" fmla="*/ 1209805 h 1485850"/>
              <a:gd name="connsiteX57" fmla="*/ 2260121 w 3462170"/>
              <a:gd name="connsiteY57" fmla="*/ 1227058 h 1485850"/>
              <a:gd name="connsiteX58" fmla="*/ 2286000 w 3462170"/>
              <a:gd name="connsiteY58" fmla="*/ 1235684 h 1485850"/>
              <a:gd name="connsiteX59" fmla="*/ 2363638 w 3462170"/>
              <a:gd name="connsiteY59" fmla="*/ 1278816 h 1485850"/>
              <a:gd name="connsiteX60" fmla="*/ 2415396 w 3462170"/>
              <a:gd name="connsiteY60" fmla="*/ 1313322 h 1485850"/>
              <a:gd name="connsiteX61" fmla="*/ 2441275 w 3462170"/>
              <a:gd name="connsiteY61" fmla="*/ 1330575 h 1485850"/>
              <a:gd name="connsiteX62" fmla="*/ 2458528 w 3462170"/>
              <a:gd name="connsiteY62" fmla="*/ 1356454 h 1485850"/>
              <a:gd name="connsiteX63" fmla="*/ 2484407 w 3462170"/>
              <a:gd name="connsiteY63" fmla="*/ 1365080 h 1485850"/>
              <a:gd name="connsiteX64" fmla="*/ 2510287 w 3462170"/>
              <a:gd name="connsiteY64" fmla="*/ 1382333 h 1485850"/>
              <a:gd name="connsiteX65" fmla="*/ 2527540 w 3462170"/>
              <a:gd name="connsiteY65" fmla="*/ 1408212 h 1485850"/>
              <a:gd name="connsiteX66" fmla="*/ 2570672 w 3462170"/>
              <a:gd name="connsiteY66" fmla="*/ 1416839 h 1485850"/>
              <a:gd name="connsiteX67" fmla="*/ 2656936 w 3462170"/>
              <a:gd name="connsiteY67" fmla="*/ 1434092 h 1485850"/>
              <a:gd name="connsiteX68" fmla="*/ 2682815 w 3462170"/>
              <a:gd name="connsiteY68" fmla="*/ 1451345 h 1485850"/>
              <a:gd name="connsiteX69" fmla="*/ 2717321 w 3462170"/>
              <a:gd name="connsiteY69" fmla="*/ 1459971 h 1485850"/>
              <a:gd name="connsiteX70" fmla="*/ 2743200 w 3462170"/>
              <a:gd name="connsiteY70" fmla="*/ 1468597 h 1485850"/>
              <a:gd name="connsiteX71" fmla="*/ 2803585 w 3462170"/>
              <a:gd name="connsiteY71" fmla="*/ 1485850 h 1485850"/>
              <a:gd name="connsiteX72" fmla="*/ 2846717 w 3462170"/>
              <a:gd name="connsiteY72" fmla="*/ 1442718 h 1485850"/>
              <a:gd name="connsiteX73" fmla="*/ 2855343 w 3462170"/>
              <a:gd name="connsiteY73" fmla="*/ 1399586 h 1485850"/>
              <a:gd name="connsiteX74" fmla="*/ 2872596 w 3462170"/>
              <a:gd name="connsiteY74" fmla="*/ 1373707 h 1485850"/>
              <a:gd name="connsiteX75" fmla="*/ 2889849 w 3462170"/>
              <a:gd name="connsiteY75" fmla="*/ 1339201 h 1485850"/>
              <a:gd name="connsiteX76" fmla="*/ 2898475 w 3462170"/>
              <a:gd name="connsiteY76" fmla="*/ 1313322 h 1485850"/>
              <a:gd name="connsiteX77" fmla="*/ 2915728 w 3462170"/>
              <a:gd name="connsiteY77" fmla="*/ 1287443 h 1485850"/>
              <a:gd name="connsiteX78" fmla="*/ 2941607 w 3462170"/>
              <a:gd name="connsiteY78" fmla="*/ 1201178 h 1485850"/>
              <a:gd name="connsiteX79" fmla="*/ 2958860 w 3462170"/>
              <a:gd name="connsiteY79" fmla="*/ 1166673 h 1485850"/>
              <a:gd name="connsiteX80" fmla="*/ 2984740 w 3462170"/>
              <a:gd name="connsiteY80" fmla="*/ 1106288 h 1485850"/>
              <a:gd name="connsiteX81" fmla="*/ 2993366 w 3462170"/>
              <a:gd name="connsiteY81" fmla="*/ 1063156 h 1485850"/>
              <a:gd name="connsiteX82" fmla="*/ 3010619 w 3462170"/>
              <a:gd name="connsiteY82" fmla="*/ 1037277 h 1485850"/>
              <a:gd name="connsiteX83" fmla="*/ 3036498 w 3462170"/>
              <a:gd name="connsiteY83" fmla="*/ 968265 h 1485850"/>
              <a:gd name="connsiteX84" fmla="*/ 3088257 w 3462170"/>
              <a:gd name="connsiteY84" fmla="*/ 787111 h 1485850"/>
              <a:gd name="connsiteX85" fmla="*/ 3096883 w 3462170"/>
              <a:gd name="connsiteY85" fmla="*/ 761231 h 1485850"/>
              <a:gd name="connsiteX86" fmla="*/ 3131389 w 3462170"/>
              <a:gd name="connsiteY86" fmla="*/ 692220 h 1485850"/>
              <a:gd name="connsiteX87" fmla="*/ 3148641 w 3462170"/>
              <a:gd name="connsiteY87" fmla="*/ 640461 h 1485850"/>
              <a:gd name="connsiteX88" fmla="*/ 3183147 w 3462170"/>
              <a:gd name="connsiteY88" fmla="*/ 588703 h 1485850"/>
              <a:gd name="connsiteX89" fmla="*/ 3200400 w 3462170"/>
              <a:gd name="connsiteY89" fmla="*/ 536945 h 1485850"/>
              <a:gd name="connsiteX90" fmla="*/ 3209026 w 3462170"/>
              <a:gd name="connsiteY90" fmla="*/ 511065 h 1485850"/>
              <a:gd name="connsiteX91" fmla="*/ 3234906 w 3462170"/>
              <a:gd name="connsiteY91" fmla="*/ 459307 h 1485850"/>
              <a:gd name="connsiteX92" fmla="*/ 3252158 w 3462170"/>
              <a:gd name="connsiteY92" fmla="*/ 433428 h 1485850"/>
              <a:gd name="connsiteX93" fmla="*/ 3260785 w 3462170"/>
              <a:gd name="connsiteY93" fmla="*/ 407548 h 1485850"/>
              <a:gd name="connsiteX94" fmla="*/ 3286664 w 3462170"/>
              <a:gd name="connsiteY94" fmla="*/ 373043 h 1485850"/>
              <a:gd name="connsiteX95" fmla="*/ 3321170 w 3462170"/>
              <a:gd name="connsiteY95" fmla="*/ 321284 h 1485850"/>
              <a:gd name="connsiteX96" fmla="*/ 3347049 w 3462170"/>
              <a:gd name="connsiteY96" fmla="*/ 260899 h 1485850"/>
              <a:gd name="connsiteX97" fmla="*/ 3355675 w 3462170"/>
              <a:gd name="connsiteY97" fmla="*/ 235020 h 1485850"/>
              <a:gd name="connsiteX98" fmla="*/ 3390181 w 3462170"/>
              <a:gd name="connsiteY98" fmla="*/ 183261 h 1485850"/>
              <a:gd name="connsiteX99" fmla="*/ 3398807 w 3462170"/>
              <a:gd name="connsiteY99" fmla="*/ 157382 h 1485850"/>
              <a:gd name="connsiteX100" fmla="*/ 3407434 w 3462170"/>
              <a:gd name="connsiteY100" fmla="*/ 105624 h 1485850"/>
              <a:gd name="connsiteX101" fmla="*/ 3441940 w 3462170"/>
              <a:gd name="connsiteY101" fmla="*/ 53865 h 1485850"/>
              <a:gd name="connsiteX102" fmla="*/ 3450566 w 3462170"/>
              <a:gd name="connsiteY102" fmla="*/ 10733 h 14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3462170" h="1485850">
                <a:moveTo>
                  <a:pt x="0" y="53865"/>
                </a:moveTo>
                <a:cubicBezTo>
                  <a:pt x="8626" y="68242"/>
                  <a:pt x="12644" y="86703"/>
                  <a:pt x="25879" y="96997"/>
                </a:cubicBezTo>
                <a:cubicBezTo>
                  <a:pt x="40234" y="108162"/>
                  <a:pt x="60385" y="108499"/>
                  <a:pt x="77638" y="114250"/>
                </a:cubicBezTo>
                <a:lnTo>
                  <a:pt x="103517" y="122877"/>
                </a:lnTo>
                <a:cubicBezTo>
                  <a:pt x="113352" y="126156"/>
                  <a:pt x="119867" y="136045"/>
                  <a:pt x="129396" y="140129"/>
                </a:cubicBezTo>
                <a:cubicBezTo>
                  <a:pt x="140293" y="144799"/>
                  <a:pt x="152400" y="145880"/>
                  <a:pt x="163902" y="148756"/>
                </a:cubicBezTo>
                <a:cubicBezTo>
                  <a:pt x="172528" y="154507"/>
                  <a:pt x="180073" y="162369"/>
                  <a:pt x="189781" y="166009"/>
                </a:cubicBezTo>
                <a:cubicBezTo>
                  <a:pt x="226819" y="179898"/>
                  <a:pt x="248681" y="167894"/>
                  <a:pt x="284672" y="191888"/>
                </a:cubicBezTo>
                <a:cubicBezTo>
                  <a:pt x="318117" y="214185"/>
                  <a:pt x="300715" y="205863"/>
                  <a:pt x="336430" y="217767"/>
                </a:cubicBezTo>
                <a:cubicBezTo>
                  <a:pt x="410595" y="267211"/>
                  <a:pt x="316759" y="207932"/>
                  <a:pt x="388189" y="243646"/>
                </a:cubicBezTo>
                <a:cubicBezTo>
                  <a:pt x="397462" y="248282"/>
                  <a:pt x="404795" y="256262"/>
                  <a:pt x="414068" y="260899"/>
                </a:cubicBezTo>
                <a:cubicBezTo>
                  <a:pt x="422201" y="264966"/>
                  <a:pt x="431814" y="265459"/>
                  <a:pt x="439947" y="269526"/>
                </a:cubicBezTo>
                <a:cubicBezTo>
                  <a:pt x="449220" y="274162"/>
                  <a:pt x="456553" y="282142"/>
                  <a:pt x="465826" y="286778"/>
                </a:cubicBezTo>
                <a:cubicBezTo>
                  <a:pt x="473959" y="290845"/>
                  <a:pt x="483757" y="290989"/>
                  <a:pt x="491706" y="295405"/>
                </a:cubicBezTo>
                <a:cubicBezTo>
                  <a:pt x="580689" y="344841"/>
                  <a:pt x="510786" y="319019"/>
                  <a:pt x="569343" y="338537"/>
                </a:cubicBezTo>
                <a:cubicBezTo>
                  <a:pt x="577970" y="347163"/>
                  <a:pt x="585072" y="357649"/>
                  <a:pt x="595223" y="364416"/>
                </a:cubicBezTo>
                <a:cubicBezTo>
                  <a:pt x="602789" y="369460"/>
                  <a:pt x="612969" y="368976"/>
                  <a:pt x="621102" y="373043"/>
                </a:cubicBezTo>
                <a:cubicBezTo>
                  <a:pt x="630375" y="377679"/>
                  <a:pt x="637708" y="385659"/>
                  <a:pt x="646981" y="390295"/>
                </a:cubicBezTo>
                <a:cubicBezTo>
                  <a:pt x="655114" y="394362"/>
                  <a:pt x="664911" y="394506"/>
                  <a:pt x="672860" y="398922"/>
                </a:cubicBezTo>
                <a:cubicBezTo>
                  <a:pt x="761841" y="448357"/>
                  <a:pt x="691942" y="422536"/>
                  <a:pt x="750498" y="442054"/>
                </a:cubicBezTo>
                <a:cubicBezTo>
                  <a:pt x="759124" y="447805"/>
                  <a:pt x="767104" y="454671"/>
                  <a:pt x="776377" y="459307"/>
                </a:cubicBezTo>
                <a:cubicBezTo>
                  <a:pt x="784510" y="463374"/>
                  <a:pt x="793899" y="464351"/>
                  <a:pt x="802257" y="467933"/>
                </a:cubicBezTo>
                <a:cubicBezTo>
                  <a:pt x="814077" y="472998"/>
                  <a:pt x="825597" y="478806"/>
                  <a:pt x="836762" y="485186"/>
                </a:cubicBezTo>
                <a:cubicBezTo>
                  <a:pt x="845764" y="490330"/>
                  <a:pt x="853167" y="498228"/>
                  <a:pt x="862641" y="502439"/>
                </a:cubicBezTo>
                <a:cubicBezTo>
                  <a:pt x="879260" y="509825"/>
                  <a:pt x="897147" y="513941"/>
                  <a:pt x="914400" y="519692"/>
                </a:cubicBezTo>
                <a:lnTo>
                  <a:pt x="940279" y="528318"/>
                </a:lnTo>
                <a:cubicBezTo>
                  <a:pt x="948905" y="534069"/>
                  <a:pt x="956885" y="540935"/>
                  <a:pt x="966158" y="545571"/>
                </a:cubicBezTo>
                <a:cubicBezTo>
                  <a:pt x="974291" y="549638"/>
                  <a:pt x="984089" y="549781"/>
                  <a:pt x="992038" y="554197"/>
                </a:cubicBezTo>
                <a:cubicBezTo>
                  <a:pt x="1081026" y="603635"/>
                  <a:pt x="1011116" y="577810"/>
                  <a:pt x="1069675" y="597329"/>
                </a:cubicBezTo>
                <a:cubicBezTo>
                  <a:pt x="1143840" y="646771"/>
                  <a:pt x="1050007" y="587496"/>
                  <a:pt x="1121434" y="623209"/>
                </a:cubicBezTo>
                <a:cubicBezTo>
                  <a:pt x="1130707" y="627845"/>
                  <a:pt x="1138040" y="635825"/>
                  <a:pt x="1147313" y="640461"/>
                </a:cubicBezTo>
                <a:cubicBezTo>
                  <a:pt x="1155446" y="644528"/>
                  <a:pt x="1165059" y="645021"/>
                  <a:pt x="1173192" y="649088"/>
                </a:cubicBezTo>
                <a:cubicBezTo>
                  <a:pt x="1240075" y="682530"/>
                  <a:pt x="1159911" y="653288"/>
                  <a:pt x="1224951" y="674967"/>
                </a:cubicBezTo>
                <a:cubicBezTo>
                  <a:pt x="1284275" y="714517"/>
                  <a:pt x="1257038" y="702916"/>
                  <a:pt x="1302589" y="718099"/>
                </a:cubicBezTo>
                <a:cubicBezTo>
                  <a:pt x="1363578" y="758759"/>
                  <a:pt x="1288074" y="707731"/>
                  <a:pt x="1362974" y="761231"/>
                </a:cubicBezTo>
                <a:cubicBezTo>
                  <a:pt x="1371410" y="767257"/>
                  <a:pt x="1380888" y="771847"/>
                  <a:pt x="1388853" y="778484"/>
                </a:cubicBezTo>
                <a:cubicBezTo>
                  <a:pt x="1398225" y="786294"/>
                  <a:pt x="1404581" y="797596"/>
                  <a:pt x="1414732" y="804363"/>
                </a:cubicBezTo>
                <a:cubicBezTo>
                  <a:pt x="1422298" y="809407"/>
                  <a:pt x="1432662" y="808574"/>
                  <a:pt x="1440611" y="812990"/>
                </a:cubicBezTo>
                <a:cubicBezTo>
                  <a:pt x="1458737" y="823060"/>
                  <a:pt x="1472699" y="840937"/>
                  <a:pt x="1492370" y="847495"/>
                </a:cubicBezTo>
                <a:cubicBezTo>
                  <a:pt x="1500996" y="850371"/>
                  <a:pt x="1510300" y="851706"/>
                  <a:pt x="1518249" y="856122"/>
                </a:cubicBezTo>
                <a:cubicBezTo>
                  <a:pt x="1607228" y="905556"/>
                  <a:pt x="1537331" y="879737"/>
                  <a:pt x="1595887" y="899254"/>
                </a:cubicBezTo>
                <a:cubicBezTo>
                  <a:pt x="1604513" y="905005"/>
                  <a:pt x="1612237" y="912423"/>
                  <a:pt x="1621766" y="916507"/>
                </a:cubicBezTo>
                <a:cubicBezTo>
                  <a:pt x="1632663" y="921177"/>
                  <a:pt x="1644916" y="921726"/>
                  <a:pt x="1656272" y="925133"/>
                </a:cubicBezTo>
                <a:cubicBezTo>
                  <a:pt x="1673691" y="930359"/>
                  <a:pt x="1690777" y="936635"/>
                  <a:pt x="1708030" y="942386"/>
                </a:cubicBezTo>
                <a:cubicBezTo>
                  <a:pt x="1708034" y="942387"/>
                  <a:pt x="1759786" y="959637"/>
                  <a:pt x="1759789" y="959639"/>
                </a:cubicBezTo>
                <a:lnTo>
                  <a:pt x="1811547" y="994145"/>
                </a:lnTo>
                <a:cubicBezTo>
                  <a:pt x="1820173" y="999896"/>
                  <a:pt x="1827591" y="1008118"/>
                  <a:pt x="1837426" y="1011397"/>
                </a:cubicBezTo>
                <a:cubicBezTo>
                  <a:pt x="1846053" y="1014273"/>
                  <a:pt x="1855173" y="1015957"/>
                  <a:pt x="1863306" y="1020024"/>
                </a:cubicBezTo>
                <a:cubicBezTo>
                  <a:pt x="1930192" y="1053467"/>
                  <a:pt x="1850020" y="1024223"/>
                  <a:pt x="1915064" y="1045903"/>
                </a:cubicBezTo>
                <a:lnTo>
                  <a:pt x="1966823" y="1080409"/>
                </a:lnTo>
                <a:cubicBezTo>
                  <a:pt x="1975449" y="1086160"/>
                  <a:pt x="1982867" y="1094382"/>
                  <a:pt x="1992702" y="1097661"/>
                </a:cubicBezTo>
                <a:cubicBezTo>
                  <a:pt x="2028417" y="1109567"/>
                  <a:pt x="2011015" y="1101244"/>
                  <a:pt x="2044460" y="1123541"/>
                </a:cubicBezTo>
                <a:cubicBezTo>
                  <a:pt x="2050211" y="1132167"/>
                  <a:pt x="2053087" y="1143669"/>
                  <a:pt x="2061713" y="1149420"/>
                </a:cubicBezTo>
                <a:cubicBezTo>
                  <a:pt x="2071578" y="1155996"/>
                  <a:pt x="2084819" y="1154789"/>
                  <a:pt x="2096219" y="1158046"/>
                </a:cubicBezTo>
                <a:cubicBezTo>
                  <a:pt x="2104962" y="1160544"/>
                  <a:pt x="2113965" y="1162606"/>
                  <a:pt x="2122098" y="1166673"/>
                </a:cubicBezTo>
                <a:cubicBezTo>
                  <a:pt x="2131371" y="1171310"/>
                  <a:pt x="2138503" y="1179715"/>
                  <a:pt x="2147977" y="1183926"/>
                </a:cubicBezTo>
                <a:cubicBezTo>
                  <a:pt x="2174971" y="1195923"/>
                  <a:pt x="2205570" y="1202637"/>
                  <a:pt x="2234241" y="1209805"/>
                </a:cubicBezTo>
                <a:cubicBezTo>
                  <a:pt x="2242868" y="1215556"/>
                  <a:pt x="2250848" y="1222421"/>
                  <a:pt x="2260121" y="1227058"/>
                </a:cubicBezTo>
                <a:cubicBezTo>
                  <a:pt x="2268254" y="1231124"/>
                  <a:pt x="2278051" y="1231268"/>
                  <a:pt x="2286000" y="1235684"/>
                </a:cubicBezTo>
                <a:cubicBezTo>
                  <a:pt x="2374984" y="1285120"/>
                  <a:pt x="2305079" y="1259298"/>
                  <a:pt x="2363638" y="1278816"/>
                </a:cubicBezTo>
                <a:lnTo>
                  <a:pt x="2415396" y="1313322"/>
                </a:lnTo>
                <a:lnTo>
                  <a:pt x="2441275" y="1330575"/>
                </a:lnTo>
                <a:cubicBezTo>
                  <a:pt x="2447026" y="1339201"/>
                  <a:pt x="2450432" y="1349977"/>
                  <a:pt x="2458528" y="1356454"/>
                </a:cubicBezTo>
                <a:cubicBezTo>
                  <a:pt x="2465628" y="1362134"/>
                  <a:pt x="2476274" y="1361014"/>
                  <a:pt x="2484407" y="1365080"/>
                </a:cubicBezTo>
                <a:cubicBezTo>
                  <a:pt x="2493680" y="1369717"/>
                  <a:pt x="2501660" y="1376582"/>
                  <a:pt x="2510287" y="1382333"/>
                </a:cubicBezTo>
                <a:cubicBezTo>
                  <a:pt x="2516038" y="1390959"/>
                  <a:pt x="2518538" y="1403068"/>
                  <a:pt x="2527540" y="1408212"/>
                </a:cubicBezTo>
                <a:cubicBezTo>
                  <a:pt x="2540270" y="1415486"/>
                  <a:pt x="2556448" y="1413283"/>
                  <a:pt x="2570672" y="1416839"/>
                </a:cubicBezTo>
                <a:cubicBezTo>
                  <a:pt x="2650966" y="1436913"/>
                  <a:pt x="2509004" y="1412957"/>
                  <a:pt x="2656936" y="1434092"/>
                </a:cubicBezTo>
                <a:cubicBezTo>
                  <a:pt x="2665562" y="1439843"/>
                  <a:pt x="2673286" y="1447261"/>
                  <a:pt x="2682815" y="1451345"/>
                </a:cubicBezTo>
                <a:cubicBezTo>
                  <a:pt x="2693712" y="1456015"/>
                  <a:pt x="2705921" y="1456714"/>
                  <a:pt x="2717321" y="1459971"/>
                </a:cubicBezTo>
                <a:cubicBezTo>
                  <a:pt x="2726064" y="1462469"/>
                  <a:pt x="2734457" y="1466099"/>
                  <a:pt x="2743200" y="1468597"/>
                </a:cubicBezTo>
                <a:cubicBezTo>
                  <a:pt x="2819022" y="1490261"/>
                  <a:pt x="2741537" y="1465168"/>
                  <a:pt x="2803585" y="1485850"/>
                </a:cubicBezTo>
                <a:cubicBezTo>
                  <a:pt x="2824671" y="1471792"/>
                  <a:pt x="2837132" y="1468277"/>
                  <a:pt x="2846717" y="1442718"/>
                </a:cubicBezTo>
                <a:cubicBezTo>
                  <a:pt x="2851865" y="1428990"/>
                  <a:pt x="2850195" y="1413314"/>
                  <a:pt x="2855343" y="1399586"/>
                </a:cubicBezTo>
                <a:cubicBezTo>
                  <a:pt x="2858983" y="1389878"/>
                  <a:pt x="2867452" y="1382709"/>
                  <a:pt x="2872596" y="1373707"/>
                </a:cubicBezTo>
                <a:cubicBezTo>
                  <a:pt x="2878976" y="1362542"/>
                  <a:pt x="2884783" y="1351021"/>
                  <a:pt x="2889849" y="1339201"/>
                </a:cubicBezTo>
                <a:cubicBezTo>
                  <a:pt x="2893431" y="1330843"/>
                  <a:pt x="2894409" y="1321455"/>
                  <a:pt x="2898475" y="1313322"/>
                </a:cubicBezTo>
                <a:cubicBezTo>
                  <a:pt x="2903112" y="1304049"/>
                  <a:pt x="2909977" y="1296069"/>
                  <a:pt x="2915728" y="1287443"/>
                </a:cubicBezTo>
                <a:cubicBezTo>
                  <a:pt x="2921918" y="1262683"/>
                  <a:pt x="2931110" y="1222172"/>
                  <a:pt x="2941607" y="1201178"/>
                </a:cubicBezTo>
                <a:cubicBezTo>
                  <a:pt x="2947358" y="1189676"/>
                  <a:pt x="2954345" y="1178714"/>
                  <a:pt x="2958860" y="1166673"/>
                </a:cubicBezTo>
                <a:cubicBezTo>
                  <a:pt x="2982734" y="1103010"/>
                  <a:pt x="2949776" y="1158733"/>
                  <a:pt x="2984740" y="1106288"/>
                </a:cubicBezTo>
                <a:cubicBezTo>
                  <a:pt x="2987615" y="1091911"/>
                  <a:pt x="2988218" y="1076884"/>
                  <a:pt x="2993366" y="1063156"/>
                </a:cubicBezTo>
                <a:cubicBezTo>
                  <a:pt x="2997006" y="1053448"/>
                  <a:pt x="3006979" y="1046985"/>
                  <a:pt x="3010619" y="1037277"/>
                </a:cubicBezTo>
                <a:cubicBezTo>
                  <a:pt x="3042599" y="951997"/>
                  <a:pt x="2996036" y="1028960"/>
                  <a:pt x="3036498" y="968265"/>
                </a:cubicBezTo>
                <a:cubicBezTo>
                  <a:pt x="3075700" y="821260"/>
                  <a:pt x="3056884" y="881233"/>
                  <a:pt x="3088257" y="787111"/>
                </a:cubicBezTo>
                <a:cubicBezTo>
                  <a:pt x="3091133" y="778484"/>
                  <a:pt x="3092816" y="769364"/>
                  <a:pt x="3096883" y="761231"/>
                </a:cubicBezTo>
                <a:cubicBezTo>
                  <a:pt x="3108385" y="738227"/>
                  <a:pt x="3123256" y="716619"/>
                  <a:pt x="3131389" y="692220"/>
                </a:cubicBezTo>
                <a:cubicBezTo>
                  <a:pt x="3137140" y="674967"/>
                  <a:pt x="3138553" y="655593"/>
                  <a:pt x="3148641" y="640461"/>
                </a:cubicBezTo>
                <a:cubicBezTo>
                  <a:pt x="3160143" y="623208"/>
                  <a:pt x="3176590" y="608374"/>
                  <a:pt x="3183147" y="588703"/>
                </a:cubicBezTo>
                <a:lnTo>
                  <a:pt x="3200400" y="536945"/>
                </a:lnTo>
                <a:cubicBezTo>
                  <a:pt x="3203276" y="528318"/>
                  <a:pt x="3203982" y="518631"/>
                  <a:pt x="3209026" y="511065"/>
                </a:cubicBezTo>
                <a:cubicBezTo>
                  <a:pt x="3258464" y="436909"/>
                  <a:pt x="3199196" y="530728"/>
                  <a:pt x="3234906" y="459307"/>
                </a:cubicBezTo>
                <a:cubicBezTo>
                  <a:pt x="3239542" y="450034"/>
                  <a:pt x="3247522" y="442701"/>
                  <a:pt x="3252158" y="433428"/>
                </a:cubicBezTo>
                <a:cubicBezTo>
                  <a:pt x="3256225" y="425295"/>
                  <a:pt x="3256273" y="415443"/>
                  <a:pt x="3260785" y="407548"/>
                </a:cubicBezTo>
                <a:cubicBezTo>
                  <a:pt x="3267918" y="395065"/>
                  <a:pt x="3278419" y="384821"/>
                  <a:pt x="3286664" y="373043"/>
                </a:cubicBezTo>
                <a:cubicBezTo>
                  <a:pt x="3298555" y="356056"/>
                  <a:pt x="3321170" y="321284"/>
                  <a:pt x="3321170" y="321284"/>
                </a:cubicBezTo>
                <a:cubicBezTo>
                  <a:pt x="3341399" y="260593"/>
                  <a:pt x="3315070" y="335517"/>
                  <a:pt x="3347049" y="260899"/>
                </a:cubicBezTo>
                <a:cubicBezTo>
                  <a:pt x="3350631" y="252541"/>
                  <a:pt x="3351259" y="242969"/>
                  <a:pt x="3355675" y="235020"/>
                </a:cubicBezTo>
                <a:cubicBezTo>
                  <a:pt x="3365745" y="216894"/>
                  <a:pt x="3390181" y="183261"/>
                  <a:pt x="3390181" y="183261"/>
                </a:cubicBezTo>
                <a:cubicBezTo>
                  <a:pt x="3393056" y="174635"/>
                  <a:pt x="3396834" y="166258"/>
                  <a:pt x="3398807" y="157382"/>
                </a:cubicBezTo>
                <a:cubicBezTo>
                  <a:pt x="3402601" y="140308"/>
                  <a:pt x="3400707" y="121769"/>
                  <a:pt x="3407434" y="105624"/>
                </a:cubicBezTo>
                <a:cubicBezTo>
                  <a:pt x="3415409" y="86484"/>
                  <a:pt x="3441940" y="53865"/>
                  <a:pt x="3441940" y="53865"/>
                </a:cubicBezTo>
                <a:cubicBezTo>
                  <a:pt x="3460478" y="-1751"/>
                  <a:pt x="3472051" y="-10752"/>
                  <a:pt x="3450566" y="1073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effectLst>
                <a:outerShdw blurRad="38100" dist="38100" dir="2700000" algn="tl">
                  <a:srgbClr val="000000">
                    <a:alpha val="43137"/>
                  </a:srgbClr>
                </a:outerShdw>
              </a:effectLst>
            </a:endParaRPr>
          </a:p>
        </p:txBody>
      </p:sp>
      <p:sp>
        <p:nvSpPr>
          <p:cNvPr id="25" name="Freeform: Shape 24">
            <a:extLst>
              <a:ext uri="{FF2B5EF4-FFF2-40B4-BE49-F238E27FC236}">
                <a16:creationId xmlns:a16="http://schemas.microsoft.com/office/drawing/2014/main" xmlns="" id="{7B2C1A36-75B7-4A6F-AAE2-C2C80941872F}"/>
              </a:ext>
            </a:extLst>
          </p:cNvPr>
          <p:cNvSpPr/>
          <p:nvPr/>
        </p:nvSpPr>
        <p:spPr>
          <a:xfrm>
            <a:off x="4244610" y="3970430"/>
            <a:ext cx="3817787" cy="1566538"/>
          </a:xfrm>
          <a:custGeom>
            <a:avLst/>
            <a:gdLst>
              <a:gd name="connsiteX0" fmla="*/ 0 w 4054415"/>
              <a:gd name="connsiteY0" fmla="*/ 34506 h 1416251"/>
              <a:gd name="connsiteX1" fmla="*/ 69011 w 4054415"/>
              <a:gd name="connsiteY1" fmla="*/ 60385 h 1416251"/>
              <a:gd name="connsiteX2" fmla="*/ 103517 w 4054415"/>
              <a:gd name="connsiteY2" fmla="*/ 69011 h 1416251"/>
              <a:gd name="connsiteX3" fmla="*/ 129396 w 4054415"/>
              <a:gd name="connsiteY3" fmla="*/ 77638 h 1416251"/>
              <a:gd name="connsiteX4" fmla="*/ 163902 w 4054415"/>
              <a:gd name="connsiteY4" fmla="*/ 94890 h 1416251"/>
              <a:gd name="connsiteX5" fmla="*/ 189781 w 4054415"/>
              <a:gd name="connsiteY5" fmla="*/ 112143 h 1416251"/>
              <a:gd name="connsiteX6" fmla="*/ 224287 w 4054415"/>
              <a:gd name="connsiteY6" fmla="*/ 120770 h 1416251"/>
              <a:gd name="connsiteX7" fmla="*/ 250166 w 4054415"/>
              <a:gd name="connsiteY7" fmla="*/ 138022 h 1416251"/>
              <a:gd name="connsiteX8" fmla="*/ 310551 w 4054415"/>
              <a:gd name="connsiteY8" fmla="*/ 155275 h 1416251"/>
              <a:gd name="connsiteX9" fmla="*/ 336430 w 4054415"/>
              <a:gd name="connsiteY9" fmla="*/ 163902 h 1416251"/>
              <a:gd name="connsiteX10" fmla="*/ 388189 w 4054415"/>
              <a:gd name="connsiteY10" fmla="*/ 189781 h 1416251"/>
              <a:gd name="connsiteX11" fmla="*/ 414068 w 4054415"/>
              <a:gd name="connsiteY11" fmla="*/ 207034 h 1416251"/>
              <a:gd name="connsiteX12" fmla="*/ 448573 w 4054415"/>
              <a:gd name="connsiteY12" fmla="*/ 215660 h 1416251"/>
              <a:gd name="connsiteX13" fmla="*/ 500332 w 4054415"/>
              <a:gd name="connsiteY13" fmla="*/ 232913 h 1416251"/>
              <a:gd name="connsiteX14" fmla="*/ 543464 w 4054415"/>
              <a:gd name="connsiteY14" fmla="*/ 241539 h 1416251"/>
              <a:gd name="connsiteX15" fmla="*/ 595222 w 4054415"/>
              <a:gd name="connsiteY15" fmla="*/ 258792 h 1416251"/>
              <a:gd name="connsiteX16" fmla="*/ 621102 w 4054415"/>
              <a:gd name="connsiteY16" fmla="*/ 276045 h 1416251"/>
              <a:gd name="connsiteX17" fmla="*/ 655607 w 4054415"/>
              <a:gd name="connsiteY17" fmla="*/ 284672 h 1416251"/>
              <a:gd name="connsiteX18" fmla="*/ 707366 w 4054415"/>
              <a:gd name="connsiteY18" fmla="*/ 301924 h 1416251"/>
              <a:gd name="connsiteX19" fmla="*/ 785004 w 4054415"/>
              <a:gd name="connsiteY19" fmla="*/ 327804 h 1416251"/>
              <a:gd name="connsiteX20" fmla="*/ 810883 w 4054415"/>
              <a:gd name="connsiteY20" fmla="*/ 336430 h 1416251"/>
              <a:gd name="connsiteX21" fmla="*/ 871268 w 4054415"/>
              <a:gd name="connsiteY21" fmla="*/ 345056 h 1416251"/>
              <a:gd name="connsiteX22" fmla="*/ 905773 w 4054415"/>
              <a:gd name="connsiteY22" fmla="*/ 362309 h 1416251"/>
              <a:gd name="connsiteX23" fmla="*/ 992038 w 4054415"/>
              <a:gd name="connsiteY23" fmla="*/ 388189 h 1416251"/>
              <a:gd name="connsiteX24" fmla="*/ 1043796 w 4054415"/>
              <a:gd name="connsiteY24" fmla="*/ 405441 h 1416251"/>
              <a:gd name="connsiteX25" fmla="*/ 1112807 w 4054415"/>
              <a:gd name="connsiteY25" fmla="*/ 414068 h 1416251"/>
              <a:gd name="connsiteX26" fmla="*/ 1138687 w 4054415"/>
              <a:gd name="connsiteY26" fmla="*/ 431321 h 1416251"/>
              <a:gd name="connsiteX27" fmla="*/ 1207698 w 4054415"/>
              <a:gd name="connsiteY27" fmla="*/ 448573 h 1416251"/>
              <a:gd name="connsiteX28" fmla="*/ 1233577 w 4054415"/>
              <a:gd name="connsiteY28" fmla="*/ 457200 h 1416251"/>
              <a:gd name="connsiteX29" fmla="*/ 1259456 w 4054415"/>
              <a:gd name="connsiteY29" fmla="*/ 474453 h 1416251"/>
              <a:gd name="connsiteX30" fmla="*/ 1354347 w 4054415"/>
              <a:gd name="connsiteY30" fmla="*/ 500332 h 1416251"/>
              <a:gd name="connsiteX31" fmla="*/ 1406105 w 4054415"/>
              <a:gd name="connsiteY31" fmla="*/ 517585 h 1416251"/>
              <a:gd name="connsiteX32" fmla="*/ 1475117 w 4054415"/>
              <a:gd name="connsiteY32" fmla="*/ 534838 h 1416251"/>
              <a:gd name="connsiteX33" fmla="*/ 1509622 w 4054415"/>
              <a:gd name="connsiteY33" fmla="*/ 543464 h 1416251"/>
              <a:gd name="connsiteX34" fmla="*/ 1587260 w 4054415"/>
              <a:gd name="connsiteY34" fmla="*/ 569343 h 1416251"/>
              <a:gd name="connsiteX35" fmla="*/ 1613139 w 4054415"/>
              <a:gd name="connsiteY35" fmla="*/ 577970 h 1416251"/>
              <a:gd name="connsiteX36" fmla="*/ 1656272 w 4054415"/>
              <a:gd name="connsiteY36" fmla="*/ 586596 h 1416251"/>
              <a:gd name="connsiteX37" fmla="*/ 1682151 w 4054415"/>
              <a:gd name="connsiteY37" fmla="*/ 595222 h 1416251"/>
              <a:gd name="connsiteX38" fmla="*/ 1785668 w 4054415"/>
              <a:gd name="connsiteY38" fmla="*/ 612475 h 1416251"/>
              <a:gd name="connsiteX39" fmla="*/ 1846053 w 4054415"/>
              <a:gd name="connsiteY39" fmla="*/ 629728 h 1416251"/>
              <a:gd name="connsiteX40" fmla="*/ 1915064 w 4054415"/>
              <a:gd name="connsiteY40" fmla="*/ 638355 h 1416251"/>
              <a:gd name="connsiteX41" fmla="*/ 1984075 w 4054415"/>
              <a:gd name="connsiteY41" fmla="*/ 655607 h 1416251"/>
              <a:gd name="connsiteX42" fmla="*/ 2009955 w 4054415"/>
              <a:gd name="connsiteY42" fmla="*/ 664234 h 1416251"/>
              <a:gd name="connsiteX43" fmla="*/ 2122098 w 4054415"/>
              <a:gd name="connsiteY43" fmla="*/ 681487 h 1416251"/>
              <a:gd name="connsiteX44" fmla="*/ 2147977 w 4054415"/>
              <a:gd name="connsiteY44" fmla="*/ 690113 h 1416251"/>
              <a:gd name="connsiteX45" fmla="*/ 2191109 w 4054415"/>
              <a:gd name="connsiteY45" fmla="*/ 698739 h 1416251"/>
              <a:gd name="connsiteX46" fmla="*/ 2242868 w 4054415"/>
              <a:gd name="connsiteY46" fmla="*/ 715992 h 1416251"/>
              <a:gd name="connsiteX47" fmla="*/ 2294626 w 4054415"/>
              <a:gd name="connsiteY47" fmla="*/ 733245 h 1416251"/>
              <a:gd name="connsiteX48" fmla="*/ 2320505 w 4054415"/>
              <a:gd name="connsiteY48" fmla="*/ 741872 h 1416251"/>
              <a:gd name="connsiteX49" fmla="*/ 2355011 w 4054415"/>
              <a:gd name="connsiteY49" fmla="*/ 750498 h 1416251"/>
              <a:gd name="connsiteX50" fmla="*/ 2380890 w 4054415"/>
              <a:gd name="connsiteY50" fmla="*/ 759124 h 1416251"/>
              <a:gd name="connsiteX51" fmla="*/ 2424022 w 4054415"/>
              <a:gd name="connsiteY51" fmla="*/ 767751 h 1416251"/>
              <a:gd name="connsiteX52" fmla="*/ 2449902 w 4054415"/>
              <a:gd name="connsiteY52" fmla="*/ 785004 h 1416251"/>
              <a:gd name="connsiteX53" fmla="*/ 2544792 w 4054415"/>
              <a:gd name="connsiteY53" fmla="*/ 810883 h 1416251"/>
              <a:gd name="connsiteX54" fmla="*/ 2570672 w 4054415"/>
              <a:gd name="connsiteY54" fmla="*/ 828136 h 1416251"/>
              <a:gd name="connsiteX55" fmla="*/ 2656936 w 4054415"/>
              <a:gd name="connsiteY55" fmla="*/ 854015 h 1416251"/>
              <a:gd name="connsiteX56" fmla="*/ 2708694 w 4054415"/>
              <a:gd name="connsiteY56" fmla="*/ 879894 h 1416251"/>
              <a:gd name="connsiteX57" fmla="*/ 2734573 w 4054415"/>
              <a:gd name="connsiteY57" fmla="*/ 897147 h 1416251"/>
              <a:gd name="connsiteX58" fmla="*/ 2786332 w 4054415"/>
              <a:gd name="connsiteY58" fmla="*/ 914400 h 1416251"/>
              <a:gd name="connsiteX59" fmla="*/ 2829464 w 4054415"/>
              <a:gd name="connsiteY59" fmla="*/ 948906 h 1416251"/>
              <a:gd name="connsiteX60" fmla="*/ 2855343 w 4054415"/>
              <a:gd name="connsiteY60" fmla="*/ 966158 h 1416251"/>
              <a:gd name="connsiteX61" fmla="*/ 2907102 w 4054415"/>
              <a:gd name="connsiteY61" fmla="*/ 983411 h 1416251"/>
              <a:gd name="connsiteX62" fmla="*/ 2958860 w 4054415"/>
              <a:gd name="connsiteY62" fmla="*/ 1009290 h 1416251"/>
              <a:gd name="connsiteX63" fmla="*/ 2984739 w 4054415"/>
              <a:gd name="connsiteY63" fmla="*/ 1026543 h 1416251"/>
              <a:gd name="connsiteX64" fmla="*/ 3036498 w 4054415"/>
              <a:gd name="connsiteY64" fmla="*/ 1043796 h 1416251"/>
              <a:gd name="connsiteX65" fmla="*/ 3114136 w 4054415"/>
              <a:gd name="connsiteY65" fmla="*/ 1086928 h 1416251"/>
              <a:gd name="connsiteX66" fmla="*/ 3140015 w 4054415"/>
              <a:gd name="connsiteY66" fmla="*/ 1104181 h 1416251"/>
              <a:gd name="connsiteX67" fmla="*/ 3191773 w 4054415"/>
              <a:gd name="connsiteY67" fmla="*/ 1147313 h 1416251"/>
              <a:gd name="connsiteX68" fmla="*/ 3217653 w 4054415"/>
              <a:gd name="connsiteY68" fmla="*/ 1155939 h 1416251"/>
              <a:gd name="connsiteX69" fmla="*/ 3286664 w 4054415"/>
              <a:gd name="connsiteY69" fmla="*/ 1216324 h 1416251"/>
              <a:gd name="connsiteX70" fmla="*/ 3312543 w 4054415"/>
              <a:gd name="connsiteY70" fmla="*/ 1233577 h 1416251"/>
              <a:gd name="connsiteX71" fmla="*/ 3329796 w 4054415"/>
              <a:gd name="connsiteY71" fmla="*/ 1259456 h 1416251"/>
              <a:gd name="connsiteX72" fmla="*/ 3364302 w 4054415"/>
              <a:gd name="connsiteY72" fmla="*/ 1268083 h 1416251"/>
              <a:gd name="connsiteX73" fmla="*/ 3416060 w 4054415"/>
              <a:gd name="connsiteY73" fmla="*/ 1285336 h 1416251"/>
              <a:gd name="connsiteX74" fmla="*/ 3441939 w 4054415"/>
              <a:gd name="connsiteY74" fmla="*/ 1293962 h 1416251"/>
              <a:gd name="connsiteX75" fmla="*/ 3493698 w 4054415"/>
              <a:gd name="connsiteY75" fmla="*/ 1311215 h 1416251"/>
              <a:gd name="connsiteX76" fmla="*/ 3519577 w 4054415"/>
              <a:gd name="connsiteY76" fmla="*/ 1319841 h 1416251"/>
              <a:gd name="connsiteX77" fmla="*/ 3545456 w 4054415"/>
              <a:gd name="connsiteY77" fmla="*/ 1337094 h 1416251"/>
              <a:gd name="connsiteX78" fmla="*/ 3571336 w 4054415"/>
              <a:gd name="connsiteY78" fmla="*/ 1345721 h 1416251"/>
              <a:gd name="connsiteX79" fmla="*/ 3648973 w 4054415"/>
              <a:gd name="connsiteY79" fmla="*/ 1388853 h 1416251"/>
              <a:gd name="connsiteX80" fmla="*/ 3692105 w 4054415"/>
              <a:gd name="connsiteY80" fmla="*/ 1362973 h 1416251"/>
              <a:gd name="connsiteX81" fmla="*/ 3752490 w 4054415"/>
              <a:gd name="connsiteY81" fmla="*/ 1155939 h 1416251"/>
              <a:gd name="connsiteX82" fmla="*/ 3769743 w 4054415"/>
              <a:gd name="connsiteY82" fmla="*/ 1086928 h 1416251"/>
              <a:gd name="connsiteX83" fmla="*/ 3786996 w 4054415"/>
              <a:gd name="connsiteY83" fmla="*/ 1061049 h 1416251"/>
              <a:gd name="connsiteX84" fmla="*/ 3795622 w 4054415"/>
              <a:gd name="connsiteY84" fmla="*/ 992038 h 1416251"/>
              <a:gd name="connsiteX85" fmla="*/ 3812875 w 4054415"/>
              <a:gd name="connsiteY85" fmla="*/ 957532 h 1416251"/>
              <a:gd name="connsiteX86" fmla="*/ 3821502 w 4054415"/>
              <a:gd name="connsiteY86" fmla="*/ 897147 h 1416251"/>
              <a:gd name="connsiteX87" fmla="*/ 3838755 w 4054415"/>
              <a:gd name="connsiteY87" fmla="*/ 793630 h 1416251"/>
              <a:gd name="connsiteX88" fmla="*/ 3847381 w 4054415"/>
              <a:gd name="connsiteY88" fmla="*/ 724619 h 1416251"/>
              <a:gd name="connsiteX89" fmla="*/ 3873260 w 4054415"/>
              <a:gd name="connsiteY89" fmla="*/ 638355 h 1416251"/>
              <a:gd name="connsiteX90" fmla="*/ 3890513 w 4054415"/>
              <a:gd name="connsiteY90" fmla="*/ 552090 h 1416251"/>
              <a:gd name="connsiteX91" fmla="*/ 3899139 w 4054415"/>
              <a:gd name="connsiteY91" fmla="*/ 526211 h 1416251"/>
              <a:gd name="connsiteX92" fmla="*/ 3916392 w 4054415"/>
              <a:gd name="connsiteY92" fmla="*/ 457200 h 1416251"/>
              <a:gd name="connsiteX93" fmla="*/ 3933645 w 4054415"/>
              <a:gd name="connsiteY93" fmla="*/ 431321 h 1416251"/>
              <a:gd name="connsiteX94" fmla="*/ 3950898 w 4054415"/>
              <a:gd name="connsiteY94" fmla="*/ 370936 h 1416251"/>
              <a:gd name="connsiteX95" fmla="*/ 3959524 w 4054415"/>
              <a:gd name="connsiteY95" fmla="*/ 345056 h 1416251"/>
              <a:gd name="connsiteX96" fmla="*/ 3968151 w 4054415"/>
              <a:gd name="connsiteY96" fmla="*/ 310551 h 1416251"/>
              <a:gd name="connsiteX97" fmla="*/ 3985404 w 4054415"/>
              <a:gd name="connsiteY97" fmla="*/ 284672 h 1416251"/>
              <a:gd name="connsiteX98" fmla="*/ 4002656 w 4054415"/>
              <a:gd name="connsiteY98" fmla="*/ 232913 h 1416251"/>
              <a:gd name="connsiteX99" fmla="*/ 4011283 w 4054415"/>
              <a:gd name="connsiteY99" fmla="*/ 207034 h 1416251"/>
              <a:gd name="connsiteX100" fmla="*/ 4019909 w 4054415"/>
              <a:gd name="connsiteY100" fmla="*/ 155275 h 1416251"/>
              <a:gd name="connsiteX101" fmla="*/ 4037162 w 4054415"/>
              <a:gd name="connsiteY101" fmla="*/ 129396 h 1416251"/>
              <a:gd name="connsiteX102" fmla="*/ 4054415 w 4054415"/>
              <a:gd name="connsiteY102" fmla="*/ 0 h 141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054415" h="1416251">
                <a:moveTo>
                  <a:pt x="0" y="34506"/>
                </a:moveTo>
                <a:cubicBezTo>
                  <a:pt x="109396" y="56384"/>
                  <a:pt x="-8735" y="27066"/>
                  <a:pt x="69011" y="60385"/>
                </a:cubicBezTo>
                <a:cubicBezTo>
                  <a:pt x="79908" y="65055"/>
                  <a:pt x="92117" y="65754"/>
                  <a:pt x="103517" y="69011"/>
                </a:cubicBezTo>
                <a:cubicBezTo>
                  <a:pt x="112260" y="71509"/>
                  <a:pt x="121038" y="74056"/>
                  <a:pt x="129396" y="77638"/>
                </a:cubicBezTo>
                <a:cubicBezTo>
                  <a:pt x="141216" y="82704"/>
                  <a:pt x="152737" y="88510"/>
                  <a:pt x="163902" y="94890"/>
                </a:cubicBezTo>
                <a:cubicBezTo>
                  <a:pt x="172904" y="100034"/>
                  <a:pt x="180252" y="108059"/>
                  <a:pt x="189781" y="112143"/>
                </a:cubicBezTo>
                <a:cubicBezTo>
                  <a:pt x="200678" y="116813"/>
                  <a:pt x="212785" y="117894"/>
                  <a:pt x="224287" y="120770"/>
                </a:cubicBezTo>
                <a:cubicBezTo>
                  <a:pt x="232913" y="126521"/>
                  <a:pt x="240893" y="133386"/>
                  <a:pt x="250166" y="138022"/>
                </a:cubicBezTo>
                <a:cubicBezTo>
                  <a:pt x="263962" y="144920"/>
                  <a:pt x="297643" y="151587"/>
                  <a:pt x="310551" y="155275"/>
                </a:cubicBezTo>
                <a:cubicBezTo>
                  <a:pt x="319294" y="157773"/>
                  <a:pt x="328297" y="159835"/>
                  <a:pt x="336430" y="163902"/>
                </a:cubicBezTo>
                <a:cubicBezTo>
                  <a:pt x="403310" y="197343"/>
                  <a:pt x="323148" y="168103"/>
                  <a:pt x="388189" y="189781"/>
                </a:cubicBezTo>
                <a:cubicBezTo>
                  <a:pt x="396815" y="195532"/>
                  <a:pt x="404539" y="202950"/>
                  <a:pt x="414068" y="207034"/>
                </a:cubicBezTo>
                <a:cubicBezTo>
                  <a:pt x="424965" y="211704"/>
                  <a:pt x="437217" y="212253"/>
                  <a:pt x="448573" y="215660"/>
                </a:cubicBezTo>
                <a:cubicBezTo>
                  <a:pt x="465992" y="220886"/>
                  <a:pt x="482499" y="229347"/>
                  <a:pt x="500332" y="232913"/>
                </a:cubicBezTo>
                <a:cubicBezTo>
                  <a:pt x="514709" y="235788"/>
                  <a:pt x="529319" y="237681"/>
                  <a:pt x="543464" y="241539"/>
                </a:cubicBezTo>
                <a:cubicBezTo>
                  <a:pt x="561009" y="246324"/>
                  <a:pt x="595222" y="258792"/>
                  <a:pt x="595222" y="258792"/>
                </a:cubicBezTo>
                <a:cubicBezTo>
                  <a:pt x="603849" y="264543"/>
                  <a:pt x="611572" y="271961"/>
                  <a:pt x="621102" y="276045"/>
                </a:cubicBezTo>
                <a:cubicBezTo>
                  <a:pt x="631999" y="280715"/>
                  <a:pt x="644251" y="281265"/>
                  <a:pt x="655607" y="284672"/>
                </a:cubicBezTo>
                <a:cubicBezTo>
                  <a:pt x="673026" y="289898"/>
                  <a:pt x="690113" y="296173"/>
                  <a:pt x="707366" y="301924"/>
                </a:cubicBezTo>
                <a:lnTo>
                  <a:pt x="785004" y="327804"/>
                </a:lnTo>
                <a:cubicBezTo>
                  <a:pt x="793630" y="330679"/>
                  <a:pt x="801881" y="335144"/>
                  <a:pt x="810883" y="336430"/>
                </a:cubicBezTo>
                <a:lnTo>
                  <a:pt x="871268" y="345056"/>
                </a:lnTo>
                <a:cubicBezTo>
                  <a:pt x="882770" y="350807"/>
                  <a:pt x="893833" y="357533"/>
                  <a:pt x="905773" y="362309"/>
                </a:cubicBezTo>
                <a:cubicBezTo>
                  <a:pt x="966755" y="386702"/>
                  <a:pt x="941208" y="372940"/>
                  <a:pt x="992038" y="388189"/>
                </a:cubicBezTo>
                <a:cubicBezTo>
                  <a:pt x="1009457" y="393415"/>
                  <a:pt x="1025751" y="403185"/>
                  <a:pt x="1043796" y="405441"/>
                </a:cubicBezTo>
                <a:lnTo>
                  <a:pt x="1112807" y="414068"/>
                </a:lnTo>
                <a:cubicBezTo>
                  <a:pt x="1121434" y="419819"/>
                  <a:pt x="1128943" y="427778"/>
                  <a:pt x="1138687" y="431321"/>
                </a:cubicBezTo>
                <a:cubicBezTo>
                  <a:pt x="1160971" y="439424"/>
                  <a:pt x="1185203" y="441074"/>
                  <a:pt x="1207698" y="448573"/>
                </a:cubicBezTo>
                <a:cubicBezTo>
                  <a:pt x="1216324" y="451449"/>
                  <a:pt x="1225444" y="453133"/>
                  <a:pt x="1233577" y="457200"/>
                </a:cubicBezTo>
                <a:cubicBezTo>
                  <a:pt x="1242850" y="461837"/>
                  <a:pt x="1249982" y="470242"/>
                  <a:pt x="1259456" y="474453"/>
                </a:cubicBezTo>
                <a:cubicBezTo>
                  <a:pt x="1314663" y="498990"/>
                  <a:pt x="1301816" y="486006"/>
                  <a:pt x="1354347" y="500332"/>
                </a:cubicBezTo>
                <a:cubicBezTo>
                  <a:pt x="1371892" y="505117"/>
                  <a:pt x="1388272" y="514019"/>
                  <a:pt x="1406105" y="517585"/>
                </a:cubicBezTo>
                <a:cubicBezTo>
                  <a:pt x="1493804" y="535123"/>
                  <a:pt x="1413220" y="517153"/>
                  <a:pt x="1475117" y="534838"/>
                </a:cubicBezTo>
                <a:cubicBezTo>
                  <a:pt x="1486516" y="538095"/>
                  <a:pt x="1498266" y="540057"/>
                  <a:pt x="1509622" y="543464"/>
                </a:cubicBezTo>
                <a:cubicBezTo>
                  <a:pt x="1535751" y="551303"/>
                  <a:pt x="1561381" y="560716"/>
                  <a:pt x="1587260" y="569343"/>
                </a:cubicBezTo>
                <a:cubicBezTo>
                  <a:pt x="1595886" y="572219"/>
                  <a:pt x="1604223" y="576187"/>
                  <a:pt x="1613139" y="577970"/>
                </a:cubicBezTo>
                <a:cubicBezTo>
                  <a:pt x="1627517" y="580845"/>
                  <a:pt x="1642047" y="583040"/>
                  <a:pt x="1656272" y="586596"/>
                </a:cubicBezTo>
                <a:cubicBezTo>
                  <a:pt x="1665093" y="588801"/>
                  <a:pt x="1673235" y="593439"/>
                  <a:pt x="1682151" y="595222"/>
                </a:cubicBezTo>
                <a:cubicBezTo>
                  <a:pt x="1755154" y="609823"/>
                  <a:pt x="1723966" y="597049"/>
                  <a:pt x="1785668" y="612475"/>
                </a:cubicBezTo>
                <a:cubicBezTo>
                  <a:pt x="1826707" y="622735"/>
                  <a:pt x="1797625" y="621657"/>
                  <a:pt x="1846053" y="629728"/>
                </a:cubicBezTo>
                <a:cubicBezTo>
                  <a:pt x="1868920" y="633539"/>
                  <a:pt x="1892278" y="634083"/>
                  <a:pt x="1915064" y="638355"/>
                </a:cubicBezTo>
                <a:cubicBezTo>
                  <a:pt x="1938369" y="642725"/>
                  <a:pt x="1961580" y="648108"/>
                  <a:pt x="1984075" y="655607"/>
                </a:cubicBezTo>
                <a:cubicBezTo>
                  <a:pt x="1992702" y="658483"/>
                  <a:pt x="2001008" y="662607"/>
                  <a:pt x="2009955" y="664234"/>
                </a:cubicBezTo>
                <a:cubicBezTo>
                  <a:pt x="2086803" y="678206"/>
                  <a:pt x="2060479" y="666082"/>
                  <a:pt x="2122098" y="681487"/>
                </a:cubicBezTo>
                <a:cubicBezTo>
                  <a:pt x="2130919" y="683692"/>
                  <a:pt x="2139156" y="687908"/>
                  <a:pt x="2147977" y="690113"/>
                </a:cubicBezTo>
                <a:cubicBezTo>
                  <a:pt x="2162201" y="693669"/>
                  <a:pt x="2176964" y="694881"/>
                  <a:pt x="2191109" y="698739"/>
                </a:cubicBezTo>
                <a:cubicBezTo>
                  <a:pt x="2208654" y="703524"/>
                  <a:pt x="2225615" y="710241"/>
                  <a:pt x="2242868" y="715992"/>
                </a:cubicBezTo>
                <a:lnTo>
                  <a:pt x="2294626" y="733245"/>
                </a:lnTo>
                <a:cubicBezTo>
                  <a:pt x="2303252" y="736121"/>
                  <a:pt x="2311683" y="739667"/>
                  <a:pt x="2320505" y="741872"/>
                </a:cubicBezTo>
                <a:cubicBezTo>
                  <a:pt x="2332007" y="744747"/>
                  <a:pt x="2343611" y="747241"/>
                  <a:pt x="2355011" y="750498"/>
                </a:cubicBezTo>
                <a:cubicBezTo>
                  <a:pt x="2363754" y="752996"/>
                  <a:pt x="2372069" y="756919"/>
                  <a:pt x="2380890" y="759124"/>
                </a:cubicBezTo>
                <a:cubicBezTo>
                  <a:pt x="2395114" y="762680"/>
                  <a:pt x="2409645" y="764875"/>
                  <a:pt x="2424022" y="767751"/>
                </a:cubicBezTo>
                <a:cubicBezTo>
                  <a:pt x="2432649" y="773502"/>
                  <a:pt x="2440194" y="781364"/>
                  <a:pt x="2449902" y="785004"/>
                </a:cubicBezTo>
                <a:cubicBezTo>
                  <a:pt x="2486943" y="798894"/>
                  <a:pt x="2508798" y="786888"/>
                  <a:pt x="2544792" y="810883"/>
                </a:cubicBezTo>
                <a:cubicBezTo>
                  <a:pt x="2553419" y="816634"/>
                  <a:pt x="2561198" y="823925"/>
                  <a:pt x="2570672" y="828136"/>
                </a:cubicBezTo>
                <a:cubicBezTo>
                  <a:pt x="2597679" y="840139"/>
                  <a:pt x="2628256" y="846845"/>
                  <a:pt x="2656936" y="854015"/>
                </a:cubicBezTo>
                <a:cubicBezTo>
                  <a:pt x="2731102" y="903460"/>
                  <a:pt x="2637265" y="844179"/>
                  <a:pt x="2708694" y="879894"/>
                </a:cubicBezTo>
                <a:cubicBezTo>
                  <a:pt x="2717967" y="884531"/>
                  <a:pt x="2725099" y="892936"/>
                  <a:pt x="2734573" y="897147"/>
                </a:cubicBezTo>
                <a:cubicBezTo>
                  <a:pt x="2751192" y="904533"/>
                  <a:pt x="2786332" y="914400"/>
                  <a:pt x="2786332" y="914400"/>
                </a:cubicBezTo>
                <a:cubicBezTo>
                  <a:pt x="2815415" y="958024"/>
                  <a:pt x="2787798" y="928073"/>
                  <a:pt x="2829464" y="948906"/>
                </a:cubicBezTo>
                <a:cubicBezTo>
                  <a:pt x="2838737" y="953542"/>
                  <a:pt x="2845869" y="961947"/>
                  <a:pt x="2855343" y="966158"/>
                </a:cubicBezTo>
                <a:cubicBezTo>
                  <a:pt x="2871962" y="973544"/>
                  <a:pt x="2907102" y="983411"/>
                  <a:pt x="2907102" y="983411"/>
                </a:cubicBezTo>
                <a:cubicBezTo>
                  <a:pt x="2981268" y="1032856"/>
                  <a:pt x="2887431" y="973575"/>
                  <a:pt x="2958860" y="1009290"/>
                </a:cubicBezTo>
                <a:cubicBezTo>
                  <a:pt x="2968133" y="1013927"/>
                  <a:pt x="2975265" y="1022332"/>
                  <a:pt x="2984739" y="1026543"/>
                </a:cubicBezTo>
                <a:cubicBezTo>
                  <a:pt x="3001358" y="1033929"/>
                  <a:pt x="3036498" y="1043796"/>
                  <a:pt x="3036498" y="1043796"/>
                </a:cubicBezTo>
                <a:cubicBezTo>
                  <a:pt x="3095822" y="1083346"/>
                  <a:pt x="3068585" y="1071745"/>
                  <a:pt x="3114136" y="1086928"/>
                </a:cubicBezTo>
                <a:cubicBezTo>
                  <a:pt x="3122762" y="1092679"/>
                  <a:pt x="3132050" y="1097544"/>
                  <a:pt x="3140015" y="1104181"/>
                </a:cubicBezTo>
                <a:cubicBezTo>
                  <a:pt x="3168629" y="1128026"/>
                  <a:pt x="3159649" y="1131252"/>
                  <a:pt x="3191773" y="1147313"/>
                </a:cubicBezTo>
                <a:cubicBezTo>
                  <a:pt x="3199906" y="1151380"/>
                  <a:pt x="3209026" y="1153064"/>
                  <a:pt x="3217653" y="1155939"/>
                </a:cubicBezTo>
                <a:cubicBezTo>
                  <a:pt x="3246407" y="1199073"/>
                  <a:pt x="3226278" y="1176067"/>
                  <a:pt x="3286664" y="1216324"/>
                </a:cubicBezTo>
                <a:lnTo>
                  <a:pt x="3312543" y="1233577"/>
                </a:lnTo>
                <a:cubicBezTo>
                  <a:pt x="3318294" y="1242203"/>
                  <a:pt x="3321170" y="1253705"/>
                  <a:pt x="3329796" y="1259456"/>
                </a:cubicBezTo>
                <a:cubicBezTo>
                  <a:pt x="3339661" y="1266033"/>
                  <a:pt x="3352946" y="1264676"/>
                  <a:pt x="3364302" y="1268083"/>
                </a:cubicBezTo>
                <a:cubicBezTo>
                  <a:pt x="3381721" y="1273309"/>
                  <a:pt x="3398807" y="1279585"/>
                  <a:pt x="3416060" y="1285336"/>
                </a:cubicBezTo>
                <a:lnTo>
                  <a:pt x="3441939" y="1293962"/>
                </a:lnTo>
                <a:lnTo>
                  <a:pt x="3493698" y="1311215"/>
                </a:lnTo>
                <a:lnTo>
                  <a:pt x="3519577" y="1319841"/>
                </a:lnTo>
                <a:cubicBezTo>
                  <a:pt x="3528203" y="1325592"/>
                  <a:pt x="3536183" y="1332457"/>
                  <a:pt x="3545456" y="1337094"/>
                </a:cubicBezTo>
                <a:cubicBezTo>
                  <a:pt x="3553589" y="1341161"/>
                  <a:pt x="3563387" y="1341305"/>
                  <a:pt x="3571336" y="1345721"/>
                </a:cubicBezTo>
                <a:cubicBezTo>
                  <a:pt x="3660325" y="1395159"/>
                  <a:pt x="3590414" y="1369332"/>
                  <a:pt x="3648973" y="1388853"/>
                </a:cubicBezTo>
                <a:cubicBezTo>
                  <a:pt x="3674146" y="1426612"/>
                  <a:pt x="3666761" y="1431763"/>
                  <a:pt x="3692105" y="1362973"/>
                </a:cubicBezTo>
                <a:cubicBezTo>
                  <a:pt x="3706675" y="1323426"/>
                  <a:pt x="3741115" y="1201439"/>
                  <a:pt x="3752490" y="1155939"/>
                </a:cubicBezTo>
                <a:cubicBezTo>
                  <a:pt x="3757410" y="1136259"/>
                  <a:pt x="3759886" y="1106643"/>
                  <a:pt x="3769743" y="1086928"/>
                </a:cubicBezTo>
                <a:cubicBezTo>
                  <a:pt x="3774380" y="1077655"/>
                  <a:pt x="3781245" y="1069675"/>
                  <a:pt x="3786996" y="1061049"/>
                </a:cubicBezTo>
                <a:cubicBezTo>
                  <a:pt x="3789871" y="1038045"/>
                  <a:pt x="3789999" y="1014529"/>
                  <a:pt x="3795622" y="992038"/>
                </a:cubicBezTo>
                <a:cubicBezTo>
                  <a:pt x="3798741" y="979562"/>
                  <a:pt x="3809491" y="969938"/>
                  <a:pt x="3812875" y="957532"/>
                </a:cubicBezTo>
                <a:cubicBezTo>
                  <a:pt x="3818225" y="937916"/>
                  <a:pt x="3818331" y="917231"/>
                  <a:pt x="3821502" y="897147"/>
                </a:cubicBezTo>
                <a:cubicBezTo>
                  <a:pt x="3826958" y="862593"/>
                  <a:pt x="3833566" y="828225"/>
                  <a:pt x="3838755" y="793630"/>
                </a:cubicBezTo>
                <a:cubicBezTo>
                  <a:pt x="3842194" y="770704"/>
                  <a:pt x="3843570" y="747486"/>
                  <a:pt x="3847381" y="724619"/>
                </a:cubicBezTo>
                <a:cubicBezTo>
                  <a:pt x="3861728" y="638532"/>
                  <a:pt x="3850247" y="753418"/>
                  <a:pt x="3873260" y="638355"/>
                </a:cubicBezTo>
                <a:cubicBezTo>
                  <a:pt x="3879011" y="609600"/>
                  <a:pt x="3881240" y="579910"/>
                  <a:pt x="3890513" y="552090"/>
                </a:cubicBezTo>
                <a:cubicBezTo>
                  <a:pt x="3893388" y="543464"/>
                  <a:pt x="3896934" y="535032"/>
                  <a:pt x="3899139" y="526211"/>
                </a:cubicBezTo>
                <a:cubicBezTo>
                  <a:pt x="3904059" y="506531"/>
                  <a:pt x="3906535" y="476915"/>
                  <a:pt x="3916392" y="457200"/>
                </a:cubicBezTo>
                <a:cubicBezTo>
                  <a:pt x="3921029" y="447927"/>
                  <a:pt x="3929008" y="440594"/>
                  <a:pt x="3933645" y="431321"/>
                </a:cubicBezTo>
                <a:cubicBezTo>
                  <a:pt x="3940541" y="417530"/>
                  <a:pt x="3947212" y="383838"/>
                  <a:pt x="3950898" y="370936"/>
                </a:cubicBezTo>
                <a:cubicBezTo>
                  <a:pt x="3953396" y="362193"/>
                  <a:pt x="3957026" y="353799"/>
                  <a:pt x="3959524" y="345056"/>
                </a:cubicBezTo>
                <a:cubicBezTo>
                  <a:pt x="3962781" y="333656"/>
                  <a:pt x="3963481" y="321448"/>
                  <a:pt x="3968151" y="310551"/>
                </a:cubicBezTo>
                <a:cubicBezTo>
                  <a:pt x="3972235" y="301022"/>
                  <a:pt x="3979653" y="293298"/>
                  <a:pt x="3985404" y="284672"/>
                </a:cubicBezTo>
                <a:lnTo>
                  <a:pt x="4002656" y="232913"/>
                </a:lnTo>
                <a:lnTo>
                  <a:pt x="4011283" y="207034"/>
                </a:lnTo>
                <a:cubicBezTo>
                  <a:pt x="4014158" y="189781"/>
                  <a:pt x="4014378" y="171868"/>
                  <a:pt x="4019909" y="155275"/>
                </a:cubicBezTo>
                <a:cubicBezTo>
                  <a:pt x="4023187" y="145439"/>
                  <a:pt x="4035251" y="139586"/>
                  <a:pt x="4037162" y="129396"/>
                </a:cubicBezTo>
                <a:cubicBezTo>
                  <a:pt x="4067258" y="-31113"/>
                  <a:pt x="4025426" y="57982"/>
                  <a:pt x="4054415"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26" name="Oval 25">
                <a:extLst>
                  <a:ext uri="{FF2B5EF4-FFF2-40B4-BE49-F238E27FC236}">
                    <a16:creationId xmlns:a16="http://schemas.microsoft.com/office/drawing/2014/main" xmlns="" id="{9BC4084C-EC9C-4B63-9806-5B7B2E2A8BF6}"/>
                  </a:ext>
                </a:extLst>
              </p:cNvPr>
              <p:cNvSpPr/>
              <p:nvPr/>
            </p:nvSpPr>
            <p:spPr>
              <a:xfrm>
                <a:off x="3178001" y="5632542"/>
                <a:ext cx="1371600" cy="73899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1">
                          <a:solidFill>
                            <a:schemeClr val="tx1"/>
                          </a:solidFill>
                          <a:effectLst>
                            <a:outerShdw blurRad="38100" dist="38100" dir="2700000" algn="tl">
                              <a:srgbClr val="000000">
                                <a:alpha val="43137"/>
                              </a:srgbClr>
                            </a:outerShdw>
                          </a:effectLst>
                          <a:latin typeface="Cambria Math" panose="02040503050406030204" pitchFamily="18" charset="0"/>
                        </a:rPr>
                        <m:t>𝑹</m:t>
                      </m:r>
                      <m:r>
                        <a:rPr lang="en-US" sz="2400" b="1" i="1">
                          <a:solidFill>
                            <a:schemeClr val="tx1"/>
                          </a:solidFill>
                          <a:effectLst>
                            <a:outerShdw blurRad="38100" dist="38100" dir="2700000" algn="tl">
                              <a:srgbClr val="000000">
                                <a:alpha val="43137"/>
                              </a:srgbClr>
                            </a:outerShdw>
                          </a:effectLst>
                          <a:latin typeface="Cambria Math" panose="02040503050406030204" pitchFamily="18" charset="0"/>
                        </a:rPr>
                        <m:t> </m:t>
                      </m:r>
                      <m:r>
                        <a:rPr lang="en-US" sz="2400" b="1" i="1">
                          <a:solidFill>
                            <a:schemeClr val="tx1"/>
                          </a:solidFill>
                          <a:effectLst>
                            <a:outerShdw blurRad="38100" dist="38100" dir="2700000" algn="tl">
                              <a:srgbClr val="000000">
                                <a:alpha val="43137"/>
                              </a:srgbClr>
                            </a:outerShdw>
                          </a:effectLst>
                          <a:latin typeface="Cambria Math" panose="02040503050406030204" pitchFamily="18" charset="0"/>
                        </a:rPr>
                        <m:t>𝑹</m:t>
                      </m:r>
                    </m:oMath>
                  </m:oMathPara>
                </a14:m>
                <a:endParaRPr lang="en-US" sz="2400" b="1" dirty="0">
                  <a:effectLst>
                    <a:outerShdw blurRad="38100" dist="38100" dir="2700000" algn="tl">
                      <a:srgbClr val="000000">
                        <a:alpha val="43137"/>
                      </a:srgbClr>
                    </a:outerShdw>
                  </a:effectLst>
                </a:endParaRPr>
              </a:p>
            </p:txBody>
          </p:sp>
        </mc:Choice>
        <mc:Fallback xmlns="">
          <p:sp>
            <p:nvSpPr>
              <p:cNvPr id="26" name="Oval 25">
                <a:extLst>
                  <a:ext uri="{FF2B5EF4-FFF2-40B4-BE49-F238E27FC236}">
                    <a16:creationId xmlns:a16="http://schemas.microsoft.com/office/drawing/2014/main" xmlns="" xmlns:a14="http://schemas.microsoft.com/office/drawing/2010/main" id="{9BC4084C-EC9C-4B63-9806-5B7B2E2A8BF6}"/>
                  </a:ext>
                </a:extLst>
              </p:cNvPr>
              <p:cNvSpPr>
                <a:spLocks noRot="1" noChangeAspect="1" noMove="1" noResize="1" noEditPoints="1" noAdjustHandles="1" noChangeArrowheads="1" noChangeShapeType="1" noTextEdit="1"/>
              </p:cNvSpPr>
              <p:nvPr/>
            </p:nvSpPr>
            <p:spPr>
              <a:xfrm>
                <a:off x="1654001" y="5632542"/>
                <a:ext cx="1371600" cy="738996"/>
              </a:xfrm>
              <a:prstGeom prst="ellipse">
                <a:avLst/>
              </a:prstGeom>
              <a:blipFill rotWithShape="0">
                <a:blip r:embed="rId10"/>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Oval 26">
                <a:extLst>
                  <a:ext uri="{FF2B5EF4-FFF2-40B4-BE49-F238E27FC236}">
                    <a16:creationId xmlns:a16="http://schemas.microsoft.com/office/drawing/2014/main" xmlns="" id="{5BD8A858-A1B9-496D-8208-2FD6632183B8}"/>
                  </a:ext>
                </a:extLst>
              </p:cNvPr>
              <p:cNvSpPr/>
              <p:nvPr/>
            </p:nvSpPr>
            <p:spPr>
              <a:xfrm>
                <a:off x="4673431" y="5651811"/>
                <a:ext cx="1371600" cy="75193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1">
                          <a:solidFill>
                            <a:schemeClr val="tx1"/>
                          </a:solidFill>
                          <a:effectLst>
                            <a:outerShdw blurRad="38100" dist="38100" dir="2700000" algn="tl">
                              <a:srgbClr val="000000">
                                <a:alpha val="43137"/>
                              </a:srgbClr>
                            </a:outerShdw>
                          </a:effectLst>
                          <a:latin typeface="Cambria Math" panose="02040503050406030204" pitchFamily="18" charset="0"/>
                        </a:rPr>
                        <m:t>𝑹</m:t>
                      </m:r>
                      <m:r>
                        <a:rPr lang="en-US" sz="2400" b="1" i="1">
                          <a:solidFill>
                            <a:schemeClr val="tx1"/>
                          </a:solidFill>
                          <a:effectLst>
                            <a:outerShdw blurRad="38100" dist="38100" dir="2700000" algn="tl">
                              <a:srgbClr val="000000">
                                <a:alpha val="43137"/>
                              </a:srgbClr>
                            </a:outerShdw>
                          </a:effectLst>
                          <a:latin typeface="Cambria Math" panose="02040503050406030204" pitchFamily="18" charset="0"/>
                        </a:rPr>
                        <m:t> </m:t>
                      </m:r>
                      <m:r>
                        <a:rPr lang="en-US" sz="2400" b="1" i="1">
                          <a:solidFill>
                            <a:schemeClr val="tx1"/>
                          </a:solidFill>
                          <a:effectLst>
                            <a:outerShdw blurRad="38100" dist="38100" dir="2700000" algn="tl">
                              <a:srgbClr val="000000">
                                <a:alpha val="43137"/>
                              </a:srgbClr>
                            </a:outerShdw>
                          </a:effectLst>
                          <a:latin typeface="Cambria Math" panose="02040503050406030204" pitchFamily="18" charset="0"/>
                        </a:rPr>
                        <m:t>𝒓</m:t>
                      </m:r>
                    </m:oMath>
                  </m:oMathPara>
                </a14:m>
                <a:endParaRPr lang="en-US" sz="2400" b="1" dirty="0">
                  <a:effectLst>
                    <a:outerShdw blurRad="38100" dist="38100" dir="2700000" algn="tl">
                      <a:srgbClr val="000000">
                        <a:alpha val="43137"/>
                      </a:srgbClr>
                    </a:outerShdw>
                  </a:effectLst>
                </a:endParaRPr>
              </a:p>
            </p:txBody>
          </p:sp>
        </mc:Choice>
        <mc:Fallback xmlns="">
          <p:sp>
            <p:nvSpPr>
              <p:cNvPr id="27" name="Oval 26">
                <a:extLst>
                  <a:ext uri="{FF2B5EF4-FFF2-40B4-BE49-F238E27FC236}">
                    <a16:creationId xmlns:a16="http://schemas.microsoft.com/office/drawing/2014/main" xmlns="" xmlns:a14="http://schemas.microsoft.com/office/drawing/2010/main" id="{5BD8A858-A1B9-496D-8208-2FD6632183B8}"/>
                  </a:ext>
                </a:extLst>
              </p:cNvPr>
              <p:cNvSpPr>
                <a:spLocks noRot="1" noChangeAspect="1" noMove="1" noResize="1" noEditPoints="1" noAdjustHandles="1" noChangeArrowheads="1" noChangeShapeType="1" noTextEdit="1"/>
              </p:cNvSpPr>
              <p:nvPr/>
            </p:nvSpPr>
            <p:spPr>
              <a:xfrm>
                <a:off x="3149431" y="5651810"/>
                <a:ext cx="1371600" cy="751937"/>
              </a:xfrm>
              <a:prstGeom prst="ellipse">
                <a:avLst/>
              </a:prstGeom>
              <a:blipFill rotWithShape="0">
                <a:blip r:embed="rId11"/>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Oval 27">
                <a:extLst>
                  <a:ext uri="{FF2B5EF4-FFF2-40B4-BE49-F238E27FC236}">
                    <a16:creationId xmlns:a16="http://schemas.microsoft.com/office/drawing/2014/main" xmlns="" id="{A20F2943-EF6A-46D9-B1CA-5264B4A673EB}"/>
                  </a:ext>
                </a:extLst>
              </p:cNvPr>
              <p:cNvSpPr/>
              <p:nvPr/>
            </p:nvSpPr>
            <p:spPr>
              <a:xfrm>
                <a:off x="6111456" y="5661051"/>
                <a:ext cx="1371600" cy="71676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1">
                          <a:solidFill>
                            <a:schemeClr val="tx1"/>
                          </a:solidFill>
                          <a:effectLst>
                            <a:outerShdw blurRad="38100" dist="38100" dir="2700000" algn="tl">
                              <a:srgbClr val="000000">
                                <a:alpha val="43137"/>
                              </a:srgbClr>
                            </a:outerShdw>
                          </a:effectLst>
                          <a:latin typeface="Cambria Math" panose="02040503050406030204" pitchFamily="18" charset="0"/>
                        </a:rPr>
                        <m:t>𝑹</m:t>
                      </m:r>
                      <m:r>
                        <a:rPr lang="en-US" sz="2400" b="1" i="1">
                          <a:solidFill>
                            <a:schemeClr val="tx1"/>
                          </a:solidFill>
                          <a:effectLst>
                            <a:outerShdw blurRad="38100" dist="38100" dir="2700000" algn="tl">
                              <a:srgbClr val="000000">
                                <a:alpha val="43137"/>
                              </a:srgbClr>
                            </a:outerShdw>
                          </a:effectLst>
                          <a:latin typeface="Cambria Math" panose="02040503050406030204" pitchFamily="18" charset="0"/>
                        </a:rPr>
                        <m:t> </m:t>
                      </m:r>
                      <m:r>
                        <a:rPr lang="en-US" sz="2400" b="1" i="1">
                          <a:solidFill>
                            <a:schemeClr val="tx1"/>
                          </a:solidFill>
                          <a:effectLst>
                            <a:outerShdw blurRad="38100" dist="38100" dir="2700000" algn="tl">
                              <a:srgbClr val="000000">
                                <a:alpha val="43137"/>
                              </a:srgbClr>
                            </a:outerShdw>
                          </a:effectLst>
                          <a:latin typeface="Cambria Math" panose="02040503050406030204" pitchFamily="18" charset="0"/>
                        </a:rPr>
                        <m:t>𝒓</m:t>
                      </m:r>
                    </m:oMath>
                  </m:oMathPara>
                </a14:m>
                <a:endParaRPr lang="en-US" sz="2400" b="1" dirty="0">
                  <a:effectLst>
                    <a:outerShdw blurRad="38100" dist="38100" dir="2700000" algn="tl">
                      <a:srgbClr val="000000">
                        <a:alpha val="43137"/>
                      </a:srgbClr>
                    </a:outerShdw>
                  </a:effectLst>
                </a:endParaRPr>
              </a:p>
            </p:txBody>
          </p:sp>
        </mc:Choice>
        <mc:Fallback xmlns="">
          <p:sp>
            <p:nvSpPr>
              <p:cNvPr id="28" name="Oval 27">
                <a:extLst>
                  <a:ext uri="{FF2B5EF4-FFF2-40B4-BE49-F238E27FC236}">
                    <a16:creationId xmlns:a16="http://schemas.microsoft.com/office/drawing/2014/main" xmlns="" xmlns:a14="http://schemas.microsoft.com/office/drawing/2010/main" id="{A20F2943-EF6A-46D9-B1CA-5264B4A673EB}"/>
                  </a:ext>
                </a:extLst>
              </p:cNvPr>
              <p:cNvSpPr>
                <a:spLocks noRot="1" noChangeAspect="1" noMove="1" noResize="1" noEditPoints="1" noAdjustHandles="1" noChangeArrowheads="1" noChangeShapeType="1" noTextEdit="1"/>
              </p:cNvSpPr>
              <p:nvPr/>
            </p:nvSpPr>
            <p:spPr>
              <a:xfrm>
                <a:off x="4587456" y="5661051"/>
                <a:ext cx="1371600" cy="716762"/>
              </a:xfrm>
              <a:prstGeom prst="ellipse">
                <a:avLst/>
              </a:prstGeom>
              <a:blipFill rotWithShape="0">
                <a:blip r:embed="rId12"/>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Oval 28">
                <a:extLst>
                  <a:ext uri="{FF2B5EF4-FFF2-40B4-BE49-F238E27FC236}">
                    <a16:creationId xmlns:a16="http://schemas.microsoft.com/office/drawing/2014/main" xmlns="" id="{1F68E742-163D-4A7F-9088-0BEF5D565966}"/>
                  </a:ext>
                </a:extLst>
              </p:cNvPr>
              <p:cNvSpPr/>
              <p:nvPr/>
            </p:nvSpPr>
            <p:spPr>
              <a:xfrm>
                <a:off x="7537438" y="5610402"/>
                <a:ext cx="1371600" cy="70382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1">
                          <a:solidFill>
                            <a:schemeClr val="accent2">
                              <a:lumMod val="75000"/>
                            </a:schemeClr>
                          </a:solidFill>
                          <a:effectLst>
                            <a:outerShdw blurRad="38100" dist="38100" dir="2700000" algn="tl">
                              <a:srgbClr val="000000">
                                <a:alpha val="43137"/>
                              </a:srgbClr>
                            </a:outerShdw>
                          </a:effectLst>
                          <a:latin typeface="Cambria Math" panose="02040503050406030204" pitchFamily="18" charset="0"/>
                        </a:rPr>
                        <m:t>𝒓</m:t>
                      </m:r>
                      <m:r>
                        <a:rPr lang="en-US" sz="2400" b="1" i="1">
                          <a:solidFill>
                            <a:schemeClr val="accent2">
                              <a:lumMod val="75000"/>
                            </a:schemeClr>
                          </a:solidFill>
                          <a:effectLst>
                            <a:outerShdw blurRad="38100" dist="38100" dir="2700000" algn="tl">
                              <a:srgbClr val="000000">
                                <a:alpha val="43137"/>
                              </a:srgbClr>
                            </a:outerShdw>
                          </a:effectLst>
                          <a:latin typeface="Cambria Math" panose="02040503050406030204" pitchFamily="18" charset="0"/>
                        </a:rPr>
                        <m:t> </m:t>
                      </m:r>
                      <m:r>
                        <a:rPr lang="en-US" sz="2400" b="1" i="1">
                          <a:solidFill>
                            <a:schemeClr val="accent2">
                              <a:lumMod val="75000"/>
                            </a:schemeClr>
                          </a:solidFill>
                          <a:effectLst>
                            <a:outerShdw blurRad="38100" dist="38100" dir="2700000" algn="tl">
                              <a:srgbClr val="000000">
                                <a:alpha val="43137"/>
                              </a:srgbClr>
                            </a:outerShdw>
                          </a:effectLst>
                          <a:latin typeface="Cambria Math" panose="02040503050406030204" pitchFamily="18" charset="0"/>
                        </a:rPr>
                        <m:t>𝒓</m:t>
                      </m:r>
                    </m:oMath>
                  </m:oMathPara>
                </a14:m>
                <a:endParaRPr lang="en-US" sz="2400" b="1" dirty="0">
                  <a:solidFill>
                    <a:schemeClr val="accent2">
                      <a:lumMod val="75000"/>
                    </a:schemeClr>
                  </a:solidFill>
                  <a:effectLst>
                    <a:outerShdw blurRad="38100" dist="38100" dir="2700000" algn="tl">
                      <a:srgbClr val="000000">
                        <a:alpha val="43137"/>
                      </a:srgbClr>
                    </a:outerShdw>
                  </a:effectLst>
                </a:endParaRPr>
              </a:p>
            </p:txBody>
          </p:sp>
        </mc:Choice>
        <mc:Fallback xmlns="">
          <p:sp>
            <p:nvSpPr>
              <p:cNvPr id="29" name="Oval 28">
                <a:extLst>
                  <a:ext uri="{FF2B5EF4-FFF2-40B4-BE49-F238E27FC236}">
                    <a16:creationId xmlns:a16="http://schemas.microsoft.com/office/drawing/2014/main" xmlns="" xmlns:a14="http://schemas.microsoft.com/office/drawing/2010/main" id="{1F68E742-163D-4A7F-9088-0BEF5D565966}"/>
                  </a:ext>
                </a:extLst>
              </p:cNvPr>
              <p:cNvSpPr>
                <a:spLocks noRot="1" noChangeAspect="1" noMove="1" noResize="1" noEditPoints="1" noAdjustHandles="1" noChangeArrowheads="1" noChangeShapeType="1" noTextEdit="1"/>
              </p:cNvSpPr>
              <p:nvPr/>
            </p:nvSpPr>
            <p:spPr>
              <a:xfrm>
                <a:off x="6013438" y="5610402"/>
                <a:ext cx="1371600" cy="703822"/>
              </a:xfrm>
              <a:prstGeom prst="ellipse">
                <a:avLst/>
              </a:prstGeom>
              <a:blipFill rotWithShape="0">
                <a:blip r:embed="rId13"/>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Oval 33">
                <a:extLst>
                  <a:ext uri="{FF2B5EF4-FFF2-40B4-BE49-F238E27FC236}">
                    <a16:creationId xmlns:a16="http://schemas.microsoft.com/office/drawing/2014/main" xmlns="" id="{BF64D66B-649A-4768-BBDD-D12FD73A8B7C}"/>
                  </a:ext>
                </a:extLst>
              </p:cNvPr>
              <p:cNvSpPr/>
              <p:nvPr/>
            </p:nvSpPr>
            <p:spPr>
              <a:xfrm>
                <a:off x="8989610" y="333392"/>
                <a:ext cx="1371600" cy="79219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1">
                          <a:solidFill>
                            <a:schemeClr val="accent2">
                              <a:lumMod val="75000"/>
                            </a:schemeClr>
                          </a:solidFill>
                          <a:effectLst>
                            <a:outerShdw blurRad="38100" dist="38100" dir="2700000" algn="tl">
                              <a:srgbClr val="000000">
                                <a:alpha val="43137"/>
                              </a:srgbClr>
                            </a:outerShdw>
                          </a:effectLst>
                          <a:latin typeface="Cambria Math" panose="02040503050406030204" pitchFamily="18" charset="0"/>
                        </a:rPr>
                        <m:t>𝒓</m:t>
                      </m:r>
                      <m:r>
                        <a:rPr lang="en-US" sz="2400" b="1" i="1">
                          <a:solidFill>
                            <a:schemeClr val="accent2">
                              <a:lumMod val="75000"/>
                            </a:schemeClr>
                          </a:solidFill>
                          <a:effectLst>
                            <a:outerShdw blurRad="38100" dist="38100" dir="2700000" algn="tl">
                              <a:srgbClr val="000000">
                                <a:alpha val="43137"/>
                              </a:srgbClr>
                            </a:outerShdw>
                          </a:effectLst>
                          <a:latin typeface="Cambria Math" panose="02040503050406030204" pitchFamily="18" charset="0"/>
                        </a:rPr>
                        <m:t> </m:t>
                      </m:r>
                      <m:r>
                        <a:rPr lang="en-US" sz="2400" b="1" i="1">
                          <a:solidFill>
                            <a:schemeClr val="accent2">
                              <a:lumMod val="75000"/>
                            </a:schemeClr>
                          </a:solidFill>
                          <a:effectLst>
                            <a:outerShdw blurRad="38100" dist="38100" dir="2700000" algn="tl">
                              <a:srgbClr val="000000">
                                <a:alpha val="43137"/>
                              </a:srgbClr>
                            </a:outerShdw>
                          </a:effectLst>
                          <a:latin typeface="Cambria Math" panose="02040503050406030204" pitchFamily="18" charset="0"/>
                        </a:rPr>
                        <m:t>𝒓</m:t>
                      </m:r>
                    </m:oMath>
                  </m:oMathPara>
                </a14:m>
                <a:endParaRPr lang="en-US" sz="2400" b="1" dirty="0">
                  <a:solidFill>
                    <a:schemeClr val="accent2">
                      <a:lumMod val="75000"/>
                    </a:schemeClr>
                  </a:solidFill>
                  <a:effectLst>
                    <a:outerShdw blurRad="38100" dist="38100" dir="2700000" algn="tl">
                      <a:srgbClr val="000000">
                        <a:alpha val="43137"/>
                      </a:srgbClr>
                    </a:outerShdw>
                  </a:effectLst>
                </a:endParaRPr>
              </a:p>
            </p:txBody>
          </p:sp>
        </mc:Choice>
        <mc:Fallback xmlns="">
          <p:sp>
            <p:nvSpPr>
              <p:cNvPr id="34" name="Oval 33">
                <a:extLst>
                  <a:ext uri="{FF2B5EF4-FFF2-40B4-BE49-F238E27FC236}">
                    <a16:creationId xmlns:a16="http://schemas.microsoft.com/office/drawing/2014/main" xmlns="" xmlns:a14="http://schemas.microsoft.com/office/drawing/2010/main" id="{BF64D66B-649A-4768-BBDD-D12FD73A8B7C}"/>
                  </a:ext>
                </a:extLst>
              </p:cNvPr>
              <p:cNvSpPr>
                <a:spLocks noRot="1" noChangeAspect="1" noMove="1" noResize="1" noEditPoints="1" noAdjustHandles="1" noChangeArrowheads="1" noChangeShapeType="1" noTextEdit="1"/>
              </p:cNvSpPr>
              <p:nvPr/>
            </p:nvSpPr>
            <p:spPr>
              <a:xfrm>
                <a:off x="7465610" y="333392"/>
                <a:ext cx="1371600" cy="792192"/>
              </a:xfrm>
              <a:prstGeom prst="ellipse">
                <a:avLst/>
              </a:prstGeom>
              <a:blipFill rotWithShape="0">
                <a:blip r:embed="rId14"/>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Oval 34">
                <a:extLst>
                  <a:ext uri="{FF2B5EF4-FFF2-40B4-BE49-F238E27FC236}">
                    <a16:creationId xmlns:a16="http://schemas.microsoft.com/office/drawing/2014/main" xmlns="" id="{F4BB2B9C-4B13-45EF-935E-E08C71C358B5}"/>
                  </a:ext>
                </a:extLst>
              </p:cNvPr>
              <p:cNvSpPr/>
              <p:nvPr/>
            </p:nvSpPr>
            <p:spPr>
              <a:xfrm>
                <a:off x="9204998" y="2118172"/>
                <a:ext cx="1371600" cy="75193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1">
                          <a:solidFill>
                            <a:schemeClr val="tx1"/>
                          </a:solidFill>
                          <a:effectLst>
                            <a:outerShdw blurRad="38100" dist="38100" dir="2700000" algn="tl">
                              <a:srgbClr val="000000">
                                <a:alpha val="43137"/>
                              </a:srgbClr>
                            </a:outerShdw>
                          </a:effectLst>
                          <a:latin typeface="Cambria Math" panose="02040503050406030204" pitchFamily="18" charset="0"/>
                        </a:rPr>
                        <m:t> </m:t>
                      </m:r>
                      <m:r>
                        <a:rPr lang="en-US" sz="2400" b="1" i="1">
                          <a:solidFill>
                            <a:schemeClr val="tx1"/>
                          </a:solidFill>
                          <a:effectLst>
                            <a:outerShdw blurRad="38100" dist="38100" dir="2700000" algn="tl">
                              <a:srgbClr val="000000">
                                <a:alpha val="43137"/>
                              </a:srgbClr>
                            </a:outerShdw>
                          </a:effectLst>
                          <a:latin typeface="Cambria Math" panose="02040503050406030204" pitchFamily="18" charset="0"/>
                        </a:rPr>
                        <m:t>𝑹</m:t>
                      </m:r>
                      <m:r>
                        <a:rPr lang="en-US" sz="2400" b="1" i="1">
                          <a:solidFill>
                            <a:schemeClr val="tx1"/>
                          </a:solidFill>
                          <a:effectLst>
                            <a:outerShdw blurRad="38100" dist="38100" dir="2700000" algn="tl">
                              <a:srgbClr val="000000">
                                <a:alpha val="43137"/>
                              </a:srgbClr>
                            </a:outerShdw>
                          </a:effectLst>
                          <a:latin typeface="Cambria Math" panose="02040503050406030204" pitchFamily="18" charset="0"/>
                        </a:rPr>
                        <m:t> </m:t>
                      </m:r>
                      <m:r>
                        <a:rPr lang="en-US" sz="2400" b="1" i="1">
                          <a:solidFill>
                            <a:schemeClr val="tx1"/>
                          </a:solidFill>
                          <a:effectLst>
                            <a:outerShdw blurRad="38100" dist="38100" dir="2700000" algn="tl">
                              <a:srgbClr val="000000">
                                <a:alpha val="43137"/>
                              </a:srgbClr>
                            </a:outerShdw>
                          </a:effectLst>
                          <a:latin typeface="Cambria Math" panose="02040503050406030204" pitchFamily="18" charset="0"/>
                        </a:rPr>
                        <m:t>𝒓</m:t>
                      </m:r>
                    </m:oMath>
                  </m:oMathPara>
                </a14:m>
                <a:endParaRPr lang="en-US" sz="2400" b="1" dirty="0">
                  <a:effectLst>
                    <a:outerShdw blurRad="38100" dist="38100" dir="2700000" algn="tl">
                      <a:srgbClr val="000000">
                        <a:alpha val="43137"/>
                      </a:srgbClr>
                    </a:outerShdw>
                  </a:effectLst>
                </a:endParaRPr>
              </a:p>
            </p:txBody>
          </p:sp>
        </mc:Choice>
        <mc:Fallback xmlns="">
          <p:sp>
            <p:nvSpPr>
              <p:cNvPr id="35" name="Oval 34">
                <a:extLst>
                  <a:ext uri="{FF2B5EF4-FFF2-40B4-BE49-F238E27FC236}">
                    <a16:creationId xmlns:a16="http://schemas.microsoft.com/office/drawing/2014/main" xmlns="" xmlns:a14="http://schemas.microsoft.com/office/drawing/2010/main" id="{F4BB2B9C-4B13-45EF-935E-E08C71C358B5}"/>
                  </a:ext>
                </a:extLst>
              </p:cNvPr>
              <p:cNvSpPr>
                <a:spLocks noRot="1" noChangeAspect="1" noMove="1" noResize="1" noEditPoints="1" noAdjustHandles="1" noChangeArrowheads="1" noChangeShapeType="1" noTextEdit="1"/>
              </p:cNvSpPr>
              <p:nvPr/>
            </p:nvSpPr>
            <p:spPr>
              <a:xfrm>
                <a:off x="7680998" y="2118171"/>
                <a:ext cx="1371600" cy="751937"/>
              </a:xfrm>
              <a:prstGeom prst="ellipse">
                <a:avLst/>
              </a:prstGeom>
              <a:blipFill rotWithShape="0">
                <a:blip r:embed="rId15"/>
                <a:stretch>
                  <a:fillRect/>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Oval 35">
                <a:extLst>
                  <a:ext uri="{FF2B5EF4-FFF2-40B4-BE49-F238E27FC236}">
                    <a16:creationId xmlns:a16="http://schemas.microsoft.com/office/drawing/2014/main" xmlns="" id="{28769E48-4F43-4ACE-A52E-8FFA1C826E00}"/>
                  </a:ext>
                </a:extLst>
              </p:cNvPr>
              <p:cNvSpPr/>
              <p:nvPr/>
            </p:nvSpPr>
            <p:spPr>
              <a:xfrm>
                <a:off x="9206000" y="3779379"/>
                <a:ext cx="1371600" cy="69375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1">
                          <a:effectLst>
                            <a:outerShdw blurRad="38100" dist="38100" dir="2700000" algn="tl">
                              <a:srgbClr val="000000">
                                <a:alpha val="43137"/>
                              </a:srgbClr>
                            </a:outerShdw>
                          </a:effectLst>
                          <a:latin typeface="Cambria Math" panose="02040503050406030204" pitchFamily="18" charset="0"/>
                        </a:rPr>
                        <m:t>𝒓</m:t>
                      </m:r>
                    </m:oMath>
                  </m:oMathPara>
                </a14:m>
                <a:endParaRPr lang="en-US" sz="2400" b="1" dirty="0">
                  <a:effectLst>
                    <a:outerShdw blurRad="38100" dist="38100" dir="2700000" algn="tl">
                      <a:srgbClr val="000000">
                        <a:alpha val="43137"/>
                      </a:srgbClr>
                    </a:outerShdw>
                  </a:effectLst>
                </a:endParaRPr>
              </a:p>
              <a:p>
                <a:pPr algn="ctr"/>
                <a:r>
                  <a:rPr lang="en-US" sz="2400" b="1" dirty="0">
                    <a:effectLst>
                      <a:outerShdw blurRad="38100" dist="38100" dir="2700000" algn="tl">
                        <a:srgbClr val="000000">
                          <a:alpha val="43137"/>
                        </a:srgbClr>
                      </a:outerShdw>
                    </a:effectLst>
                  </a:rPr>
                  <a:t>r</a:t>
                </a:r>
              </a:p>
            </p:txBody>
          </p:sp>
        </mc:Choice>
        <mc:Fallback xmlns="">
          <p:sp>
            <p:nvSpPr>
              <p:cNvPr id="36" name="Oval 35">
                <a:extLst>
                  <a:ext uri="{FF2B5EF4-FFF2-40B4-BE49-F238E27FC236}">
                    <a16:creationId xmlns:a16="http://schemas.microsoft.com/office/drawing/2014/main" xmlns="" xmlns:a14="http://schemas.microsoft.com/office/drawing/2010/main" id="{28769E48-4F43-4ACE-A52E-8FFA1C826E00}"/>
                  </a:ext>
                </a:extLst>
              </p:cNvPr>
              <p:cNvSpPr>
                <a:spLocks noRot="1" noChangeAspect="1" noMove="1" noResize="1" noEditPoints="1" noAdjustHandles="1" noChangeArrowheads="1" noChangeShapeType="1" noTextEdit="1"/>
              </p:cNvSpPr>
              <p:nvPr/>
            </p:nvSpPr>
            <p:spPr>
              <a:xfrm>
                <a:off x="7682000" y="3779379"/>
                <a:ext cx="1371600" cy="693758"/>
              </a:xfrm>
              <a:prstGeom prst="ellipse">
                <a:avLst/>
              </a:prstGeom>
              <a:blipFill rotWithShape="0">
                <a:blip r:embed="rId16"/>
                <a:stretch>
                  <a:fillRect b="-29167"/>
                </a:stretch>
              </a:blipFill>
              <a:ln w="381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Oval 36">
                <a:extLst>
                  <a:ext uri="{FF2B5EF4-FFF2-40B4-BE49-F238E27FC236}">
                    <a16:creationId xmlns:a16="http://schemas.microsoft.com/office/drawing/2014/main" xmlns="" id="{471AC6E0-7484-49FF-9388-056F71253AB3}"/>
                  </a:ext>
                </a:extLst>
              </p:cNvPr>
              <p:cNvSpPr/>
              <p:nvPr/>
            </p:nvSpPr>
            <p:spPr>
              <a:xfrm>
                <a:off x="9155107" y="5239940"/>
                <a:ext cx="1371600" cy="69232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1">
                          <a:effectLst>
                            <a:outerShdw blurRad="38100" dist="38100" dir="2700000" algn="tl">
                              <a:srgbClr val="000000">
                                <a:alpha val="43137"/>
                              </a:srgbClr>
                            </a:outerShdw>
                          </a:effectLst>
                          <a:latin typeface="Cambria Math" panose="02040503050406030204" pitchFamily="18" charset="0"/>
                        </a:rPr>
                        <m:t>𝒓</m:t>
                      </m:r>
                      <m:r>
                        <a:rPr lang="en-US" sz="2400" b="1" i="1">
                          <a:solidFill>
                            <a:schemeClr val="tx1"/>
                          </a:solidFill>
                          <a:effectLst>
                            <a:outerShdw blurRad="38100" dist="38100" dir="2700000" algn="tl">
                              <a:srgbClr val="000000">
                                <a:alpha val="43137"/>
                              </a:srgbClr>
                            </a:outerShdw>
                          </a:effectLst>
                          <a:latin typeface="Cambria Math" panose="02040503050406030204" pitchFamily="18" charset="0"/>
                        </a:rPr>
                        <m:t>𝑹</m:t>
                      </m:r>
                      <m:r>
                        <a:rPr lang="en-US" sz="2400" b="1" i="1">
                          <a:solidFill>
                            <a:schemeClr val="tx1"/>
                          </a:solidFill>
                          <a:effectLst>
                            <a:outerShdw blurRad="38100" dist="38100" dir="2700000" algn="tl">
                              <a:srgbClr val="000000">
                                <a:alpha val="43137"/>
                              </a:srgbClr>
                            </a:outerShdw>
                          </a:effectLst>
                          <a:latin typeface="Cambria Math" panose="02040503050406030204" pitchFamily="18" charset="0"/>
                        </a:rPr>
                        <m:t> </m:t>
                      </m:r>
                      <m:r>
                        <a:rPr lang="en-US" sz="2400" b="1" i="1">
                          <a:solidFill>
                            <a:schemeClr val="tx1"/>
                          </a:solidFill>
                          <a:effectLst>
                            <a:outerShdw blurRad="38100" dist="38100" dir="2700000" algn="tl">
                              <a:srgbClr val="000000">
                                <a:alpha val="43137"/>
                              </a:srgbClr>
                            </a:outerShdw>
                          </a:effectLst>
                          <a:latin typeface="Cambria Math" panose="02040503050406030204" pitchFamily="18" charset="0"/>
                        </a:rPr>
                        <m:t>𝑹</m:t>
                      </m:r>
                    </m:oMath>
                  </m:oMathPara>
                </a14:m>
                <a:endParaRPr lang="en-US" sz="2400" b="1" dirty="0">
                  <a:effectLst>
                    <a:outerShdw blurRad="38100" dist="38100" dir="2700000" algn="tl">
                      <a:srgbClr val="000000">
                        <a:alpha val="43137"/>
                      </a:srgbClr>
                    </a:outerShdw>
                  </a:effectLst>
                </a:endParaRPr>
              </a:p>
            </p:txBody>
          </p:sp>
        </mc:Choice>
        <mc:Fallback xmlns="">
          <p:sp>
            <p:nvSpPr>
              <p:cNvPr id="37" name="Oval 36">
                <a:extLst>
                  <a:ext uri="{FF2B5EF4-FFF2-40B4-BE49-F238E27FC236}">
                    <a16:creationId xmlns:a16="http://schemas.microsoft.com/office/drawing/2014/main" xmlns="" xmlns:a14="http://schemas.microsoft.com/office/drawing/2010/main" id="{471AC6E0-7484-49FF-9388-056F71253AB3}"/>
                  </a:ext>
                </a:extLst>
              </p:cNvPr>
              <p:cNvSpPr>
                <a:spLocks noRot="1" noChangeAspect="1" noMove="1" noResize="1" noEditPoints="1" noAdjustHandles="1" noChangeArrowheads="1" noChangeShapeType="1" noTextEdit="1"/>
              </p:cNvSpPr>
              <p:nvPr/>
            </p:nvSpPr>
            <p:spPr>
              <a:xfrm>
                <a:off x="7631107" y="5239940"/>
                <a:ext cx="1371600" cy="692320"/>
              </a:xfrm>
              <a:prstGeom prst="ellipse">
                <a:avLst/>
              </a:prstGeom>
              <a:blipFill rotWithShape="0">
                <a:blip r:embed="rId17"/>
                <a:stretch>
                  <a:fillRect/>
                </a:stretch>
              </a:blipFill>
              <a:ln w="38100">
                <a:solidFill>
                  <a:schemeClr val="tx1"/>
                </a:solidFill>
              </a:ln>
            </p:spPr>
            <p:txBody>
              <a:bodyPr/>
              <a:lstStyle/>
              <a:p>
                <a:r>
                  <a:rPr lang="en-US">
                    <a:noFill/>
                  </a:rPr>
                  <a:t> </a:t>
                </a:r>
              </a:p>
            </p:txBody>
          </p:sp>
        </mc:Fallback>
      </mc:AlternateContent>
      <p:sp>
        <p:nvSpPr>
          <p:cNvPr id="42" name="Arrow: Right 41">
            <a:extLst>
              <a:ext uri="{FF2B5EF4-FFF2-40B4-BE49-F238E27FC236}">
                <a16:creationId xmlns:a16="http://schemas.microsoft.com/office/drawing/2014/main" xmlns="" id="{A36D542F-17B3-49EA-A301-61C0C48E082F}"/>
              </a:ext>
            </a:extLst>
          </p:cNvPr>
          <p:cNvSpPr/>
          <p:nvPr/>
        </p:nvSpPr>
        <p:spPr>
          <a:xfrm>
            <a:off x="2623709" y="6026992"/>
            <a:ext cx="319177" cy="6855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8" name="Rectangle 17"/>
              <p:cNvSpPr/>
              <p:nvPr/>
            </p:nvSpPr>
            <p:spPr>
              <a:xfrm>
                <a:off x="9507721" y="3917320"/>
                <a:ext cx="768159" cy="461665"/>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sz="2400" b="1" i="1">
                          <a:effectLst>
                            <a:outerShdw blurRad="38100" dist="38100" dir="2700000" algn="tl">
                              <a:srgbClr val="000000">
                                <a:alpha val="43137"/>
                              </a:srgbClr>
                            </a:outerShdw>
                          </a:effectLst>
                          <a:latin typeface="Cambria Math" panose="02040503050406030204" pitchFamily="18" charset="0"/>
                        </a:rPr>
                        <m:t> </m:t>
                      </m:r>
                      <m:r>
                        <a:rPr lang="en-US" sz="2400" b="1" i="1">
                          <a:effectLst>
                            <a:outerShdw blurRad="38100" dist="38100" dir="2700000" algn="tl">
                              <a:srgbClr val="000000">
                                <a:alpha val="43137"/>
                              </a:srgbClr>
                            </a:outerShdw>
                          </a:effectLst>
                          <a:latin typeface="Cambria Math" panose="02040503050406030204" pitchFamily="18" charset="0"/>
                        </a:rPr>
                        <m:t>𝑹</m:t>
                      </m:r>
                      <m:r>
                        <a:rPr lang="en-US" sz="2400" b="1" i="1">
                          <a:effectLst>
                            <a:outerShdw blurRad="38100" dist="38100" dir="2700000" algn="tl">
                              <a:srgbClr val="000000">
                                <a:alpha val="43137"/>
                              </a:srgbClr>
                            </a:outerShdw>
                          </a:effectLst>
                          <a:latin typeface="Cambria Math" panose="02040503050406030204" pitchFamily="18" charset="0"/>
                        </a:rPr>
                        <m:t> </m:t>
                      </m:r>
                      <m:r>
                        <a:rPr lang="en-US" sz="2400" b="1" i="1">
                          <a:effectLst>
                            <a:outerShdw blurRad="38100" dist="38100" dir="2700000" algn="tl">
                              <a:srgbClr val="000000">
                                <a:alpha val="43137"/>
                              </a:srgbClr>
                            </a:outerShdw>
                          </a:effectLst>
                          <a:latin typeface="Cambria Math" panose="02040503050406030204" pitchFamily="18" charset="0"/>
                        </a:rPr>
                        <m:t>𝒓</m:t>
                      </m:r>
                    </m:oMath>
                  </m:oMathPara>
                </a14:m>
                <a:endParaRPr lang="en-US" sz="2400" b="1" dirty="0">
                  <a:effectLst>
                    <a:outerShdw blurRad="38100" dist="38100" dir="2700000" algn="tl">
                      <a:srgbClr val="000000">
                        <a:alpha val="43137"/>
                      </a:srgbClr>
                    </a:outerShdw>
                  </a:effectLst>
                </a:endParaRPr>
              </a:p>
            </p:txBody>
          </p:sp>
        </mc:Choice>
        <mc:Fallback xmlns="">
          <p:sp>
            <p:nvSpPr>
              <p:cNvPr id="18" name="Rectangle 17"/>
              <p:cNvSpPr>
                <a:spLocks noRot="1" noChangeAspect="1" noMove="1" noResize="1" noEditPoints="1" noAdjustHandles="1" noChangeArrowheads="1" noChangeShapeType="1" noTextEdit="1"/>
              </p:cNvSpPr>
              <p:nvPr/>
            </p:nvSpPr>
            <p:spPr>
              <a:xfrm>
                <a:off x="7983720" y="3917319"/>
                <a:ext cx="768159" cy="461665"/>
              </a:xfrm>
              <a:prstGeom prst="rect">
                <a:avLst/>
              </a:prstGeom>
              <a:blipFill rotWithShape="0">
                <a:blip r:embed="rId18"/>
                <a:stretch>
                  <a:fillRect b="-2667"/>
                </a:stretch>
              </a:blipFill>
            </p:spPr>
            <p:txBody>
              <a:bodyPr/>
              <a:lstStyle/>
              <a:p>
                <a:r>
                  <a:rPr lang="en-US">
                    <a:noFill/>
                  </a:rPr>
                  <a:t> </a:t>
                </a:r>
              </a:p>
            </p:txBody>
          </p:sp>
        </mc:Fallback>
      </mc:AlternateContent>
      <p:sp>
        <p:nvSpPr>
          <p:cNvPr id="43" name="TextBox 42">
            <a:extLst>
              <a:ext uri="{FF2B5EF4-FFF2-40B4-BE49-F238E27FC236}">
                <a16:creationId xmlns:a16="http://schemas.microsoft.com/office/drawing/2014/main" xmlns="" id="{A5182FA4-DA5C-4E6C-8C24-6A33D4FF0874}"/>
              </a:ext>
            </a:extLst>
          </p:cNvPr>
          <p:cNvSpPr txBox="1"/>
          <p:nvPr/>
        </p:nvSpPr>
        <p:spPr>
          <a:xfrm>
            <a:off x="5292099" y="1644515"/>
            <a:ext cx="1702594" cy="1200329"/>
          </a:xfrm>
          <a:prstGeom prst="rect">
            <a:avLst/>
          </a:prstGeom>
          <a:noFill/>
        </p:spPr>
        <p:txBody>
          <a:bodyPr wrap="square" rtlCol="0">
            <a:spAutoFit/>
          </a:bodyPr>
          <a:lstStyle/>
          <a:p>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সুস্থ</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কিন্তু</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থ্যালাসেমিয়া</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রোগের</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বাহক</a:t>
            </a:r>
            <a:endPar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4" name="TextBox 43">
            <a:extLst>
              <a:ext uri="{FF2B5EF4-FFF2-40B4-BE49-F238E27FC236}">
                <a16:creationId xmlns:a16="http://schemas.microsoft.com/office/drawing/2014/main" xmlns="" id="{A5182FA4-DA5C-4E6C-8C24-6A33D4FF0874}"/>
              </a:ext>
            </a:extLst>
          </p:cNvPr>
          <p:cNvSpPr txBox="1"/>
          <p:nvPr/>
        </p:nvSpPr>
        <p:spPr>
          <a:xfrm>
            <a:off x="8308183" y="2593246"/>
            <a:ext cx="2215940" cy="1200329"/>
          </a:xfrm>
          <a:prstGeom prst="rect">
            <a:avLst/>
          </a:prstGeom>
          <a:noFill/>
        </p:spPr>
        <p:txBody>
          <a:bodyPr wrap="square" rtlCol="0">
            <a:spAutoFit/>
          </a:bodyPr>
          <a:lstStyle/>
          <a:p>
            <a:r>
              <a:rPr lang="en-US" sz="2400" b="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সুস্থ</a:t>
            </a:r>
            <a:r>
              <a:rPr lang="en-US" sz="24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কিন্তু</a:t>
            </a:r>
            <a:r>
              <a:rPr lang="en-US" sz="24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থ্যালাসেমিয়া</a:t>
            </a:r>
            <a:r>
              <a:rPr lang="en-US" sz="24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রোগের</a:t>
            </a:r>
            <a:r>
              <a:rPr lang="en-US" sz="24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বাহক</a:t>
            </a:r>
            <a:endParaRPr lang="en-US" sz="24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5" name="TextBox 44">
            <a:extLst>
              <a:ext uri="{FF2B5EF4-FFF2-40B4-BE49-F238E27FC236}">
                <a16:creationId xmlns:a16="http://schemas.microsoft.com/office/drawing/2014/main" xmlns="" id="{A5182FA4-DA5C-4E6C-8C24-6A33D4FF0874}"/>
              </a:ext>
            </a:extLst>
          </p:cNvPr>
          <p:cNvSpPr txBox="1"/>
          <p:nvPr/>
        </p:nvSpPr>
        <p:spPr>
          <a:xfrm>
            <a:off x="8273628" y="4081672"/>
            <a:ext cx="2303972" cy="1200329"/>
          </a:xfrm>
          <a:prstGeom prst="rect">
            <a:avLst/>
          </a:prstGeom>
          <a:noFill/>
        </p:spPr>
        <p:txBody>
          <a:bodyPr wrap="square" rtlCol="0">
            <a:spAutoFit/>
          </a:bodyPr>
          <a:lstStyle/>
          <a:p>
            <a:r>
              <a:rPr lang="en-US" sz="2400" b="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সুস্থ</a:t>
            </a:r>
            <a:r>
              <a:rPr lang="en-US" sz="24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কিন্তু</a:t>
            </a:r>
            <a:r>
              <a:rPr lang="en-US" sz="24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r>
              <a:rPr lang="en-US" sz="2400" b="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থ্যালাসেমিয়া</a:t>
            </a:r>
            <a:r>
              <a:rPr lang="en-US" sz="24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রোগের</a:t>
            </a:r>
            <a:r>
              <a:rPr lang="en-US" sz="24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বাহক</a:t>
            </a:r>
            <a:endParaRPr lang="en-US" sz="24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6" name="TextBox 45">
            <a:extLst>
              <a:ext uri="{FF2B5EF4-FFF2-40B4-BE49-F238E27FC236}">
                <a16:creationId xmlns:a16="http://schemas.microsoft.com/office/drawing/2014/main" xmlns="" id="{A5182FA4-DA5C-4E6C-8C24-6A33D4FF0874}"/>
              </a:ext>
            </a:extLst>
          </p:cNvPr>
          <p:cNvSpPr txBox="1"/>
          <p:nvPr/>
        </p:nvSpPr>
        <p:spPr>
          <a:xfrm>
            <a:off x="9336317" y="6061269"/>
            <a:ext cx="1251847" cy="461665"/>
          </a:xfrm>
          <a:prstGeom prst="rect">
            <a:avLst/>
          </a:prstGeom>
          <a:noFill/>
        </p:spPr>
        <p:txBody>
          <a:bodyPr wrap="square" rtlCol="0">
            <a:spAutoFit/>
          </a:bodyPr>
          <a:lstStyle/>
          <a:p>
            <a:r>
              <a:rPr lang="en-US" sz="2400" b="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সুস্থ</a:t>
            </a:r>
            <a:r>
              <a:rPr lang="en-US" sz="24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শিশু</a:t>
            </a:r>
            <a:endParaRPr lang="en-US" sz="24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7" name="TextBox 46">
            <a:extLst>
              <a:ext uri="{FF2B5EF4-FFF2-40B4-BE49-F238E27FC236}">
                <a16:creationId xmlns:a16="http://schemas.microsoft.com/office/drawing/2014/main" xmlns="" id="{A5182FA4-DA5C-4E6C-8C24-6A33D4FF0874}"/>
              </a:ext>
            </a:extLst>
          </p:cNvPr>
          <p:cNvSpPr txBox="1"/>
          <p:nvPr/>
        </p:nvSpPr>
        <p:spPr>
          <a:xfrm>
            <a:off x="8903542" y="1182550"/>
            <a:ext cx="1702594" cy="830997"/>
          </a:xfrm>
          <a:prstGeom prst="rect">
            <a:avLst/>
          </a:prstGeom>
          <a:noFill/>
        </p:spPr>
        <p:txBody>
          <a:bodyPr wrap="square" rtlCol="0">
            <a:spAutoFit/>
          </a:bodyPr>
          <a:lstStyle/>
          <a:p>
            <a:r>
              <a:rPr lang="en-US" sz="2400" b="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থ্যালাসেমিয়া</a:t>
            </a:r>
            <a:r>
              <a:rPr lang="en-US" sz="24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আক্রান্ত</a:t>
            </a:r>
            <a:r>
              <a:rPr lang="en-US" sz="24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শিশু</a:t>
            </a:r>
            <a:endParaRPr lang="en-US" sz="24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40360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heel(1)">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heel(1)">
                                      <p:cBhvr>
                                        <p:cTn id="42" dur="2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heel(1)">
                                      <p:cBhvr>
                                        <p:cTn id="57" dur="20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heel(1)">
                                      <p:cBhvr>
                                        <p:cTn id="62" dur="20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heel(1)">
                                      <p:cBhvr>
                                        <p:cTn id="67" dur="20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heel(1)">
                                      <p:cBhvr>
                                        <p:cTn id="72" dur="20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barn(inVertical)">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heel(1)">
                                      <p:cBhvr>
                                        <p:cTn id="82" dur="20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barn(inVertical)">
                                      <p:cBhvr>
                                        <p:cTn id="87" dur="500"/>
                                        <p:tgtEl>
                                          <p:spTgt spid="42"/>
                                        </p:tgtEl>
                                      </p:cBhvr>
                                    </p:animEffect>
                                  </p:childTnLst>
                                </p:cTn>
                              </p:par>
                            </p:childTnLst>
                          </p:cTn>
                        </p:par>
                      </p:childTnLst>
                    </p:cTn>
                  </p:par>
                  <p:par>
                    <p:cTn id="88" fill="hold">
                      <p:stCondLst>
                        <p:cond delay="indefinite"/>
                      </p:stCondLst>
                      <p:childTnLst>
                        <p:par>
                          <p:cTn id="89" fill="hold">
                            <p:stCondLst>
                              <p:cond delay="0"/>
                            </p:stCondLst>
                            <p:childTnLst>
                              <p:par>
                                <p:cTn id="90" presetID="21" presetClass="entr" presetSubtype="1" fill="hold" grpId="0"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wheel(1)">
                                      <p:cBhvr>
                                        <p:cTn id="92" dur="2000"/>
                                        <p:tgtEl>
                                          <p:spTgt spid="26"/>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barn(inVertical)">
                                      <p:cBhvr>
                                        <p:cTn id="97" dur="500"/>
                                        <p:tgtEl>
                                          <p:spTgt spid="24"/>
                                        </p:tgtEl>
                                      </p:cBhvr>
                                    </p:animEffect>
                                  </p:childTnLst>
                                </p:cTn>
                              </p:par>
                            </p:childTnLst>
                          </p:cTn>
                        </p:par>
                      </p:childTnLst>
                    </p:cTn>
                  </p:par>
                  <p:par>
                    <p:cTn id="98" fill="hold">
                      <p:stCondLst>
                        <p:cond delay="indefinite"/>
                      </p:stCondLst>
                      <p:childTnLst>
                        <p:par>
                          <p:cTn id="99" fill="hold">
                            <p:stCondLst>
                              <p:cond delay="0"/>
                            </p:stCondLst>
                            <p:childTnLst>
                              <p:par>
                                <p:cTn id="100" presetID="21" presetClass="entr" presetSubtype="1" fill="hold" grpId="0" nodeType="click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wheel(1)">
                                      <p:cBhvr>
                                        <p:cTn id="102" dur="2000"/>
                                        <p:tgtEl>
                                          <p:spTgt spid="28"/>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barn(inVertical)">
                                      <p:cBhvr>
                                        <p:cTn id="107" dur="500"/>
                                        <p:tgtEl>
                                          <p:spTgt spid="21"/>
                                        </p:tgtEl>
                                      </p:cBhvr>
                                    </p:animEffect>
                                  </p:childTnLst>
                                </p:cTn>
                              </p:par>
                            </p:childTnLst>
                          </p:cTn>
                        </p:par>
                      </p:childTnLst>
                    </p:cTn>
                  </p:par>
                  <p:par>
                    <p:cTn id="108" fill="hold">
                      <p:stCondLst>
                        <p:cond delay="indefinite"/>
                      </p:stCondLst>
                      <p:childTnLst>
                        <p:par>
                          <p:cTn id="109" fill="hold">
                            <p:stCondLst>
                              <p:cond delay="0"/>
                            </p:stCondLst>
                            <p:childTnLst>
                              <p:par>
                                <p:cTn id="110" presetID="21" presetClass="entr" presetSubtype="1" fill="hold" grpId="0" nodeType="click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wheel(1)">
                                      <p:cBhvr>
                                        <p:cTn id="112" dur="2000"/>
                                        <p:tgtEl>
                                          <p:spTgt spid="27"/>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barn(inVertical)">
                                      <p:cBhvr>
                                        <p:cTn id="117" dur="500"/>
                                        <p:tgtEl>
                                          <p:spTgt spid="25"/>
                                        </p:tgtEl>
                                      </p:cBhvr>
                                    </p:animEffect>
                                  </p:childTnLst>
                                </p:cTn>
                              </p:par>
                            </p:childTnLst>
                          </p:cTn>
                        </p:par>
                      </p:childTnLst>
                    </p:cTn>
                  </p:par>
                  <p:par>
                    <p:cTn id="118" fill="hold">
                      <p:stCondLst>
                        <p:cond delay="indefinite"/>
                      </p:stCondLst>
                      <p:childTnLst>
                        <p:par>
                          <p:cTn id="119" fill="hold">
                            <p:stCondLst>
                              <p:cond delay="0"/>
                            </p:stCondLst>
                            <p:childTnLst>
                              <p:par>
                                <p:cTn id="120" presetID="21" presetClass="entr" presetSubtype="1" fill="hold" grpId="0" nodeType="click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wheel(1)">
                                      <p:cBhvr>
                                        <p:cTn id="122" dur="2000"/>
                                        <p:tgtEl>
                                          <p:spTgt spid="29"/>
                                        </p:tgtEl>
                                      </p:cBhvr>
                                    </p:animEffect>
                                  </p:childTnLst>
                                </p:cTn>
                              </p:par>
                            </p:childTnLst>
                          </p:cTn>
                        </p:par>
                      </p:childTnLst>
                    </p:cTn>
                  </p:par>
                  <p:par>
                    <p:cTn id="123" fill="hold">
                      <p:stCondLst>
                        <p:cond delay="indefinite"/>
                      </p:stCondLst>
                      <p:childTnLst>
                        <p:par>
                          <p:cTn id="124" fill="hold">
                            <p:stCondLst>
                              <p:cond delay="0"/>
                            </p:stCondLst>
                            <p:childTnLst>
                              <p:par>
                                <p:cTn id="125" presetID="21" presetClass="entr" presetSubtype="1" fill="hold" grpId="0" nodeType="click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wheel(1)">
                                      <p:cBhvr>
                                        <p:cTn id="127" dur="2000"/>
                                        <p:tgtEl>
                                          <p:spTgt spid="34"/>
                                        </p:tgtEl>
                                      </p:cBhvr>
                                    </p:animEffect>
                                  </p:childTnLst>
                                </p:cTn>
                              </p:par>
                            </p:childTnLst>
                          </p:cTn>
                        </p:par>
                      </p:childTnLst>
                    </p:cTn>
                  </p:par>
                  <p:par>
                    <p:cTn id="128" fill="hold">
                      <p:stCondLst>
                        <p:cond delay="indefinite"/>
                      </p:stCondLst>
                      <p:childTnLst>
                        <p:par>
                          <p:cTn id="129" fill="hold">
                            <p:stCondLst>
                              <p:cond delay="0"/>
                            </p:stCondLst>
                            <p:childTnLst>
                              <p:par>
                                <p:cTn id="130" presetID="21" presetClass="entr" presetSubtype="1" fill="hold" grpId="0" nodeType="clickEffect">
                                  <p:stCondLst>
                                    <p:cond delay="0"/>
                                  </p:stCondLst>
                                  <p:childTnLst>
                                    <p:set>
                                      <p:cBhvr>
                                        <p:cTn id="131" dur="1" fill="hold">
                                          <p:stCondLst>
                                            <p:cond delay="0"/>
                                          </p:stCondLst>
                                        </p:cTn>
                                        <p:tgtEl>
                                          <p:spTgt spid="35"/>
                                        </p:tgtEl>
                                        <p:attrNameLst>
                                          <p:attrName>style.visibility</p:attrName>
                                        </p:attrNameLst>
                                      </p:cBhvr>
                                      <p:to>
                                        <p:strVal val="visible"/>
                                      </p:to>
                                    </p:set>
                                    <p:animEffect transition="in" filter="wheel(1)">
                                      <p:cBhvr>
                                        <p:cTn id="132" dur="2000"/>
                                        <p:tgtEl>
                                          <p:spTgt spid="35"/>
                                        </p:tgtEl>
                                      </p:cBhvr>
                                    </p:animEffect>
                                  </p:childTnLst>
                                </p:cTn>
                              </p:par>
                            </p:childTnLst>
                          </p:cTn>
                        </p:par>
                      </p:childTnLst>
                    </p:cTn>
                  </p:par>
                  <p:par>
                    <p:cTn id="133" fill="hold">
                      <p:stCondLst>
                        <p:cond delay="indefinite"/>
                      </p:stCondLst>
                      <p:childTnLst>
                        <p:par>
                          <p:cTn id="134" fill="hold">
                            <p:stCondLst>
                              <p:cond delay="0"/>
                            </p:stCondLst>
                            <p:childTnLst>
                              <p:par>
                                <p:cTn id="135" presetID="21" presetClass="entr" presetSubtype="1" fill="hold" grpId="0" nodeType="click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heel(1)">
                                      <p:cBhvr>
                                        <p:cTn id="137" dur="2000"/>
                                        <p:tgtEl>
                                          <p:spTgt spid="36"/>
                                        </p:tgtEl>
                                      </p:cBhvr>
                                    </p:animEffect>
                                  </p:childTnLst>
                                </p:cTn>
                              </p:par>
                            </p:childTnLst>
                          </p:cTn>
                        </p:par>
                      </p:childTnLst>
                    </p:cTn>
                  </p:par>
                  <p:par>
                    <p:cTn id="138" fill="hold">
                      <p:stCondLst>
                        <p:cond delay="indefinite"/>
                      </p:stCondLst>
                      <p:childTnLst>
                        <p:par>
                          <p:cTn id="139" fill="hold">
                            <p:stCondLst>
                              <p:cond delay="0"/>
                            </p:stCondLst>
                            <p:childTnLst>
                              <p:par>
                                <p:cTn id="140" presetID="21" presetClass="entr" presetSubtype="1" fill="hold" grpId="0" nodeType="clickEffect">
                                  <p:stCondLst>
                                    <p:cond delay="0"/>
                                  </p:stCondLst>
                                  <p:childTnLst>
                                    <p:set>
                                      <p:cBhvr>
                                        <p:cTn id="141" dur="1" fill="hold">
                                          <p:stCondLst>
                                            <p:cond delay="0"/>
                                          </p:stCondLst>
                                        </p:cTn>
                                        <p:tgtEl>
                                          <p:spTgt spid="37"/>
                                        </p:tgtEl>
                                        <p:attrNameLst>
                                          <p:attrName>style.visibility</p:attrName>
                                        </p:attrNameLst>
                                      </p:cBhvr>
                                      <p:to>
                                        <p:strVal val="visible"/>
                                      </p:to>
                                    </p:set>
                                    <p:animEffect transition="in" filter="wheel(1)">
                                      <p:cBhvr>
                                        <p:cTn id="142" dur="2000"/>
                                        <p:tgtEl>
                                          <p:spTgt spid="37"/>
                                        </p:tgtEl>
                                      </p:cBhvr>
                                    </p:animEffect>
                                  </p:childTnLst>
                                </p:cTn>
                              </p:par>
                            </p:childTnLst>
                          </p:cTn>
                        </p:par>
                      </p:childTnLst>
                    </p:cTn>
                  </p:par>
                  <p:par>
                    <p:cTn id="143" fill="hold">
                      <p:stCondLst>
                        <p:cond delay="indefinite"/>
                      </p:stCondLst>
                      <p:childTnLst>
                        <p:par>
                          <p:cTn id="144" fill="hold">
                            <p:stCondLst>
                              <p:cond delay="0"/>
                            </p:stCondLst>
                            <p:childTnLst>
                              <p:par>
                                <p:cTn id="145" presetID="16" presetClass="entr" presetSubtype="21" fill="hold" grpId="0" nodeType="clickEffect">
                                  <p:stCondLst>
                                    <p:cond delay="0"/>
                                  </p:stCondLst>
                                  <p:childTnLst>
                                    <p:set>
                                      <p:cBhvr>
                                        <p:cTn id="146" dur="1" fill="hold">
                                          <p:stCondLst>
                                            <p:cond delay="0"/>
                                          </p:stCondLst>
                                        </p:cTn>
                                        <p:tgtEl>
                                          <p:spTgt spid="43"/>
                                        </p:tgtEl>
                                        <p:attrNameLst>
                                          <p:attrName>style.visibility</p:attrName>
                                        </p:attrNameLst>
                                      </p:cBhvr>
                                      <p:to>
                                        <p:strVal val="visible"/>
                                      </p:to>
                                    </p:set>
                                    <p:animEffect transition="in" filter="barn(inVertical)">
                                      <p:cBhvr>
                                        <p:cTn id="147" dur="500"/>
                                        <p:tgtEl>
                                          <p:spTgt spid="43"/>
                                        </p:tgtEl>
                                      </p:cBhvr>
                                    </p:animEffect>
                                  </p:childTnLst>
                                </p:cTn>
                              </p:par>
                            </p:childTnLst>
                          </p:cTn>
                        </p:par>
                      </p:childTnLst>
                    </p:cTn>
                  </p:par>
                  <p:par>
                    <p:cTn id="148" fill="hold">
                      <p:stCondLst>
                        <p:cond delay="indefinite"/>
                      </p:stCondLst>
                      <p:childTnLst>
                        <p:par>
                          <p:cTn id="149" fill="hold">
                            <p:stCondLst>
                              <p:cond delay="0"/>
                            </p:stCondLst>
                            <p:childTnLst>
                              <p:par>
                                <p:cTn id="150" presetID="16" presetClass="entr" presetSubtype="21" fill="hold" grpId="0" nodeType="clickEffect">
                                  <p:stCondLst>
                                    <p:cond delay="0"/>
                                  </p:stCondLst>
                                  <p:childTnLst>
                                    <p:set>
                                      <p:cBhvr>
                                        <p:cTn id="151" dur="1" fill="hold">
                                          <p:stCondLst>
                                            <p:cond delay="0"/>
                                          </p:stCondLst>
                                        </p:cTn>
                                        <p:tgtEl>
                                          <p:spTgt spid="44"/>
                                        </p:tgtEl>
                                        <p:attrNameLst>
                                          <p:attrName>style.visibility</p:attrName>
                                        </p:attrNameLst>
                                      </p:cBhvr>
                                      <p:to>
                                        <p:strVal val="visible"/>
                                      </p:to>
                                    </p:set>
                                    <p:animEffect transition="in" filter="barn(inVertical)">
                                      <p:cBhvr>
                                        <p:cTn id="152" dur="500"/>
                                        <p:tgtEl>
                                          <p:spTgt spid="44"/>
                                        </p:tgtEl>
                                      </p:cBhvr>
                                    </p:animEffect>
                                  </p:childTnLst>
                                </p:cTn>
                              </p:par>
                            </p:childTnLst>
                          </p:cTn>
                        </p:par>
                      </p:childTnLst>
                    </p:cTn>
                  </p:par>
                  <p:par>
                    <p:cTn id="153" fill="hold">
                      <p:stCondLst>
                        <p:cond delay="indefinite"/>
                      </p:stCondLst>
                      <p:childTnLst>
                        <p:par>
                          <p:cTn id="154" fill="hold">
                            <p:stCondLst>
                              <p:cond delay="0"/>
                            </p:stCondLst>
                            <p:childTnLst>
                              <p:par>
                                <p:cTn id="155" presetID="16" presetClass="entr" presetSubtype="21" fill="hold" grpId="0" nodeType="clickEffect">
                                  <p:stCondLst>
                                    <p:cond delay="0"/>
                                  </p:stCondLst>
                                  <p:childTnLst>
                                    <p:set>
                                      <p:cBhvr>
                                        <p:cTn id="156" dur="1" fill="hold">
                                          <p:stCondLst>
                                            <p:cond delay="0"/>
                                          </p:stCondLst>
                                        </p:cTn>
                                        <p:tgtEl>
                                          <p:spTgt spid="45"/>
                                        </p:tgtEl>
                                        <p:attrNameLst>
                                          <p:attrName>style.visibility</p:attrName>
                                        </p:attrNameLst>
                                      </p:cBhvr>
                                      <p:to>
                                        <p:strVal val="visible"/>
                                      </p:to>
                                    </p:set>
                                    <p:animEffect transition="in" filter="barn(inVertical)">
                                      <p:cBhvr>
                                        <p:cTn id="157" dur="500"/>
                                        <p:tgtEl>
                                          <p:spTgt spid="45"/>
                                        </p:tgtEl>
                                      </p:cBhvr>
                                    </p:animEffect>
                                  </p:childTnLst>
                                </p:cTn>
                              </p:par>
                            </p:childTnLst>
                          </p:cTn>
                        </p:par>
                      </p:childTnLst>
                    </p:cTn>
                  </p:par>
                  <p:par>
                    <p:cTn id="158" fill="hold">
                      <p:stCondLst>
                        <p:cond delay="indefinite"/>
                      </p:stCondLst>
                      <p:childTnLst>
                        <p:par>
                          <p:cTn id="159" fill="hold">
                            <p:stCondLst>
                              <p:cond delay="0"/>
                            </p:stCondLst>
                            <p:childTnLst>
                              <p:par>
                                <p:cTn id="160" presetID="16" presetClass="entr" presetSubtype="21" fill="hold" grpId="0" nodeType="clickEffect">
                                  <p:stCondLst>
                                    <p:cond delay="0"/>
                                  </p:stCondLst>
                                  <p:childTnLst>
                                    <p:set>
                                      <p:cBhvr>
                                        <p:cTn id="161" dur="1" fill="hold">
                                          <p:stCondLst>
                                            <p:cond delay="0"/>
                                          </p:stCondLst>
                                        </p:cTn>
                                        <p:tgtEl>
                                          <p:spTgt spid="46"/>
                                        </p:tgtEl>
                                        <p:attrNameLst>
                                          <p:attrName>style.visibility</p:attrName>
                                        </p:attrNameLst>
                                      </p:cBhvr>
                                      <p:to>
                                        <p:strVal val="visible"/>
                                      </p:to>
                                    </p:set>
                                    <p:animEffect transition="in" filter="barn(inVertical)">
                                      <p:cBhvr>
                                        <p:cTn id="162" dur="500"/>
                                        <p:tgtEl>
                                          <p:spTgt spid="46"/>
                                        </p:tgtEl>
                                      </p:cBhvr>
                                    </p:animEffect>
                                  </p:childTnLst>
                                </p:cTn>
                              </p:par>
                            </p:childTnLst>
                          </p:cTn>
                        </p:par>
                      </p:childTnLst>
                    </p:cTn>
                  </p:par>
                  <p:par>
                    <p:cTn id="163" fill="hold">
                      <p:stCondLst>
                        <p:cond delay="indefinite"/>
                      </p:stCondLst>
                      <p:childTnLst>
                        <p:par>
                          <p:cTn id="164" fill="hold">
                            <p:stCondLst>
                              <p:cond delay="0"/>
                            </p:stCondLst>
                            <p:childTnLst>
                              <p:par>
                                <p:cTn id="165" presetID="16" presetClass="entr" presetSubtype="21" fill="hold" grpId="0" nodeType="clickEffect">
                                  <p:stCondLst>
                                    <p:cond delay="0"/>
                                  </p:stCondLst>
                                  <p:childTnLst>
                                    <p:set>
                                      <p:cBhvr>
                                        <p:cTn id="166" dur="1" fill="hold">
                                          <p:stCondLst>
                                            <p:cond delay="0"/>
                                          </p:stCondLst>
                                        </p:cTn>
                                        <p:tgtEl>
                                          <p:spTgt spid="47"/>
                                        </p:tgtEl>
                                        <p:attrNameLst>
                                          <p:attrName>style.visibility</p:attrName>
                                        </p:attrNameLst>
                                      </p:cBhvr>
                                      <p:to>
                                        <p:strVal val="visible"/>
                                      </p:to>
                                    </p:set>
                                    <p:animEffect transition="in" filter="barn(inVertical)">
                                      <p:cBhvr>
                                        <p:cTn id="16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animBg="1"/>
      <p:bldP spid="7" grpId="0" animBg="1"/>
      <p:bldP spid="8" grpId="0" animBg="1"/>
      <p:bldP spid="9" grpId="0"/>
      <p:bldP spid="11" grpId="0"/>
      <p:bldP spid="12" grpId="0" animBg="1"/>
      <p:bldP spid="13" grpId="0"/>
      <p:bldP spid="14" grpId="0"/>
      <p:bldP spid="15" grpId="0"/>
      <p:bldP spid="16" grpId="0"/>
      <p:bldP spid="17" grpId="0"/>
      <p:bldP spid="19" grpId="0" animBg="1"/>
      <p:bldP spid="21" grpId="0" animBg="1"/>
      <p:bldP spid="24" grpId="0" animBg="1"/>
      <p:bldP spid="25" grpId="0" animBg="1"/>
      <p:bldP spid="26" grpId="0" animBg="1"/>
      <p:bldP spid="27" grpId="0" animBg="1"/>
      <p:bldP spid="28" grpId="0" animBg="1"/>
      <p:bldP spid="29" grpId="0" animBg="1"/>
      <p:bldP spid="34" grpId="0" animBg="1"/>
      <p:bldP spid="35" grpId="0" animBg="1"/>
      <p:bldP spid="36" grpId="0" animBg="1"/>
      <p:bldP spid="37" grpId="0" animBg="1"/>
      <p:bldP spid="42" grpId="0" animBg="1"/>
      <p:bldP spid="43" grpId="0"/>
      <p:bldP spid="44" grpId="0"/>
      <p:bldP spid="45" grpId="0"/>
      <p:bldP spid="46"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7902" y="1301347"/>
            <a:ext cx="3021474" cy="3046988"/>
          </a:xfrm>
          <a:prstGeom prst="rect">
            <a:avLst/>
          </a:prstGeom>
        </p:spPr>
        <p:txBody>
          <a:bodyPr wrap="square">
            <a:spAutoFit/>
          </a:bodyPr>
          <a:lstStyle/>
          <a:p>
            <a:pPr algn="ctr"/>
            <a:r>
              <a:rPr lang="bn-BD" sz="3200" dirty="0" smtClean="0">
                <a:latin typeface="NikoshBAN" panose="02000000000000000000" pitchFamily="2" charset="0"/>
                <a:cs typeface="NikoshBAN" panose="02000000000000000000" pitchFamily="2" charset="0"/>
              </a:rPr>
              <a:t>থ্যালসেমিয়া </a:t>
            </a:r>
            <a:r>
              <a:rPr lang="bn-BD" sz="3200" dirty="0">
                <a:latin typeface="NikoshBAN" panose="02000000000000000000" pitchFamily="2" charset="0"/>
                <a:cs typeface="NikoshBAN" panose="02000000000000000000" pitchFamily="2" charset="0"/>
              </a:rPr>
              <a:t>প্রধানত দুই ধরণের হয়ে থাকে। </a:t>
            </a:r>
            <a:endParaRPr lang="bn-BD" sz="3200" dirty="0" smtClean="0">
              <a:latin typeface="NikoshBAN" panose="02000000000000000000" pitchFamily="2" charset="0"/>
              <a:cs typeface="NikoshBAN" panose="02000000000000000000" pitchFamily="2" charset="0"/>
            </a:endParaRPr>
          </a:p>
          <a:p>
            <a:pPr algn="ctr"/>
            <a:r>
              <a:rPr lang="bn-BD" sz="3200" dirty="0" smtClean="0">
                <a:latin typeface="NikoshBAN" panose="02000000000000000000" pitchFamily="2" charset="0"/>
                <a:cs typeface="NikoshBAN" panose="02000000000000000000" pitchFamily="2" charset="0"/>
              </a:rPr>
              <a:t>যথা- আলফা </a:t>
            </a:r>
            <a:r>
              <a:rPr lang="bn-BD" sz="3200" dirty="0">
                <a:latin typeface="NikoshBAN" panose="02000000000000000000" pitchFamily="2" charset="0"/>
                <a:cs typeface="NikoshBAN" panose="02000000000000000000" pitchFamily="2" charset="0"/>
              </a:rPr>
              <a:t>থ্যালাসেমিয়া </a:t>
            </a:r>
            <a:endParaRPr lang="bn-BD" sz="3200" dirty="0" smtClean="0">
              <a:latin typeface="NikoshBAN" panose="02000000000000000000" pitchFamily="2" charset="0"/>
              <a:cs typeface="NikoshBAN" panose="02000000000000000000" pitchFamily="2" charset="0"/>
            </a:endParaRPr>
          </a:p>
          <a:p>
            <a:pPr algn="ctr"/>
            <a:r>
              <a:rPr lang="bn-BD" sz="3200" dirty="0" smtClean="0">
                <a:latin typeface="NikoshBAN" panose="02000000000000000000" pitchFamily="2" charset="0"/>
                <a:cs typeface="NikoshBAN" panose="02000000000000000000" pitchFamily="2" charset="0"/>
              </a:rPr>
              <a:t>ও</a:t>
            </a:r>
          </a:p>
          <a:p>
            <a:pPr algn="ctr"/>
            <a:r>
              <a:rPr lang="bn-BD" sz="3200" dirty="0" smtClean="0">
                <a:latin typeface="NikoshBAN" panose="02000000000000000000" pitchFamily="2" charset="0"/>
                <a:cs typeface="NikoshBAN" panose="02000000000000000000" pitchFamily="2" charset="0"/>
              </a:rPr>
              <a:t>বিটা থ্যালাসেমিয়া</a:t>
            </a:r>
            <a:r>
              <a:rPr lang="bn-BD" sz="3200" dirty="0">
                <a:latin typeface="NikoshBAN" panose="02000000000000000000" pitchFamily="2" charset="0"/>
                <a:cs typeface="NikoshBAN" panose="02000000000000000000" pitchFamily="2" charset="0"/>
              </a:rPr>
              <a:t>।</a:t>
            </a:r>
            <a:endParaRPr lang="en-US" sz="3200" b="1" dirty="0">
              <a:latin typeface="NikoshBAN" panose="02000000000000000000" pitchFamily="2" charset="0"/>
              <a:cs typeface="NikoshBAN" panose="02000000000000000000" pitchFamily="2" charset="0"/>
            </a:endParaRPr>
          </a:p>
        </p:txBody>
      </p:sp>
      <p:grpSp>
        <p:nvGrpSpPr>
          <p:cNvPr id="4" name="Group 3"/>
          <p:cNvGrpSpPr/>
          <p:nvPr/>
        </p:nvGrpSpPr>
        <p:grpSpPr>
          <a:xfrm>
            <a:off x="3776564" y="936039"/>
            <a:ext cx="7439221" cy="5321596"/>
            <a:chOff x="3105051" y="586564"/>
            <a:chExt cx="7439221" cy="5321596"/>
          </a:xfrm>
        </p:grpSpPr>
        <p:sp>
          <p:nvSpPr>
            <p:cNvPr id="5" name="Freeform 4"/>
            <p:cNvSpPr/>
            <p:nvPr/>
          </p:nvSpPr>
          <p:spPr>
            <a:xfrm>
              <a:off x="5335994" y="586564"/>
              <a:ext cx="2805906" cy="1402953"/>
            </a:xfrm>
            <a:custGeom>
              <a:avLst/>
              <a:gdLst>
                <a:gd name="connsiteX0" fmla="*/ 0 w 2805906"/>
                <a:gd name="connsiteY0" fmla="*/ 140295 h 1402953"/>
                <a:gd name="connsiteX1" fmla="*/ 140295 w 2805906"/>
                <a:gd name="connsiteY1" fmla="*/ 0 h 1402953"/>
                <a:gd name="connsiteX2" fmla="*/ 2665611 w 2805906"/>
                <a:gd name="connsiteY2" fmla="*/ 0 h 1402953"/>
                <a:gd name="connsiteX3" fmla="*/ 2805906 w 2805906"/>
                <a:gd name="connsiteY3" fmla="*/ 140295 h 1402953"/>
                <a:gd name="connsiteX4" fmla="*/ 2805906 w 2805906"/>
                <a:gd name="connsiteY4" fmla="*/ 1262658 h 1402953"/>
                <a:gd name="connsiteX5" fmla="*/ 2665611 w 2805906"/>
                <a:gd name="connsiteY5" fmla="*/ 1402953 h 1402953"/>
                <a:gd name="connsiteX6" fmla="*/ 140295 w 2805906"/>
                <a:gd name="connsiteY6" fmla="*/ 1402953 h 1402953"/>
                <a:gd name="connsiteX7" fmla="*/ 0 w 2805906"/>
                <a:gd name="connsiteY7" fmla="*/ 1262658 h 1402953"/>
                <a:gd name="connsiteX8" fmla="*/ 0 w 2805906"/>
                <a:gd name="connsiteY8" fmla="*/ 140295 h 140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5906" h="1402953">
                  <a:moveTo>
                    <a:pt x="0" y="140295"/>
                  </a:moveTo>
                  <a:cubicBezTo>
                    <a:pt x="0" y="62812"/>
                    <a:pt x="62812" y="0"/>
                    <a:pt x="140295" y="0"/>
                  </a:cubicBezTo>
                  <a:lnTo>
                    <a:pt x="2665611" y="0"/>
                  </a:lnTo>
                  <a:cubicBezTo>
                    <a:pt x="2743094" y="0"/>
                    <a:pt x="2805906" y="62812"/>
                    <a:pt x="2805906" y="140295"/>
                  </a:cubicBezTo>
                  <a:lnTo>
                    <a:pt x="2805906" y="1262658"/>
                  </a:lnTo>
                  <a:cubicBezTo>
                    <a:pt x="2805906" y="1340141"/>
                    <a:pt x="2743094" y="1402953"/>
                    <a:pt x="2665611" y="1402953"/>
                  </a:cubicBezTo>
                  <a:lnTo>
                    <a:pt x="140295" y="1402953"/>
                  </a:lnTo>
                  <a:cubicBezTo>
                    <a:pt x="62812" y="1402953"/>
                    <a:pt x="0" y="1340141"/>
                    <a:pt x="0" y="1262658"/>
                  </a:cubicBezTo>
                  <a:lnTo>
                    <a:pt x="0" y="14029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921" tIns="204921" rIns="204921" bIns="204921" numCol="1" spcCol="1270" anchor="ctr" anchorCtr="0">
              <a:noAutofit/>
            </a:bodyPr>
            <a:lstStyle/>
            <a:p>
              <a:pPr lvl="0" algn="ctr" defTabSz="1911350">
                <a:lnSpc>
                  <a:spcPct val="90000"/>
                </a:lnSpc>
                <a:spcBef>
                  <a:spcPct val="0"/>
                </a:spcBef>
                <a:spcAft>
                  <a:spcPct val="35000"/>
                </a:spcAft>
              </a:pPr>
              <a:r>
                <a:rPr lang="bn-BD" sz="4300" b="1" kern="1200" dirty="0" smtClean="0">
                  <a:latin typeface="NikoshBAN" panose="02000000000000000000" pitchFamily="2" charset="0"/>
                  <a:cs typeface="NikoshBAN" panose="02000000000000000000" pitchFamily="2" charset="0"/>
                </a:rPr>
                <a:t>থ্যালাসেমিয়ার</a:t>
              </a:r>
              <a:endParaRPr lang="en-US" sz="4300" kern="1200" dirty="0">
                <a:latin typeface="NikoshBAN" panose="02000000000000000000" pitchFamily="2" charset="0"/>
                <a:cs typeface="NikoshBAN" panose="02000000000000000000" pitchFamily="2" charset="0"/>
              </a:endParaRPr>
            </a:p>
          </p:txBody>
        </p:sp>
        <p:sp>
          <p:nvSpPr>
            <p:cNvPr id="6" name="Freeform 5"/>
            <p:cNvSpPr/>
            <p:nvPr/>
          </p:nvSpPr>
          <p:spPr>
            <a:xfrm rot="3509346">
              <a:off x="7209169" y="3001845"/>
              <a:ext cx="1461927" cy="491033"/>
            </a:xfrm>
            <a:custGeom>
              <a:avLst/>
              <a:gdLst>
                <a:gd name="connsiteX0" fmla="*/ 0 w 1461927"/>
                <a:gd name="connsiteY0" fmla="*/ 245517 h 491033"/>
                <a:gd name="connsiteX1" fmla="*/ 245517 w 1461927"/>
                <a:gd name="connsiteY1" fmla="*/ 0 h 491033"/>
                <a:gd name="connsiteX2" fmla="*/ 245517 w 1461927"/>
                <a:gd name="connsiteY2" fmla="*/ 98207 h 491033"/>
                <a:gd name="connsiteX3" fmla="*/ 1216411 w 1461927"/>
                <a:gd name="connsiteY3" fmla="*/ 98207 h 491033"/>
                <a:gd name="connsiteX4" fmla="*/ 1216411 w 1461927"/>
                <a:gd name="connsiteY4" fmla="*/ 0 h 491033"/>
                <a:gd name="connsiteX5" fmla="*/ 1461927 w 1461927"/>
                <a:gd name="connsiteY5" fmla="*/ 245517 h 491033"/>
                <a:gd name="connsiteX6" fmla="*/ 1216411 w 1461927"/>
                <a:gd name="connsiteY6" fmla="*/ 491033 h 491033"/>
                <a:gd name="connsiteX7" fmla="*/ 1216411 w 1461927"/>
                <a:gd name="connsiteY7" fmla="*/ 392826 h 491033"/>
                <a:gd name="connsiteX8" fmla="*/ 245517 w 1461927"/>
                <a:gd name="connsiteY8" fmla="*/ 392826 h 491033"/>
                <a:gd name="connsiteX9" fmla="*/ 245517 w 1461927"/>
                <a:gd name="connsiteY9" fmla="*/ 491033 h 491033"/>
                <a:gd name="connsiteX10" fmla="*/ 0 w 1461927"/>
                <a:gd name="connsiteY10" fmla="*/ 245517 h 49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1927" h="491033">
                  <a:moveTo>
                    <a:pt x="0" y="245517"/>
                  </a:moveTo>
                  <a:lnTo>
                    <a:pt x="245517" y="0"/>
                  </a:lnTo>
                  <a:lnTo>
                    <a:pt x="245517" y="98207"/>
                  </a:lnTo>
                  <a:lnTo>
                    <a:pt x="1216411" y="98207"/>
                  </a:lnTo>
                  <a:lnTo>
                    <a:pt x="1216411" y="0"/>
                  </a:lnTo>
                  <a:lnTo>
                    <a:pt x="1461927" y="245517"/>
                  </a:lnTo>
                  <a:lnTo>
                    <a:pt x="1216411" y="491033"/>
                  </a:lnTo>
                  <a:lnTo>
                    <a:pt x="1216411" y="392826"/>
                  </a:lnTo>
                  <a:lnTo>
                    <a:pt x="245517" y="392826"/>
                  </a:lnTo>
                  <a:lnTo>
                    <a:pt x="245517" y="491033"/>
                  </a:lnTo>
                  <a:lnTo>
                    <a:pt x="0" y="245517"/>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47310" tIns="98206" rIns="147309" bIns="98207" numCol="1" spcCol="1270" anchor="ctr" anchorCtr="0">
              <a:noAutofit/>
            </a:bodyPr>
            <a:lstStyle/>
            <a:p>
              <a:pPr lvl="0" algn="ctr" defTabSz="933450">
                <a:lnSpc>
                  <a:spcPct val="90000"/>
                </a:lnSpc>
                <a:spcBef>
                  <a:spcPct val="0"/>
                </a:spcBef>
                <a:spcAft>
                  <a:spcPct val="35000"/>
                </a:spcAft>
              </a:pPr>
              <a:endParaRPr lang="en-US" sz="2100" kern="1200"/>
            </a:p>
          </p:txBody>
        </p:sp>
        <p:sp>
          <p:nvSpPr>
            <p:cNvPr id="7" name="Freeform 6"/>
            <p:cNvSpPr/>
            <p:nvPr/>
          </p:nvSpPr>
          <p:spPr>
            <a:xfrm>
              <a:off x="7738366" y="4505207"/>
              <a:ext cx="2805906" cy="1402953"/>
            </a:xfrm>
            <a:custGeom>
              <a:avLst/>
              <a:gdLst>
                <a:gd name="connsiteX0" fmla="*/ 0 w 2805906"/>
                <a:gd name="connsiteY0" fmla="*/ 140295 h 1402953"/>
                <a:gd name="connsiteX1" fmla="*/ 140295 w 2805906"/>
                <a:gd name="connsiteY1" fmla="*/ 0 h 1402953"/>
                <a:gd name="connsiteX2" fmla="*/ 2665611 w 2805906"/>
                <a:gd name="connsiteY2" fmla="*/ 0 h 1402953"/>
                <a:gd name="connsiteX3" fmla="*/ 2805906 w 2805906"/>
                <a:gd name="connsiteY3" fmla="*/ 140295 h 1402953"/>
                <a:gd name="connsiteX4" fmla="*/ 2805906 w 2805906"/>
                <a:gd name="connsiteY4" fmla="*/ 1262658 h 1402953"/>
                <a:gd name="connsiteX5" fmla="*/ 2665611 w 2805906"/>
                <a:gd name="connsiteY5" fmla="*/ 1402953 h 1402953"/>
                <a:gd name="connsiteX6" fmla="*/ 140295 w 2805906"/>
                <a:gd name="connsiteY6" fmla="*/ 1402953 h 1402953"/>
                <a:gd name="connsiteX7" fmla="*/ 0 w 2805906"/>
                <a:gd name="connsiteY7" fmla="*/ 1262658 h 1402953"/>
                <a:gd name="connsiteX8" fmla="*/ 0 w 2805906"/>
                <a:gd name="connsiteY8" fmla="*/ 140295 h 140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5906" h="1402953">
                  <a:moveTo>
                    <a:pt x="0" y="140295"/>
                  </a:moveTo>
                  <a:cubicBezTo>
                    <a:pt x="0" y="62812"/>
                    <a:pt x="62812" y="0"/>
                    <a:pt x="140295" y="0"/>
                  </a:cubicBezTo>
                  <a:lnTo>
                    <a:pt x="2665611" y="0"/>
                  </a:lnTo>
                  <a:cubicBezTo>
                    <a:pt x="2743094" y="0"/>
                    <a:pt x="2805906" y="62812"/>
                    <a:pt x="2805906" y="140295"/>
                  </a:cubicBezTo>
                  <a:lnTo>
                    <a:pt x="2805906" y="1262658"/>
                  </a:lnTo>
                  <a:cubicBezTo>
                    <a:pt x="2805906" y="1340141"/>
                    <a:pt x="2743094" y="1402953"/>
                    <a:pt x="2665611" y="1402953"/>
                  </a:cubicBezTo>
                  <a:lnTo>
                    <a:pt x="140295" y="1402953"/>
                  </a:lnTo>
                  <a:cubicBezTo>
                    <a:pt x="62812" y="1402953"/>
                    <a:pt x="0" y="1340141"/>
                    <a:pt x="0" y="1262658"/>
                  </a:cubicBezTo>
                  <a:lnTo>
                    <a:pt x="0" y="14029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921" tIns="204921" rIns="204921" bIns="204921" numCol="1" spcCol="1270" anchor="ctr" anchorCtr="0">
              <a:noAutofit/>
            </a:bodyPr>
            <a:lstStyle/>
            <a:p>
              <a:pPr lvl="0" algn="ctr" defTabSz="1911350">
                <a:lnSpc>
                  <a:spcPct val="90000"/>
                </a:lnSpc>
                <a:spcBef>
                  <a:spcPct val="0"/>
                </a:spcBef>
                <a:spcAft>
                  <a:spcPct val="35000"/>
                </a:spcAft>
              </a:pPr>
              <a:r>
                <a:rPr lang="bn-BD" sz="4300" kern="1200" dirty="0" smtClean="0"/>
                <a:t>বিটা</a:t>
              </a:r>
              <a:endParaRPr lang="en-US" sz="4300" kern="1200" dirty="0"/>
            </a:p>
          </p:txBody>
        </p:sp>
        <p:sp>
          <p:nvSpPr>
            <p:cNvPr id="8" name="Freeform 7"/>
            <p:cNvSpPr/>
            <p:nvPr/>
          </p:nvSpPr>
          <p:spPr>
            <a:xfrm rot="21600000">
              <a:off x="6093698" y="4961166"/>
              <a:ext cx="1461927" cy="491034"/>
            </a:xfrm>
            <a:custGeom>
              <a:avLst/>
              <a:gdLst>
                <a:gd name="connsiteX0" fmla="*/ 0 w 1461927"/>
                <a:gd name="connsiteY0" fmla="*/ 245517 h 491033"/>
                <a:gd name="connsiteX1" fmla="*/ 245517 w 1461927"/>
                <a:gd name="connsiteY1" fmla="*/ 0 h 491033"/>
                <a:gd name="connsiteX2" fmla="*/ 245517 w 1461927"/>
                <a:gd name="connsiteY2" fmla="*/ 98207 h 491033"/>
                <a:gd name="connsiteX3" fmla="*/ 1216411 w 1461927"/>
                <a:gd name="connsiteY3" fmla="*/ 98207 h 491033"/>
                <a:gd name="connsiteX4" fmla="*/ 1216411 w 1461927"/>
                <a:gd name="connsiteY4" fmla="*/ 0 h 491033"/>
                <a:gd name="connsiteX5" fmla="*/ 1461927 w 1461927"/>
                <a:gd name="connsiteY5" fmla="*/ 245517 h 491033"/>
                <a:gd name="connsiteX6" fmla="*/ 1216411 w 1461927"/>
                <a:gd name="connsiteY6" fmla="*/ 491033 h 491033"/>
                <a:gd name="connsiteX7" fmla="*/ 1216411 w 1461927"/>
                <a:gd name="connsiteY7" fmla="*/ 392826 h 491033"/>
                <a:gd name="connsiteX8" fmla="*/ 245517 w 1461927"/>
                <a:gd name="connsiteY8" fmla="*/ 392826 h 491033"/>
                <a:gd name="connsiteX9" fmla="*/ 245517 w 1461927"/>
                <a:gd name="connsiteY9" fmla="*/ 491033 h 491033"/>
                <a:gd name="connsiteX10" fmla="*/ 0 w 1461927"/>
                <a:gd name="connsiteY10" fmla="*/ 245517 h 49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1927" h="491033">
                  <a:moveTo>
                    <a:pt x="1461927" y="245516"/>
                  </a:moveTo>
                  <a:lnTo>
                    <a:pt x="1216410" y="491032"/>
                  </a:lnTo>
                  <a:lnTo>
                    <a:pt x="1216410" y="392825"/>
                  </a:lnTo>
                  <a:lnTo>
                    <a:pt x="245516" y="392825"/>
                  </a:lnTo>
                  <a:lnTo>
                    <a:pt x="245516" y="491032"/>
                  </a:lnTo>
                  <a:lnTo>
                    <a:pt x="0" y="245516"/>
                  </a:lnTo>
                  <a:lnTo>
                    <a:pt x="245516" y="1"/>
                  </a:lnTo>
                  <a:lnTo>
                    <a:pt x="245516" y="98208"/>
                  </a:lnTo>
                  <a:lnTo>
                    <a:pt x="1216410" y="98208"/>
                  </a:lnTo>
                  <a:lnTo>
                    <a:pt x="1216410" y="1"/>
                  </a:lnTo>
                  <a:lnTo>
                    <a:pt x="1461927" y="24551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47310" tIns="98208" rIns="147310" bIns="98207" numCol="1" spcCol="1270" anchor="ctr" anchorCtr="0">
              <a:noAutofit/>
            </a:bodyPr>
            <a:lstStyle/>
            <a:p>
              <a:pPr lvl="0" algn="ctr" defTabSz="933450">
                <a:lnSpc>
                  <a:spcPct val="90000"/>
                </a:lnSpc>
                <a:spcBef>
                  <a:spcPct val="0"/>
                </a:spcBef>
                <a:spcAft>
                  <a:spcPct val="35000"/>
                </a:spcAft>
              </a:pPr>
              <a:endParaRPr lang="en-US" sz="2100" kern="1200"/>
            </a:p>
          </p:txBody>
        </p:sp>
        <p:sp>
          <p:nvSpPr>
            <p:cNvPr id="9" name="Freeform 8"/>
            <p:cNvSpPr/>
            <p:nvPr/>
          </p:nvSpPr>
          <p:spPr>
            <a:xfrm>
              <a:off x="3105051" y="4505207"/>
              <a:ext cx="2805906" cy="1402953"/>
            </a:xfrm>
            <a:custGeom>
              <a:avLst/>
              <a:gdLst>
                <a:gd name="connsiteX0" fmla="*/ 0 w 2805906"/>
                <a:gd name="connsiteY0" fmla="*/ 140295 h 1402953"/>
                <a:gd name="connsiteX1" fmla="*/ 140295 w 2805906"/>
                <a:gd name="connsiteY1" fmla="*/ 0 h 1402953"/>
                <a:gd name="connsiteX2" fmla="*/ 2665611 w 2805906"/>
                <a:gd name="connsiteY2" fmla="*/ 0 h 1402953"/>
                <a:gd name="connsiteX3" fmla="*/ 2805906 w 2805906"/>
                <a:gd name="connsiteY3" fmla="*/ 140295 h 1402953"/>
                <a:gd name="connsiteX4" fmla="*/ 2805906 w 2805906"/>
                <a:gd name="connsiteY4" fmla="*/ 1262658 h 1402953"/>
                <a:gd name="connsiteX5" fmla="*/ 2665611 w 2805906"/>
                <a:gd name="connsiteY5" fmla="*/ 1402953 h 1402953"/>
                <a:gd name="connsiteX6" fmla="*/ 140295 w 2805906"/>
                <a:gd name="connsiteY6" fmla="*/ 1402953 h 1402953"/>
                <a:gd name="connsiteX7" fmla="*/ 0 w 2805906"/>
                <a:gd name="connsiteY7" fmla="*/ 1262658 h 1402953"/>
                <a:gd name="connsiteX8" fmla="*/ 0 w 2805906"/>
                <a:gd name="connsiteY8" fmla="*/ 140295 h 140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5906" h="1402953">
                  <a:moveTo>
                    <a:pt x="0" y="140295"/>
                  </a:moveTo>
                  <a:cubicBezTo>
                    <a:pt x="0" y="62812"/>
                    <a:pt x="62812" y="0"/>
                    <a:pt x="140295" y="0"/>
                  </a:cubicBezTo>
                  <a:lnTo>
                    <a:pt x="2665611" y="0"/>
                  </a:lnTo>
                  <a:cubicBezTo>
                    <a:pt x="2743094" y="0"/>
                    <a:pt x="2805906" y="62812"/>
                    <a:pt x="2805906" y="140295"/>
                  </a:cubicBezTo>
                  <a:lnTo>
                    <a:pt x="2805906" y="1262658"/>
                  </a:lnTo>
                  <a:cubicBezTo>
                    <a:pt x="2805906" y="1340141"/>
                    <a:pt x="2743094" y="1402953"/>
                    <a:pt x="2665611" y="1402953"/>
                  </a:cubicBezTo>
                  <a:lnTo>
                    <a:pt x="140295" y="1402953"/>
                  </a:lnTo>
                  <a:cubicBezTo>
                    <a:pt x="62812" y="1402953"/>
                    <a:pt x="0" y="1340141"/>
                    <a:pt x="0" y="1262658"/>
                  </a:cubicBezTo>
                  <a:lnTo>
                    <a:pt x="0" y="14029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921" tIns="204921" rIns="204921" bIns="204921" numCol="1" spcCol="1270" anchor="ctr" anchorCtr="0">
              <a:noAutofit/>
            </a:bodyPr>
            <a:lstStyle/>
            <a:p>
              <a:pPr lvl="0" algn="ctr" defTabSz="1911350">
                <a:lnSpc>
                  <a:spcPct val="90000"/>
                </a:lnSpc>
                <a:spcBef>
                  <a:spcPct val="0"/>
                </a:spcBef>
                <a:spcAft>
                  <a:spcPct val="35000"/>
                </a:spcAft>
              </a:pPr>
              <a:r>
                <a:rPr lang="bn-BD" sz="4300" kern="1200" dirty="0" smtClean="0">
                  <a:latin typeface="NikoshBAN" panose="02000000000000000000" pitchFamily="2" charset="0"/>
                  <a:cs typeface="NikoshBAN" panose="02000000000000000000" pitchFamily="2" charset="0"/>
                </a:rPr>
                <a:t>আলফা</a:t>
              </a:r>
              <a:r>
                <a:rPr lang="bn-BD" sz="4300" kern="1200" dirty="0" smtClean="0"/>
                <a:t> </a:t>
              </a:r>
              <a:endParaRPr lang="en-US" sz="4300" kern="1200" dirty="0"/>
            </a:p>
          </p:txBody>
        </p:sp>
        <p:sp>
          <p:nvSpPr>
            <p:cNvPr id="10" name="Freeform 9"/>
            <p:cNvSpPr/>
            <p:nvPr/>
          </p:nvSpPr>
          <p:spPr>
            <a:xfrm rot="17979211">
              <a:off x="4892511" y="3001845"/>
              <a:ext cx="1461927" cy="491033"/>
            </a:xfrm>
            <a:custGeom>
              <a:avLst/>
              <a:gdLst>
                <a:gd name="connsiteX0" fmla="*/ 0 w 1461927"/>
                <a:gd name="connsiteY0" fmla="*/ 245517 h 491033"/>
                <a:gd name="connsiteX1" fmla="*/ 245517 w 1461927"/>
                <a:gd name="connsiteY1" fmla="*/ 0 h 491033"/>
                <a:gd name="connsiteX2" fmla="*/ 245517 w 1461927"/>
                <a:gd name="connsiteY2" fmla="*/ 98207 h 491033"/>
                <a:gd name="connsiteX3" fmla="*/ 1216411 w 1461927"/>
                <a:gd name="connsiteY3" fmla="*/ 98207 h 491033"/>
                <a:gd name="connsiteX4" fmla="*/ 1216411 w 1461927"/>
                <a:gd name="connsiteY4" fmla="*/ 0 h 491033"/>
                <a:gd name="connsiteX5" fmla="*/ 1461927 w 1461927"/>
                <a:gd name="connsiteY5" fmla="*/ 245517 h 491033"/>
                <a:gd name="connsiteX6" fmla="*/ 1216411 w 1461927"/>
                <a:gd name="connsiteY6" fmla="*/ 491033 h 491033"/>
                <a:gd name="connsiteX7" fmla="*/ 1216411 w 1461927"/>
                <a:gd name="connsiteY7" fmla="*/ 392826 h 491033"/>
                <a:gd name="connsiteX8" fmla="*/ 245517 w 1461927"/>
                <a:gd name="connsiteY8" fmla="*/ 392826 h 491033"/>
                <a:gd name="connsiteX9" fmla="*/ 245517 w 1461927"/>
                <a:gd name="connsiteY9" fmla="*/ 491033 h 491033"/>
                <a:gd name="connsiteX10" fmla="*/ 0 w 1461927"/>
                <a:gd name="connsiteY10" fmla="*/ 245517 h 49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1927" h="491033">
                  <a:moveTo>
                    <a:pt x="0" y="245517"/>
                  </a:moveTo>
                  <a:lnTo>
                    <a:pt x="245517" y="0"/>
                  </a:lnTo>
                  <a:lnTo>
                    <a:pt x="245517" y="98207"/>
                  </a:lnTo>
                  <a:lnTo>
                    <a:pt x="1216411" y="98207"/>
                  </a:lnTo>
                  <a:lnTo>
                    <a:pt x="1216411" y="0"/>
                  </a:lnTo>
                  <a:lnTo>
                    <a:pt x="1461927" y="245517"/>
                  </a:lnTo>
                  <a:lnTo>
                    <a:pt x="1216411" y="491033"/>
                  </a:lnTo>
                  <a:lnTo>
                    <a:pt x="1216411" y="392826"/>
                  </a:lnTo>
                  <a:lnTo>
                    <a:pt x="245517" y="392826"/>
                  </a:lnTo>
                  <a:lnTo>
                    <a:pt x="245517" y="491033"/>
                  </a:lnTo>
                  <a:lnTo>
                    <a:pt x="0" y="245517"/>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47309" tIns="98207" rIns="147310" bIns="98206" numCol="1" spcCol="1270" anchor="ctr" anchorCtr="0">
              <a:noAutofit/>
            </a:bodyPr>
            <a:lstStyle/>
            <a:p>
              <a:pPr lvl="0" algn="ctr" defTabSz="933450">
                <a:lnSpc>
                  <a:spcPct val="90000"/>
                </a:lnSpc>
                <a:spcBef>
                  <a:spcPct val="0"/>
                </a:spcBef>
                <a:spcAft>
                  <a:spcPct val="35000"/>
                </a:spcAft>
              </a:pPr>
              <a:endParaRPr lang="en-US" sz="2100" kern="1200"/>
            </a:p>
          </p:txBody>
        </p:sp>
      </p:grpSp>
      <p:sp>
        <p:nvSpPr>
          <p:cNvPr id="3" name="Rectangle 2"/>
          <p:cNvSpPr/>
          <p:nvPr/>
        </p:nvSpPr>
        <p:spPr>
          <a:xfrm>
            <a:off x="397902" y="342890"/>
            <a:ext cx="4227439" cy="707886"/>
          </a:xfrm>
          <a:prstGeom prst="rect">
            <a:avLst/>
          </a:prstGeom>
          <a:solidFill>
            <a:srgbClr val="FFFF00"/>
          </a:solidFill>
        </p:spPr>
        <p:txBody>
          <a:bodyPr wrap="none">
            <a:spAutoFit/>
          </a:bodyPr>
          <a:lstStyle/>
          <a:p>
            <a:r>
              <a:rPr lang="bn-BD" sz="4000" b="1" dirty="0">
                <a:latin typeface="NikoshBAN" panose="02000000000000000000" pitchFamily="2" charset="0"/>
                <a:cs typeface="NikoshBAN" panose="02000000000000000000" pitchFamily="2" charset="0"/>
              </a:rPr>
              <a:t>থ্যালাসেমিয়ার প্রকারভেদ</a:t>
            </a:r>
            <a:r>
              <a:rPr lang="en-US" sz="4000" b="1" dirty="0">
                <a:latin typeface="NikoshBAN" panose="02000000000000000000" pitchFamily="2" charset="0"/>
                <a:cs typeface="NikoshBAN" panose="02000000000000000000" pitchFamily="2" charset="0"/>
              </a:rPr>
              <a:t>:</a:t>
            </a:r>
            <a:endParaRPr lang="en-US" sz="4000" dirty="0"/>
          </a:p>
        </p:txBody>
      </p:sp>
    </p:spTree>
    <p:extLst>
      <p:ext uri="{BB962C8B-B14F-4D97-AF65-F5344CB8AC3E}">
        <p14:creationId xmlns:p14="http://schemas.microsoft.com/office/powerpoint/2010/main" val="22708388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3000"/>
                                        <p:tgtEl>
                                          <p:spTgt spid="4"/>
                                        </p:tgtEl>
                                      </p:cBhvr>
                                    </p:animEffect>
                                  </p:childTnLst>
                                  <p:subTnLst>
                                    <p:animClr clrSpc="rgb" dir="cw">
                                      <p:cBhvr override="childStyle">
                                        <p:cTn dur="1" fill="hold" display="0" masterRel="nextClick" afterEffect="1"/>
                                        <p:tgtEl>
                                          <p:spTgt spid="4"/>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739825"/>
            <a:ext cx="6472238" cy="3970318"/>
          </a:xfrm>
          <a:prstGeom prst="rect">
            <a:avLst/>
          </a:prstGeom>
        </p:spPr>
        <p:txBody>
          <a:bodyPr wrap="square">
            <a:spAutoFit/>
          </a:bodyPr>
          <a:lstStyle/>
          <a:p>
            <a:pPr marL="457200" indent="-457200">
              <a:buFont typeface="Wingdings" panose="05000000000000000000" pitchFamily="2" charset="2"/>
              <a:buChar char="v"/>
            </a:pPr>
            <a:r>
              <a:rPr lang="bn-BD" sz="2800" dirty="0" smtClean="0">
                <a:solidFill>
                  <a:srgbClr val="444444"/>
                </a:solidFill>
                <a:latin typeface="NikoshBAN" panose="02000000000000000000" pitchFamily="2" charset="0"/>
                <a:cs typeface="NikoshBAN" panose="02000000000000000000" pitchFamily="2" charset="0"/>
              </a:rPr>
              <a:t>চারটি জিন দিয়ে আলফা থ্যালাসেমিয়া ধারা গঠিত হয়। এক্ষেত্রে বাবা এবং মা প্রত্যেকের কাছ থেকে দুইটি করে এই জিন পাওয়া যায়। এর মধ্যে এক বা একাধিক জিন ত্রুটিপূর্ণ হলে আলফা থ্যালাসেমিয়া হয়। </a:t>
            </a:r>
          </a:p>
          <a:p>
            <a:pPr marL="457200" indent="-457200">
              <a:buFont typeface="Wingdings" panose="05000000000000000000" pitchFamily="2" charset="2"/>
              <a:buChar char="v"/>
            </a:pPr>
            <a:r>
              <a:rPr lang="bn-BD" sz="2800" dirty="0" smtClean="0">
                <a:solidFill>
                  <a:srgbClr val="444444"/>
                </a:solidFill>
                <a:latin typeface="NikoshBAN" panose="02000000000000000000" pitchFamily="2" charset="0"/>
                <a:cs typeface="NikoshBAN" panose="02000000000000000000" pitchFamily="2" charset="0"/>
              </a:rPr>
              <a:t>সমস্যাটি কতটা মারাত্মক তা নির্ভর করে চারটির মধ্যে কতটি জিন ত্রুটিপূর্ণ তার ওপর। যেমন- একটি জিন ত্রুটিপূর্ণ হলে থ্যালাসেমিয়ার কোন লক্ষণ বা উপসর্গই দেখা যাবে না। তবে আক্রান্ত ব্যক্তির মাধ্যমে তার সন্তানের মধ্যে এই রোগ ছড়াতে পারে।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2739" y="385882"/>
            <a:ext cx="5243512" cy="3738503"/>
          </a:xfrm>
          <a:prstGeom prst="rect">
            <a:avLst/>
          </a:prstGeom>
          <a:ln w="127000" cap="sq">
            <a:solidFill>
              <a:srgbClr val="7030A0"/>
            </a:solidFill>
            <a:miter lim="800000"/>
          </a:ln>
          <a:effectLst>
            <a:outerShdw blurRad="57150" dist="50800" dir="2700000" algn="tl" rotWithShape="0">
              <a:srgbClr val="000000">
                <a:alpha val="40000"/>
              </a:srgbClr>
            </a:outerShdw>
          </a:effectLst>
        </p:spPr>
      </p:pic>
      <p:sp>
        <p:nvSpPr>
          <p:cNvPr id="4" name="Rectangle 3"/>
          <p:cNvSpPr/>
          <p:nvPr/>
        </p:nvSpPr>
        <p:spPr>
          <a:xfrm>
            <a:off x="300038" y="31939"/>
            <a:ext cx="5657849" cy="707886"/>
          </a:xfrm>
          <a:prstGeom prst="rect">
            <a:avLst/>
          </a:prstGeom>
          <a:solidFill>
            <a:schemeClr val="accent2">
              <a:lumMod val="20000"/>
              <a:lumOff val="80000"/>
            </a:schemeClr>
          </a:solidFill>
        </p:spPr>
        <p:txBody>
          <a:bodyPr wrap="square">
            <a:spAutoFit/>
          </a:bodyPr>
          <a:lstStyle/>
          <a:p>
            <a:pPr algn="ctr"/>
            <a:r>
              <a:rPr lang="bn-BD" sz="4000" b="1" dirty="0">
                <a:solidFill>
                  <a:srgbClr val="7030A0"/>
                </a:solidFill>
                <a:latin typeface="NikoshBAN" panose="02000000000000000000" pitchFamily="2" charset="0"/>
                <a:cs typeface="NikoshBAN" panose="02000000000000000000" pitchFamily="2" charset="0"/>
              </a:rPr>
              <a:t>আলফা </a:t>
            </a:r>
            <a:r>
              <a:rPr lang="bn-BD" sz="4000" b="1" dirty="0" smtClean="0">
                <a:solidFill>
                  <a:srgbClr val="7030A0"/>
                </a:solidFill>
                <a:latin typeface="NikoshBAN" panose="02000000000000000000" pitchFamily="2" charset="0"/>
                <a:cs typeface="NikoshBAN" panose="02000000000000000000" pitchFamily="2" charset="0"/>
              </a:rPr>
              <a:t>থ্যালাসেমিয়া</a:t>
            </a:r>
            <a:endParaRPr lang="en-US" sz="4000" dirty="0">
              <a:solidFill>
                <a:srgbClr val="7030A0"/>
              </a:solidFill>
              <a:latin typeface="NikoshBAN" panose="02000000000000000000" pitchFamily="2" charset="0"/>
              <a:cs typeface="NikoshBAN" panose="02000000000000000000" pitchFamily="2" charset="0"/>
            </a:endParaRPr>
          </a:p>
        </p:txBody>
      </p:sp>
      <p:sp>
        <p:nvSpPr>
          <p:cNvPr id="5" name="Rectangle 4"/>
          <p:cNvSpPr/>
          <p:nvPr/>
        </p:nvSpPr>
        <p:spPr>
          <a:xfrm>
            <a:off x="1" y="4611231"/>
            <a:ext cx="11572872" cy="2246769"/>
          </a:xfrm>
          <a:prstGeom prst="rect">
            <a:avLst/>
          </a:prstGeom>
        </p:spPr>
        <p:txBody>
          <a:bodyPr wrap="square">
            <a:spAutoFit/>
          </a:bodyPr>
          <a:lstStyle/>
          <a:p>
            <a:pPr marL="457200" indent="-457200">
              <a:buFont typeface="Wingdings" panose="05000000000000000000" pitchFamily="2" charset="2"/>
              <a:buChar char="v"/>
            </a:pPr>
            <a:r>
              <a:rPr lang="bn-BD" sz="2800" dirty="0">
                <a:solidFill>
                  <a:srgbClr val="444444"/>
                </a:solidFill>
                <a:latin typeface="NikoshBAN" panose="02000000000000000000" pitchFamily="2" charset="0"/>
                <a:cs typeface="NikoshBAN" panose="02000000000000000000" pitchFamily="2" charset="0"/>
              </a:rPr>
              <a:t>দুইটি জিন ত্রুটিপূর্ণ হলে মৃদু উপসর্গ দেখা যাবে। এই অবস্থা আলফা থ্যালাসেমিয়া মাইনর নামে পরিচিত। তিনটি জিন ত্রুটিপূর্ণ হলে মাঝারি থেকে মারাত্মক ধরনের এর উপসর্গ দেখা যাবে। </a:t>
            </a:r>
            <a:r>
              <a:rPr lang="bn-BD" sz="2800" dirty="0" smtClean="0">
                <a:solidFill>
                  <a:srgbClr val="444444"/>
                </a:solidFill>
                <a:latin typeface="NikoshBAN" panose="02000000000000000000" pitchFamily="2" charset="0"/>
                <a:cs typeface="NikoshBAN" panose="02000000000000000000" pitchFamily="2" charset="0"/>
              </a:rPr>
              <a:t>এই </a:t>
            </a:r>
            <a:r>
              <a:rPr lang="bn-BD" sz="2800" dirty="0">
                <a:solidFill>
                  <a:srgbClr val="444444"/>
                </a:solidFill>
                <a:latin typeface="NikoshBAN" panose="02000000000000000000" pitchFamily="2" charset="0"/>
                <a:cs typeface="NikoshBAN" panose="02000000000000000000" pitchFamily="2" charset="0"/>
              </a:rPr>
              <a:t>অবস্থা হিমোগ্লোবিন এইচ ডিজিজ নামে পরিচিত। </a:t>
            </a:r>
          </a:p>
          <a:p>
            <a:pPr marL="457200" indent="-457200">
              <a:buFont typeface="Wingdings" panose="05000000000000000000" pitchFamily="2" charset="2"/>
              <a:buChar char="v"/>
            </a:pPr>
            <a:r>
              <a:rPr lang="bn-BD" sz="2800" dirty="0">
                <a:solidFill>
                  <a:srgbClr val="444444"/>
                </a:solidFill>
                <a:latin typeface="NikoshBAN" panose="02000000000000000000" pitchFamily="2" charset="0"/>
                <a:cs typeface="NikoshBAN" panose="02000000000000000000" pitchFamily="2" charset="0"/>
              </a:rPr>
              <a:t>চারটি জিন ত্রুটিপূর্ণ হলে মারাত্মক ধরনের উপসর্গ দেখা যাবে এই অবস্থা আলফা থ্যালাসেমিয়া মেজর অথবা হাইড্রপস ফিটেইলস নামে পরিচিত। এর ফলে প্রসবের পূর্বেই ভ্রূণ নষ্ট হয়ে যেতে পারে।</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902432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wd">
                                    <p:tmAbs val="50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iterate type="wd">
                                    <p:tmAbs val="500"/>
                                  </p:iterate>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iterate type="wd">
                                    <p:tmAbs val="500"/>
                                  </p:iterate>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iterate type="wd">
                                    <p:tmAbs val="500"/>
                                  </p:iterate>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23258"/>
            <a:ext cx="6214482" cy="3970318"/>
          </a:xfrm>
          <a:prstGeom prst="rect">
            <a:avLst/>
          </a:prstGeom>
        </p:spPr>
        <p:txBody>
          <a:bodyPr wrap="square">
            <a:spAutoFit/>
          </a:bodyPr>
          <a:lstStyle/>
          <a:p>
            <a:pPr marL="285750" indent="-285750">
              <a:buFont typeface="Wingdings" panose="05000000000000000000" pitchFamily="2" charset="2"/>
              <a:buChar char="v"/>
            </a:pPr>
            <a:r>
              <a:rPr lang="bn-BD" sz="2800" dirty="0" smtClean="0">
                <a:solidFill>
                  <a:srgbClr val="444444"/>
                </a:solidFill>
                <a:latin typeface="NikoshBAN" panose="02000000000000000000" pitchFamily="2" charset="0"/>
                <a:cs typeface="NikoshBAN" panose="02000000000000000000" pitchFamily="2" charset="0"/>
              </a:rPr>
              <a:t> বিটা </a:t>
            </a:r>
            <a:r>
              <a:rPr lang="bn-BD" sz="2800" dirty="0">
                <a:solidFill>
                  <a:srgbClr val="444444"/>
                </a:solidFill>
                <a:latin typeface="NikoshBAN" panose="02000000000000000000" pitchFamily="2" charset="0"/>
                <a:cs typeface="NikoshBAN" panose="02000000000000000000" pitchFamily="2" charset="0"/>
              </a:rPr>
              <a:t>থ্যালাসেমিয়া ধারা দুইটি জিন দিয়ে গঠিত হয়। </a:t>
            </a:r>
            <a:endParaRPr lang="bn-BD" sz="2800" dirty="0" smtClean="0">
              <a:solidFill>
                <a:srgbClr val="444444"/>
              </a:solidFill>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v"/>
            </a:pPr>
            <a:r>
              <a:rPr lang="bn-BD" sz="2800" dirty="0" smtClean="0">
                <a:solidFill>
                  <a:srgbClr val="444444"/>
                </a:solidFill>
                <a:latin typeface="NikoshBAN" panose="02000000000000000000" pitchFamily="2" charset="0"/>
                <a:cs typeface="NikoshBAN" panose="02000000000000000000" pitchFamily="2" charset="0"/>
              </a:rPr>
              <a:t> বাবা </a:t>
            </a:r>
            <a:r>
              <a:rPr lang="bn-BD" sz="2800" dirty="0">
                <a:solidFill>
                  <a:srgbClr val="444444"/>
                </a:solidFill>
                <a:latin typeface="NikoshBAN" panose="02000000000000000000" pitchFamily="2" charset="0"/>
                <a:cs typeface="NikoshBAN" panose="02000000000000000000" pitchFamily="2" charset="0"/>
              </a:rPr>
              <a:t>এবং মা প্রত্যেকের কাছ থেকে একটি করে সর্বমোট দুইটি জিন পাওয়া যায়। এর মধ্যে একটি অথবা উভয় জিনই ত্রুটিপূর্ণ হলে বিটা থ্যালাসেমিয়া হয়। </a:t>
            </a:r>
            <a:endParaRPr lang="bn-BD" sz="2800" dirty="0" smtClean="0">
              <a:solidFill>
                <a:srgbClr val="444444"/>
              </a:solidFill>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v"/>
            </a:pPr>
            <a:r>
              <a:rPr lang="bn-BD" sz="2800" dirty="0" smtClean="0">
                <a:solidFill>
                  <a:srgbClr val="444444"/>
                </a:solidFill>
                <a:latin typeface="NikoshBAN" panose="02000000000000000000" pitchFamily="2" charset="0"/>
                <a:cs typeface="NikoshBAN" panose="02000000000000000000" pitchFamily="2" charset="0"/>
              </a:rPr>
              <a:t>এক্ষেত্রেও </a:t>
            </a:r>
            <a:r>
              <a:rPr lang="bn-BD" sz="2800" dirty="0">
                <a:solidFill>
                  <a:srgbClr val="444444"/>
                </a:solidFill>
                <a:latin typeface="NikoshBAN" panose="02000000000000000000" pitchFamily="2" charset="0"/>
                <a:cs typeface="NikoshBAN" panose="02000000000000000000" pitchFamily="2" charset="0"/>
              </a:rPr>
              <a:t>কতটা মারাত্মক তা নির্ভর করে চারটির মধ্যে কতটি জিন ত্রুটিপূর্ণ তার ওপর। যেমন- একটি জিন ত্রুটিপূর্ণ হলে মৃদু উপসর্গ দেখা যাবে। এই অবস্থা বিটা থ্যালাসেমিয়া মাইনর নামে পরিচিত। </a:t>
            </a:r>
            <a:endParaRPr lang="bn-BD" sz="2800" dirty="0" smtClean="0">
              <a:solidFill>
                <a:srgbClr val="444444"/>
              </a:solidFill>
              <a:latin typeface="NikoshBAN" panose="02000000000000000000" pitchFamily="2" charset="0"/>
              <a:cs typeface="NikoshBAN" panose="02000000000000000000" pitchFamily="2" charset="0"/>
            </a:endParaRPr>
          </a:p>
        </p:txBody>
      </p:sp>
      <p:sp>
        <p:nvSpPr>
          <p:cNvPr id="3" name="Rectangle 2"/>
          <p:cNvSpPr/>
          <p:nvPr/>
        </p:nvSpPr>
        <p:spPr>
          <a:xfrm>
            <a:off x="485485" y="70605"/>
            <a:ext cx="5243512" cy="707886"/>
          </a:xfrm>
          <a:prstGeom prst="rect">
            <a:avLst/>
          </a:prstGeom>
          <a:solidFill>
            <a:schemeClr val="accent2">
              <a:lumMod val="20000"/>
              <a:lumOff val="80000"/>
            </a:schemeClr>
          </a:solidFill>
        </p:spPr>
        <p:txBody>
          <a:bodyPr wrap="square">
            <a:spAutoFit/>
          </a:bodyPr>
          <a:lstStyle/>
          <a:p>
            <a:pPr algn="ctr"/>
            <a:r>
              <a:rPr lang="bn-BD" sz="4000" b="1" dirty="0">
                <a:solidFill>
                  <a:srgbClr val="7030A0"/>
                </a:solidFill>
                <a:latin typeface="NikoshBAN" panose="02000000000000000000" pitchFamily="2" charset="0"/>
                <a:cs typeface="NikoshBAN" panose="02000000000000000000" pitchFamily="2" charset="0"/>
              </a:rPr>
              <a:t>বিটা থ্যালাসেমিয়া</a:t>
            </a:r>
            <a:endParaRPr lang="en-US" sz="4000" dirty="0">
              <a:solidFill>
                <a:srgbClr val="7030A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6507" y="400051"/>
            <a:ext cx="5840094" cy="4257674"/>
          </a:xfrm>
          <a:prstGeom prst="rect">
            <a:avLst/>
          </a:prstGeom>
          <a:ln w="127000" cap="sq">
            <a:solidFill>
              <a:srgbClr val="00B0F0"/>
            </a:solidFill>
            <a:miter lim="800000"/>
          </a:ln>
          <a:effectLst>
            <a:outerShdw blurRad="57150" dist="50800" dir="2700000" algn="tl" rotWithShape="0">
              <a:srgbClr val="000000">
                <a:alpha val="40000"/>
              </a:srgbClr>
            </a:outerShdw>
          </a:effectLst>
        </p:spPr>
      </p:pic>
      <p:sp>
        <p:nvSpPr>
          <p:cNvPr id="5" name="Rectangle 4"/>
          <p:cNvSpPr/>
          <p:nvPr/>
        </p:nvSpPr>
        <p:spPr>
          <a:xfrm>
            <a:off x="204788" y="4793576"/>
            <a:ext cx="11653837" cy="1815882"/>
          </a:xfrm>
          <a:prstGeom prst="rect">
            <a:avLst/>
          </a:prstGeom>
        </p:spPr>
        <p:txBody>
          <a:bodyPr wrap="square">
            <a:spAutoFit/>
          </a:bodyPr>
          <a:lstStyle/>
          <a:p>
            <a:pPr marL="285750" indent="-285750">
              <a:buFont typeface="Wingdings" panose="05000000000000000000" pitchFamily="2" charset="2"/>
              <a:buChar char="v"/>
            </a:pPr>
            <a:r>
              <a:rPr lang="bn-BD" sz="2800" dirty="0" smtClean="0">
                <a:solidFill>
                  <a:srgbClr val="444444"/>
                </a:solidFill>
                <a:latin typeface="NikoshBAN" panose="02000000000000000000" pitchFamily="2" charset="0"/>
                <a:cs typeface="NikoshBAN" panose="02000000000000000000" pitchFamily="2" charset="0"/>
              </a:rPr>
              <a:t> অপরদিকে </a:t>
            </a:r>
            <a:r>
              <a:rPr lang="bn-BD" sz="2800" dirty="0">
                <a:solidFill>
                  <a:srgbClr val="444444"/>
                </a:solidFill>
                <a:latin typeface="NikoshBAN" panose="02000000000000000000" pitchFamily="2" charset="0"/>
                <a:cs typeface="NikoshBAN" panose="02000000000000000000" pitchFamily="2" charset="0"/>
              </a:rPr>
              <a:t>দুইটি জিনই ত্রুটিপূর্ণ হলে মাঝারি থেকে মারাত্মক উপসর্গ দেখা যাবে। এ অবস্থা বিটা থ্যালাসেমিয়া মেজর অথবা কুলিস এ্যানিমিয়া নামে পরিচিত। </a:t>
            </a:r>
          </a:p>
          <a:p>
            <a:pPr marL="285750" indent="-285750">
              <a:buFont typeface="Wingdings" panose="05000000000000000000" pitchFamily="2" charset="2"/>
              <a:buChar char="v"/>
            </a:pPr>
            <a:r>
              <a:rPr lang="bn-BD" sz="2800" dirty="0" smtClean="0">
                <a:solidFill>
                  <a:srgbClr val="444444"/>
                </a:solidFill>
                <a:latin typeface="NikoshBAN" panose="02000000000000000000" pitchFamily="2" charset="0"/>
                <a:cs typeface="NikoshBAN" panose="02000000000000000000" pitchFamily="2" charset="0"/>
              </a:rPr>
              <a:t> যেসব </a:t>
            </a:r>
            <a:r>
              <a:rPr lang="bn-BD" sz="2800" dirty="0">
                <a:solidFill>
                  <a:srgbClr val="444444"/>
                </a:solidFill>
                <a:latin typeface="NikoshBAN" panose="02000000000000000000" pitchFamily="2" charset="0"/>
                <a:cs typeface="NikoshBAN" panose="02000000000000000000" pitchFamily="2" charset="0"/>
              </a:rPr>
              <a:t>নবজাতক শিশু এই সমস্যা নিয়ে জন্মগ্রহন করে তারা জন্মের সময় বেশ স্বাস্থ্যবান থাকলেও জন্মপরবর্তী দুই বছর সময়ের মধ্যেই এই রোগের উপসর্গ দেখা যায়।</a:t>
            </a:r>
            <a:endParaRPr lang="en-US" sz="2800" dirty="0">
              <a:solidFill>
                <a:srgbClr val="444444"/>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26934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
                                  </p:stCondLst>
                                  <p:iterate type="wd">
                                    <p:tmAbs val="500"/>
                                  </p:iterate>
                                  <p:childTnLst>
                                    <p:set>
                                      <p:cBhvr>
                                        <p:cTn id="6" dur="1" fill="hold">
                                          <p:stCondLst>
                                            <p:cond delay="0"/>
                                          </p:stCondLst>
                                        </p:cTn>
                                        <p:tgtEl>
                                          <p:spTgt spid="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0" end="0"/>
                                            </p:txEl>
                                          </p:spTgt>
                                        </p:tgtEl>
                                        <p:attrNameLst>
                                          <p:attrName>ppt_c</p:attrName>
                                        </p:attrNameLst>
                                      </p:cBhvr>
                                      <p:to>
                                        <a:schemeClr val="accent2"/>
                                      </p:to>
                                    </p:animClr>
                                  </p:subTnLst>
                                </p:cTn>
                              </p:par>
                              <p:par>
                                <p:cTn id="7" presetID="1" presetClass="entr" presetSubtype="0" fill="hold" nodeType="withEffect">
                                  <p:stCondLst>
                                    <p:cond delay="500"/>
                                  </p:stCondLst>
                                  <p:iterate type="wd">
                                    <p:tmAbs val="500"/>
                                  </p:iterate>
                                  <p:childTnLst>
                                    <p:set>
                                      <p:cBhvr>
                                        <p:cTn id="8" dur="1" fill="hold">
                                          <p:stCondLst>
                                            <p:cond delay="0"/>
                                          </p:stCondLst>
                                        </p:cTn>
                                        <p:tgtEl>
                                          <p:spTgt spid="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 end="1"/>
                                            </p:txEl>
                                          </p:spTgt>
                                        </p:tgtEl>
                                        <p:attrNameLst>
                                          <p:attrName>ppt_c</p:attrName>
                                        </p:attrNameLst>
                                      </p:cBhvr>
                                      <p:to>
                                        <a:schemeClr val="accent2"/>
                                      </p:to>
                                    </p:animClr>
                                  </p:subTnLst>
                                </p:cTn>
                              </p:par>
                              <p:par>
                                <p:cTn id="9" presetID="1" presetClass="entr" presetSubtype="0" fill="hold" nodeType="withEffect">
                                  <p:stCondLst>
                                    <p:cond delay="500"/>
                                  </p:stCondLst>
                                  <p:iterate type="wd">
                                    <p:tmAbs val="500"/>
                                  </p:iterate>
                                  <p:childTnLst>
                                    <p:set>
                                      <p:cBhvr>
                                        <p:cTn id="10" dur="1" fill="hold">
                                          <p:stCondLst>
                                            <p:cond delay="0"/>
                                          </p:stCondLst>
                                        </p:cTn>
                                        <p:tgtEl>
                                          <p:spTgt spid="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2" end="2"/>
                                            </p:txEl>
                                          </p:spTgt>
                                        </p:tgtEl>
                                        <p:attrNameLst>
                                          <p:attrName>ppt_c</p:attrName>
                                        </p:attrNameLst>
                                      </p:cBhvr>
                                      <p:to>
                                        <a:schemeClr val="accent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500"/>
                                  </p:stCondLst>
                                  <p:iterate type="wd">
                                    <p:tmAbs val="500"/>
                                  </p:iterate>
                                  <p:childTnLst>
                                    <p:set>
                                      <p:cBhvr>
                                        <p:cTn id="14"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hlink"/>
                                      </p:to>
                                    </p:animClr>
                                  </p:subTnLst>
                                </p:cTn>
                              </p:par>
                              <p:par>
                                <p:cTn id="15" presetID="1" presetClass="entr" presetSubtype="0" fill="hold" nodeType="withEffect">
                                  <p:stCondLst>
                                    <p:cond delay="500"/>
                                  </p:stCondLst>
                                  <p:iterate type="wd">
                                    <p:tmAbs val="500"/>
                                  </p:iterate>
                                  <p:childTnLst>
                                    <p:set>
                                      <p:cBhvr>
                                        <p:cTn id="16"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145" y="1044952"/>
            <a:ext cx="5774531" cy="5016758"/>
          </a:xfrm>
          <a:prstGeom prst="rect">
            <a:avLst/>
          </a:prstGeom>
        </p:spPr>
        <p:txBody>
          <a:bodyPr wrap="square">
            <a:spAutoFit/>
          </a:bodyPr>
          <a:lstStyle/>
          <a:p>
            <a:r>
              <a:rPr lang="bn-BD" sz="3200" dirty="0" smtClean="0">
                <a:solidFill>
                  <a:srgbClr val="444444"/>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থ্যালাসেমিয়া </a:t>
            </a:r>
            <a:r>
              <a:rPr lang="bn-BD" sz="3200" dirty="0">
                <a:solidFill>
                  <a:srgbClr val="444444"/>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রোগের ধরণ এবং এর তীব্রতার উপর ভিত্তি করে এর উপসর্গগুলোও ভিন্ন হতে পারে। তবে থ্যালাসেমিয়া হলে সাধারনত কিছু লক্ষন দেখে অনুমান করা যায়</a:t>
            </a:r>
            <a:r>
              <a:rPr lang="bn-BD" sz="3200" dirty="0" smtClean="0">
                <a:solidFill>
                  <a:srgbClr val="444444"/>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200" dirty="0">
              <a:solidFill>
                <a:srgbClr val="444444"/>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BD" sz="3200" dirty="0" smtClean="0">
                <a:solidFill>
                  <a:srgbClr val="444444"/>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যেমন-</a:t>
            </a:r>
            <a:endParaRPr lang="en-US" sz="3200" dirty="0" smtClean="0">
              <a:solidFill>
                <a:srgbClr val="444444"/>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457200" indent="-457200">
              <a:buFont typeface="Arial" panose="020B0604020202020204" pitchFamily="34" charset="0"/>
              <a:buChar char="•"/>
            </a:pPr>
            <a:r>
              <a:rPr lang="bn-BD" sz="3200" dirty="0" smtClean="0">
                <a:solidFill>
                  <a:srgbClr val="444444"/>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শারীরিক </a:t>
            </a:r>
            <a:r>
              <a:rPr lang="bn-BD" sz="3200" dirty="0">
                <a:solidFill>
                  <a:srgbClr val="444444"/>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বৃদ্ধির হার কমে যাওয়া, </a:t>
            </a:r>
            <a:endParaRPr lang="en-US" sz="3200" dirty="0" smtClean="0">
              <a:solidFill>
                <a:srgbClr val="444444"/>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457200" indent="-457200">
              <a:buFont typeface="Arial" panose="020B0604020202020204" pitchFamily="34" charset="0"/>
              <a:buChar char="•"/>
            </a:pPr>
            <a:r>
              <a:rPr lang="bn-BD" sz="3200" dirty="0" smtClean="0">
                <a:solidFill>
                  <a:srgbClr val="444444"/>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গাঢ় </a:t>
            </a:r>
            <a:r>
              <a:rPr lang="bn-BD" sz="3200" dirty="0">
                <a:solidFill>
                  <a:srgbClr val="444444"/>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রঙের প্রস্রাব, </a:t>
            </a:r>
            <a:endParaRPr lang="en-US" sz="3200" dirty="0" smtClean="0">
              <a:solidFill>
                <a:srgbClr val="444444"/>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457200" indent="-457200">
              <a:buFont typeface="Arial" panose="020B0604020202020204" pitchFamily="34" charset="0"/>
              <a:buChar char="•"/>
            </a:pPr>
            <a:r>
              <a:rPr lang="bn-BD" sz="3200" dirty="0" smtClean="0">
                <a:solidFill>
                  <a:srgbClr val="444444"/>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অতিরিক্ত </a:t>
            </a:r>
            <a:r>
              <a:rPr lang="bn-BD" sz="3200" dirty="0">
                <a:solidFill>
                  <a:srgbClr val="444444"/>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আয়রন, </a:t>
            </a:r>
            <a:endParaRPr lang="en-US" sz="3200" dirty="0" smtClean="0">
              <a:solidFill>
                <a:srgbClr val="444444"/>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457200" indent="-457200">
              <a:buFont typeface="Arial" panose="020B0604020202020204" pitchFamily="34" charset="0"/>
              <a:buChar char="•"/>
            </a:pPr>
            <a:r>
              <a:rPr lang="bn-BD" sz="3200" dirty="0" smtClean="0">
                <a:solidFill>
                  <a:srgbClr val="444444"/>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সংক্রমণ</a:t>
            </a:r>
            <a:r>
              <a:rPr lang="bn-BD" sz="3200" dirty="0">
                <a:solidFill>
                  <a:srgbClr val="444444"/>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dirty="0" smtClean="0">
              <a:solidFill>
                <a:srgbClr val="444444"/>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457200" indent="-457200">
              <a:buFont typeface="Arial" panose="020B0604020202020204" pitchFamily="34" charset="0"/>
              <a:buChar char="•"/>
            </a:pPr>
            <a:r>
              <a:rPr lang="bn-BD" sz="3200" dirty="0" smtClean="0">
                <a:solidFill>
                  <a:srgbClr val="444444"/>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প্লীহা </a:t>
            </a:r>
            <a:r>
              <a:rPr lang="bn-BD" sz="3200" dirty="0">
                <a:solidFill>
                  <a:srgbClr val="444444"/>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বড় হয়ে </a:t>
            </a:r>
            <a:r>
              <a:rPr lang="bn-BD" sz="3200" dirty="0" smtClean="0">
                <a:solidFill>
                  <a:srgbClr val="444444"/>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যাওয়া</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Rectangle 2"/>
          <p:cNvSpPr/>
          <p:nvPr/>
        </p:nvSpPr>
        <p:spPr>
          <a:xfrm>
            <a:off x="3275410" y="286613"/>
            <a:ext cx="4891089" cy="646331"/>
          </a:xfrm>
          <a:prstGeom prst="rect">
            <a:avLst/>
          </a:prstGeom>
          <a:solidFill>
            <a:schemeClr val="accent2">
              <a:lumMod val="20000"/>
              <a:lumOff val="80000"/>
            </a:schemeClr>
          </a:solidFill>
        </p:spPr>
        <p:txBody>
          <a:bodyPr wrap="square">
            <a:spAutoFit/>
          </a:bodyPr>
          <a:lstStyle/>
          <a:p>
            <a:pPr algn="ctr"/>
            <a:r>
              <a:rPr lang="bn-BD" sz="3600" b="1" dirty="0">
                <a:solidFill>
                  <a:srgbClr val="7030A0"/>
                </a:solidFill>
                <a:latin typeface="NikoshBAN" panose="02000000000000000000" pitchFamily="2" charset="0"/>
                <a:cs typeface="NikoshBAN" panose="02000000000000000000" pitchFamily="2" charset="0"/>
              </a:rPr>
              <a:t>থ্যালাসেমিয়া রোগের লক্ষন</a:t>
            </a:r>
            <a:endParaRPr lang="en-US" sz="3600" dirty="0">
              <a:solidFill>
                <a:srgbClr val="7030A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7524" y="1304641"/>
            <a:ext cx="5638801" cy="3971925"/>
          </a:xfrm>
          <a:prstGeom prst="rect">
            <a:avLst/>
          </a:prstGeom>
        </p:spPr>
      </p:pic>
      <p:sp>
        <p:nvSpPr>
          <p:cNvPr id="6" name="Rectangle 5"/>
          <p:cNvSpPr/>
          <p:nvPr/>
        </p:nvSpPr>
        <p:spPr>
          <a:xfrm>
            <a:off x="7931951" y="5648264"/>
            <a:ext cx="2149948" cy="523220"/>
          </a:xfrm>
          <a:prstGeom prst="rect">
            <a:avLst/>
          </a:prstGeom>
        </p:spPr>
        <p:txBody>
          <a:bodyPr wrap="none">
            <a:spAutoFit/>
          </a:bodyPr>
          <a:lstStyle/>
          <a:p>
            <a:r>
              <a:rPr lang="bn-BD" sz="2800"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অস্বাভাবিক </a:t>
            </a:r>
            <a:r>
              <a:rPr lang="bn-BD" sz="2800"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অস্থি </a:t>
            </a:r>
            <a:endParaRPr lang="en-US" sz="2800"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112662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anim calcmode="lin" valueType="num">
                                      <p:cBhvr>
                                        <p:cTn id="3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barn(inVertical)">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circle(in)">
                                      <p:cBhvr>
                                        <p:cTn id="4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6885" y="3060890"/>
            <a:ext cx="2893741" cy="523220"/>
          </a:xfrm>
          <a:prstGeom prst="rect">
            <a:avLst/>
          </a:prstGeom>
        </p:spPr>
        <p:txBody>
          <a:bodyPr wrap="none">
            <a:spAutoFit/>
          </a:bodyPr>
          <a:lstStyle/>
          <a:p>
            <a:r>
              <a:rPr lang="bn-BD" sz="2800" b="1" dirty="0">
                <a:solidFill>
                  <a:srgbClr val="0070C0"/>
                </a:solidFill>
                <a:latin typeface="NikoshBAN" panose="02000000000000000000" pitchFamily="2" charset="0"/>
                <a:cs typeface="NikoshBAN" panose="02000000000000000000" pitchFamily="2" charset="0"/>
              </a:rPr>
              <a:t>অবসাদ বা অস্বস্তি অনুভব</a:t>
            </a:r>
            <a:endParaRPr lang="en-US" sz="2800" b="1" dirty="0">
              <a:solidFill>
                <a:srgbClr val="0070C0"/>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8618"/>
          <a:stretch/>
        </p:blipFill>
        <p:spPr>
          <a:xfrm>
            <a:off x="526885" y="360553"/>
            <a:ext cx="2654464" cy="2390776"/>
          </a:xfrm>
          <a:prstGeom prst="rect">
            <a:avLst/>
          </a:prstGeom>
        </p:spPr>
      </p:pic>
      <p:sp>
        <p:nvSpPr>
          <p:cNvPr id="4" name="Rectangle 3"/>
          <p:cNvSpPr/>
          <p:nvPr/>
        </p:nvSpPr>
        <p:spPr>
          <a:xfrm>
            <a:off x="5236080" y="3060890"/>
            <a:ext cx="2002471" cy="523220"/>
          </a:xfrm>
          <a:prstGeom prst="rect">
            <a:avLst/>
          </a:prstGeom>
        </p:spPr>
        <p:txBody>
          <a:bodyPr wrap="none">
            <a:spAutoFit/>
          </a:bodyPr>
          <a:lstStyle/>
          <a:p>
            <a:r>
              <a:rPr lang="bn-BD" sz="2800" b="1"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শারীরিক দূর্বলতা</a:t>
            </a:r>
            <a:endParaRPr lang="en-US" sz="2800" b="1" dirty="0">
              <a:solidFill>
                <a:srgbClr val="0070C0"/>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3099"/>
          <a:stretch/>
        </p:blipFill>
        <p:spPr>
          <a:xfrm>
            <a:off x="4308732" y="307601"/>
            <a:ext cx="3293549" cy="244372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1500" y="3714783"/>
            <a:ext cx="3958385" cy="263786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471" y="3714783"/>
            <a:ext cx="3180440" cy="2382260"/>
          </a:xfrm>
          <a:prstGeom prst="rect">
            <a:avLst/>
          </a:prstGeom>
        </p:spPr>
      </p:pic>
      <p:sp>
        <p:nvSpPr>
          <p:cNvPr id="9" name="Rectangle 8"/>
          <p:cNvSpPr/>
          <p:nvPr/>
        </p:nvSpPr>
        <p:spPr>
          <a:xfrm>
            <a:off x="307403" y="6102440"/>
            <a:ext cx="3552576" cy="523220"/>
          </a:xfrm>
          <a:prstGeom prst="rect">
            <a:avLst/>
          </a:prstGeom>
        </p:spPr>
        <p:txBody>
          <a:bodyPr wrap="none">
            <a:spAutoFit/>
          </a:bodyPr>
          <a:lstStyle/>
          <a:p>
            <a:r>
              <a:rPr lang="bn-BD" sz="2800" dirty="0">
                <a:solidFill>
                  <a:srgbClr val="0070C0"/>
                </a:solidFill>
                <a:latin typeface="NikoshBAN" panose="02000000000000000000" pitchFamily="2" charset="0"/>
                <a:cs typeface="NikoshBAN" panose="02000000000000000000" pitchFamily="2" charset="0"/>
              </a:rPr>
              <a:t>মুখ-মন্ডল ফ্যাকাশে হয়ে যাওয়া</a:t>
            </a:r>
            <a:endParaRPr lang="en-US" sz="2800" dirty="0">
              <a:solidFill>
                <a:srgbClr val="0070C0"/>
              </a:solidFill>
            </a:endParaRPr>
          </a:p>
        </p:txBody>
      </p:sp>
      <p:sp>
        <p:nvSpPr>
          <p:cNvPr id="10" name="Rectangle 9"/>
          <p:cNvSpPr/>
          <p:nvPr/>
        </p:nvSpPr>
        <p:spPr>
          <a:xfrm>
            <a:off x="8729664" y="5283165"/>
            <a:ext cx="2470548" cy="523220"/>
          </a:xfrm>
          <a:prstGeom prst="rect">
            <a:avLst/>
          </a:prstGeom>
        </p:spPr>
        <p:txBody>
          <a:bodyPr wrap="none">
            <a:spAutoFit/>
          </a:bodyPr>
          <a:lstStyle/>
          <a:p>
            <a:r>
              <a:rPr lang="bn-BD" sz="2800" dirty="0">
                <a:solidFill>
                  <a:srgbClr val="0070C0"/>
                </a:solidFill>
                <a:latin typeface="NikoshBAN" panose="02000000000000000000" pitchFamily="2" charset="0"/>
                <a:cs typeface="NikoshBAN" panose="02000000000000000000" pitchFamily="2" charset="0"/>
              </a:rPr>
              <a:t>মুখের হাড়ের </a:t>
            </a:r>
            <a:r>
              <a:rPr lang="bn-BD" sz="2800" dirty="0" smtClean="0">
                <a:solidFill>
                  <a:srgbClr val="0070C0"/>
                </a:solidFill>
                <a:latin typeface="NikoshBAN" panose="02000000000000000000" pitchFamily="2" charset="0"/>
                <a:cs typeface="NikoshBAN" panose="02000000000000000000" pitchFamily="2" charset="0"/>
              </a:rPr>
              <a:t>বিকৃতি</a:t>
            </a:r>
            <a:endParaRPr lang="en-US" sz="2800" dirty="0">
              <a:solidFill>
                <a:srgbClr val="0070C0"/>
              </a:solidFill>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29664" y="836803"/>
            <a:ext cx="2635930" cy="3914747"/>
          </a:xfrm>
          <a:prstGeom prst="rect">
            <a:avLst/>
          </a:prstGeom>
        </p:spPr>
      </p:pic>
    </p:spTree>
    <p:extLst>
      <p:ext uri="{BB962C8B-B14F-4D97-AF65-F5344CB8AC3E}">
        <p14:creationId xmlns:p14="http://schemas.microsoft.com/office/powerpoint/2010/main" val="22526681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fade">
                                      <p:cBhvr>
                                        <p:cTn id="3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7457" y="4973566"/>
            <a:ext cx="4256293" cy="954107"/>
          </a:xfrm>
          <a:prstGeom prst="rect">
            <a:avLst/>
          </a:prstGeom>
        </p:spPr>
        <p:txBody>
          <a:bodyPr wrap="none">
            <a:spAutoFit/>
          </a:bodyPr>
          <a:lstStyle/>
          <a:p>
            <a:pPr algn="ctr"/>
            <a:r>
              <a:rPr lang="bn-BD" sz="2800"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পেট বাইরের দিকে প্রসারিত হওয়া বা </a:t>
            </a:r>
            <a:endParaRPr lang="bn-BD" sz="2800"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BD" sz="2800"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পেট </a:t>
            </a:r>
            <a:r>
              <a:rPr lang="bn-BD" sz="2800"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ফুলে যাওয়া, </a:t>
            </a:r>
            <a:endParaRPr lang="en-US" sz="2800" dirty="0">
              <a:solidFill>
                <a:srgbClr val="0070C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8382" y="204028"/>
            <a:ext cx="6318761" cy="5415869"/>
          </a:xfrm>
          <a:prstGeom prst="rect">
            <a:avLst/>
          </a:prstGeom>
        </p:spPr>
      </p:pic>
      <p:sp>
        <p:nvSpPr>
          <p:cNvPr id="3" name="Rectangle 2"/>
          <p:cNvSpPr/>
          <p:nvPr/>
        </p:nvSpPr>
        <p:spPr>
          <a:xfrm>
            <a:off x="7458075" y="5264196"/>
            <a:ext cx="3857625" cy="523220"/>
          </a:xfrm>
          <a:prstGeom prst="rect">
            <a:avLst/>
          </a:prstGeom>
          <a:solidFill>
            <a:schemeClr val="accent2">
              <a:lumMod val="20000"/>
              <a:lumOff val="80000"/>
            </a:schemeClr>
          </a:solidFill>
        </p:spPr>
        <p:txBody>
          <a:bodyPr wrap="square">
            <a:spAutoFit/>
          </a:bodyPr>
          <a:lstStyle/>
          <a:p>
            <a:pPr algn="ctr"/>
            <a:r>
              <a:rPr lang="bn-BD" sz="2800"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প্লীহা </a:t>
            </a:r>
            <a:r>
              <a:rPr lang="en-US" sz="2800"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(spleen) </a:t>
            </a:r>
            <a:r>
              <a:rPr lang="bn-BD" sz="2800"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বড় </a:t>
            </a:r>
            <a:r>
              <a:rPr lang="bn-BD" sz="2800"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হয়ে যাওয়া</a:t>
            </a:r>
            <a:endParaRPr lang="en-US" sz="2800" dirty="0">
              <a:solidFill>
                <a:srgbClr val="0070C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3" y="958333"/>
            <a:ext cx="2360436" cy="365653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305" y="204028"/>
            <a:ext cx="11018838" cy="6192581"/>
          </a:xfrm>
          <a:prstGeom prst="rect">
            <a:avLst/>
          </a:prstGeom>
        </p:spPr>
      </p:pic>
      <p:sp>
        <p:nvSpPr>
          <p:cNvPr id="10" name="Rectangle 9"/>
          <p:cNvSpPr/>
          <p:nvPr/>
        </p:nvSpPr>
        <p:spPr>
          <a:xfrm>
            <a:off x="7258050" y="331826"/>
            <a:ext cx="3857146" cy="523220"/>
          </a:xfrm>
          <a:prstGeom prst="rect">
            <a:avLst/>
          </a:prstGeom>
        </p:spPr>
        <p:txBody>
          <a:bodyPr wrap="none">
            <a:spAutoFit/>
          </a:bodyPr>
          <a:lstStyle/>
          <a:p>
            <a:r>
              <a:rPr lang="bn-BD" sz="2800" b="1" dirty="0">
                <a:solidFill>
                  <a:srgbClr val="0070C0"/>
                </a:solidFill>
                <a:latin typeface="NikoshBAN" panose="02000000000000000000" pitchFamily="2" charset="0"/>
                <a:cs typeface="NikoshBAN" panose="02000000000000000000" pitchFamily="2" charset="0"/>
              </a:rPr>
              <a:t>ত্বক হলদে হয়ে যাওয়া </a:t>
            </a:r>
            <a:r>
              <a:rPr lang="bn-BD" sz="2800" b="1" dirty="0" smtClean="0">
                <a:solidFill>
                  <a:srgbClr val="0070C0"/>
                </a:solidFill>
                <a:latin typeface="NikoshBAN" panose="02000000000000000000" pitchFamily="2" charset="0"/>
                <a:cs typeface="NikoshBAN" panose="02000000000000000000" pitchFamily="2" charset="0"/>
              </a:rPr>
              <a:t>বা</a:t>
            </a:r>
            <a:r>
              <a:rPr lang="en-US" sz="2800" b="1" dirty="0" smtClean="0">
                <a:solidFill>
                  <a:srgbClr val="0070C0"/>
                </a:solidFill>
                <a:latin typeface="NikoshBAN" panose="02000000000000000000" pitchFamily="2" charset="0"/>
                <a:cs typeface="NikoshBAN" panose="02000000000000000000" pitchFamily="2" charset="0"/>
              </a:rPr>
              <a:t> </a:t>
            </a:r>
            <a:r>
              <a:rPr lang="bn-BD" sz="2800" b="1" dirty="0">
                <a:solidFill>
                  <a:srgbClr val="0070C0"/>
                </a:solidFill>
                <a:latin typeface="NikoshBAN" panose="02000000000000000000" pitchFamily="2" charset="0"/>
                <a:cs typeface="NikoshBAN" panose="02000000000000000000" pitchFamily="2" charset="0"/>
              </a:rPr>
              <a:t>জন্ডিস </a:t>
            </a:r>
            <a:r>
              <a:rPr lang="bn-BD" sz="2800" b="1" dirty="0" smtClean="0">
                <a:solidFill>
                  <a:srgbClr val="0070C0"/>
                </a:solidFill>
                <a:latin typeface="NikoshBAN" panose="02000000000000000000" pitchFamily="2" charset="0"/>
                <a:cs typeface="NikoshBAN" panose="02000000000000000000" pitchFamily="2" charset="0"/>
              </a:rPr>
              <a:t> </a:t>
            </a:r>
            <a:endParaRPr lang="en-US" sz="2800" b="1" dirty="0">
              <a:solidFill>
                <a:srgbClr val="0070C0"/>
              </a:solidFill>
            </a:endParaRPr>
          </a:p>
        </p:txBody>
      </p:sp>
    </p:spTree>
    <p:extLst>
      <p:ext uri="{BB962C8B-B14F-4D97-AF65-F5344CB8AC3E}">
        <p14:creationId xmlns:p14="http://schemas.microsoft.com/office/powerpoint/2010/main" val="30862389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3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type="wd">
                                    <p:tmAbs val="500"/>
                                  </p:iterate>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iterate type="wd">
                                    <p:tmAbs val="500"/>
                                  </p:iterate>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385"/>
          <a:stretch/>
        </p:blipFill>
        <p:spPr>
          <a:xfrm>
            <a:off x="162940" y="1139661"/>
            <a:ext cx="6684630" cy="526553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7735" y="1289386"/>
            <a:ext cx="4929926" cy="395763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Rectangle 3"/>
          <p:cNvSpPr/>
          <p:nvPr/>
        </p:nvSpPr>
        <p:spPr>
          <a:xfrm>
            <a:off x="7187899" y="5528036"/>
            <a:ext cx="3629024" cy="584775"/>
          </a:xfrm>
          <a:prstGeom prst="rect">
            <a:avLst/>
          </a:prstGeom>
        </p:spPr>
        <p:txBody>
          <a:bodyPr wrap="square">
            <a:spAutoFit/>
          </a:bodyPr>
          <a:lstStyle/>
          <a:p>
            <a:pPr algn="ctr"/>
            <a:r>
              <a:rPr lang="bn-BD" sz="3200" dirty="0">
                <a:solidFill>
                  <a:srgbClr val="444444"/>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হৃৎপিণ্ডে সমস্যা</a:t>
            </a:r>
            <a:endParaRPr lang="en-US" sz="3200" dirty="0"/>
          </a:p>
        </p:txBody>
      </p:sp>
      <p:sp>
        <p:nvSpPr>
          <p:cNvPr id="5" name="Left-Up Arrow 4"/>
          <p:cNvSpPr/>
          <p:nvPr/>
        </p:nvSpPr>
        <p:spPr>
          <a:xfrm>
            <a:off x="7017735" y="5340693"/>
            <a:ext cx="3969353" cy="959462"/>
          </a:xfrm>
          <a:prstGeom prst="leftUpArrow">
            <a:avLst>
              <a:gd name="adj1" fmla="val 25000"/>
              <a:gd name="adj2" fmla="val 9464"/>
              <a:gd name="adj3" fmla="val 25000"/>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14689" y="343971"/>
            <a:ext cx="5429250" cy="646331"/>
          </a:xfrm>
          <a:prstGeom prst="rect">
            <a:avLst/>
          </a:prstGeom>
          <a:solidFill>
            <a:schemeClr val="accent2">
              <a:lumMod val="20000"/>
              <a:lumOff val="80000"/>
            </a:schemeClr>
          </a:solidFill>
        </p:spPr>
        <p:txBody>
          <a:bodyPr wrap="square">
            <a:spAutoFit/>
          </a:bodyPr>
          <a:lstStyle/>
          <a:p>
            <a:pPr algn="ctr"/>
            <a:r>
              <a:rPr lang="bn-BD" sz="3600" b="1" dirty="0">
                <a:solidFill>
                  <a:srgbClr val="7030A0"/>
                </a:solidFill>
                <a:latin typeface="NikoshBAN" panose="02000000000000000000" pitchFamily="2" charset="0"/>
                <a:cs typeface="NikoshBAN" panose="02000000000000000000" pitchFamily="2" charset="0"/>
              </a:rPr>
              <a:t>থ্যালাসেমিয়া রোগের লক্ষন</a:t>
            </a:r>
            <a:endParaRPr lang="en-US" sz="36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538723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repeatCount="300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733246"/>
            <a:ext cx="6657975" cy="6124754"/>
          </a:xfrm>
          <a:prstGeom prst="rect">
            <a:avLst/>
          </a:prstGeom>
        </p:spPr>
        <p:txBody>
          <a:bodyPr wrap="square">
            <a:spAutoFit/>
          </a:bodyPr>
          <a:lstStyle/>
          <a:p>
            <a:pPr marL="457200" indent="-457200" algn="just">
              <a:buFont typeface="Arial" panose="020B0604020202020204" pitchFamily="34" charset="0"/>
              <a:buChar char="•"/>
            </a:pPr>
            <a:r>
              <a:rPr lang="bn-BD" sz="2800" b="1" dirty="0" smtClean="0">
                <a:solidFill>
                  <a:srgbClr val="0070C0"/>
                </a:solidFill>
                <a:latin typeface="NikoshBAN" panose="02000000000000000000" pitchFamily="2" charset="0"/>
                <a:cs typeface="NikoshBAN" panose="02000000000000000000" pitchFamily="2" charset="0"/>
              </a:rPr>
              <a:t>রক্ত পরীক্ষার মাধ্যমে রক্তে লোহিত রক্তকণিকার মাত্রা, লোহিত রক্ত কণিকার আকারের পরিবর্তন, বিবর্ণ লোহিত রক্ত কণিকা, লোহিত রক্ত কণিকায় হিমোগ্লোবিনের অসম থাকা, শিশুর রক্তে আয়রণ ও লৌহের পরিমাণ, হিমোগ্লোবিনের পরিমাণ ইত্যাদি জানা যায়। </a:t>
            </a:r>
            <a:endParaRPr lang="en-US" sz="2800" b="1" dirty="0" smtClean="0">
              <a:solidFill>
                <a:srgbClr val="0070C0"/>
              </a:solidFill>
              <a:latin typeface="NikoshBAN" panose="02000000000000000000" pitchFamily="2" charset="0"/>
              <a:cs typeface="NikoshBAN" panose="02000000000000000000" pitchFamily="2" charset="0"/>
            </a:endParaRPr>
          </a:p>
          <a:p>
            <a:pPr marL="457200" indent="-457200" algn="just">
              <a:buFont typeface="Arial" panose="020B0604020202020204" pitchFamily="34" charset="0"/>
              <a:buChar char="•"/>
            </a:pPr>
            <a:r>
              <a:rPr lang="bn-BD" sz="2800" b="1" dirty="0" smtClean="0">
                <a:solidFill>
                  <a:srgbClr val="0070C0"/>
                </a:solidFill>
                <a:latin typeface="NikoshBAN" panose="02000000000000000000" pitchFamily="2" charset="0"/>
                <a:cs typeface="NikoshBAN" panose="02000000000000000000" pitchFamily="2" charset="0"/>
              </a:rPr>
              <a:t>ডিএনএ পরীক্ষার মাধ্যমে রোগীর থ্যালাসেমিয়া আছে কিনা অথবা রোগী ত্রটিপূর্ণ হিমোগ্লোবিন জিন বহন করছে কিনা তা নির্ণয় করা যায়। </a:t>
            </a:r>
            <a:endParaRPr lang="en-US" sz="2800" b="1" dirty="0" smtClean="0">
              <a:solidFill>
                <a:srgbClr val="0070C0"/>
              </a:solidFill>
              <a:latin typeface="NikoshBAN" panose="02000000000000000000" pitchFamily="2" charset="0"/>
              <a:cs typeface="NikoshBAN" panose="02000000000000000000" pitchFamily="2" charset="0"/>
            </a:endParaRPr>
          </a:p>
          <a:p>
            <a:pPr marL="457200" indent="-457200" algn="just">
              <a:buFont typeface="Arial" panose="020B0604020202020204" pitchFamily="34" charset="0"/>
              <a:buChar char="•"/>
            </a:pPr>
            <a:r>
              <a:rPr lang="bn-BD" sz="2800" b="1" dirty="0" smtClean="0">
                <a:solidFill>
                  <a:srgbClr val="0070C0"/>
                </a:solidFill>
                <a:latin typeface="NikoshBAN" panose="02000000000000000000" pitchFamily="2" charset="0"/>
                <a:cs typeface="NikoshBAN" panose="02000000000000000000" pitchFamily="2" charset="0"/>
              </a:rPr>
              <a:t>গর্ভস্থ সন্তানের থ্যালাসেমিয়া আছে কিনা তা নিশ্চিত হওয়ার জন্য কোরিওনিক ভিলিয়াস স্যাম্পলিং, এ্যামনিওসেনটিসিস, ফিটাল ব্লাড স্যাম্পলিং ইত্যাদি পরীক্ষা করা যেতে পারে। থ্যালাসেমিয়া আছে বা হতে পারে এরূপ সন্দেহ হলে চিকিৎসকের পরামর্শ অনুযায়ী প্রয়োজনীয় পরীক্ষা করতে হবে।</a:t>
            </a:r>
            <a:endParaRPr lang="en-US" sz="2800" b="1" dirty="0">
              <a:solidFill>
                <a:srgbClr val="0070C0"/>
              </a:solidFill>
              <a:latin typeface="NikoshBAN" panose="02000000000000000000" pitchFamily="2" charset="0"/>
              <a:cs typeface="NikoshBAN" panose="02000000000000000000" pitchFamily="2" charset="0"/>
            </a:endParaRPr>
          </a:p>
        </p:txBody>
      </p:sp>
      <p:sp>
        <p:nvSpPr>
          <p:cNvPr id="3" name="Rectangle 2"/>
          <p:cNvSpPr/>
          <p:nvPr/>
        </p:nvSpPr>
        <p:spPr>
          <a:xfrm>
            <a:off x="171450" y="86915"/>
            <a:ext cx="6000749" cy="646331"/>
          </a:xfrm>
          <a:prstGeom prst="rect">
            <a:avLst/>
          </a:prstGeom>
          <a:solidFill>
            <a:schemeClr val="accent2">
              <a:lumMod val="20000"/>
              <a:lumOff val="80000"/>
            </a:schemeClr>
          </a:solidFill>
        </p:spPr>
        <p:txBody>
          <a:bodyPr wrap="square">
            <a:spAutoFit/>
          </a:bodyPr>
          <a:lstStyle/>
          <a:p>
            <a:pPr algn="ctr"/>
            <a:r>
              <a:rPr lang="bn-BD" sz="3600" b="1" dirty="0">
                <a:solidFill>
                  <a:srgbClr val="444444"/>
                </a:solidFill>
                <a:latin typeface="NikoshBAN" panose="02000000000000000000" pitchFamily="2" charset="0"/>
                <a:cs typeface="NikoshBAN" panose="02000000000000000000" pitchFamily="2" charset="0"/>
              </a:rPr>
              <a:t>প্রয়োজনীয় পরীক্ষা নিরীক্ষা</a:t>
            </a:r>
            <a:endParaRPr lang="en-US" sz="36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2288" y="2271713"/>
            <a:ext cx="5200650" cy="43291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7037" y="251807"/>
            <a:ext cx="5295901" cy="2448979"/>
          </a:xfrm>
          <a:prstGeom prst="rect">
            <a:avLst/>
          </a:prstGeom>
        </p:spPr>
      </p:pic>
    </p:spTree>
    <p:extLst>
      <p:ext uri="{BB962C8B-B14F-4D97-AF65-F5344CB8AC3E}">
        <p14:creationId xmlns:p14="http://schemas.microsoft.com/office/powerpoint/2010/main" val="6704520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wd">
                                    <p:tmAbs val="50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iterate type="wd">
                                    <p:tmAbs val="500"/>
                                  </p:iterate>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iterate type="wd">
                                    <p:tmAbs val="500"/>
                                  </p:iterate>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268" y="2025908"/>
            <a:ext cx="3402767" cy="4832092"/>
          </a:xfrm>
          <a:prstGeom prst="rect">
            <a:avLst/>
          </a:prstGeom>
        </p:spPr>
        <p:txBody>
          <a:bodyPr wrap="square">
            <a:spAutoFit/>
          </a:bodyPr>
          <a:lstStyle/>
          <a:p>
            <a:r>
              <a:rPr lang="bn-BD" sz="2800" dirty="0" smtClean="0">
                <a:solidFill>
                  <a:srgbClr val="444444"/>
                </a:solidFill>
                <a:latin typeface="NikoshBAN" panose="02000000000000000000" pitchFamily="2" charset="0"/>
                <a:cs typeface="NikoshBAN" panose="02000000000000000000" pitchFamily="2" charset="0"/>
              </a:rPr>
              <a:t>বাবা </a:t>
            </a:r>
            <a:r>
              <a:rPr lang="bn-BD" sz="2800" dirty="0">
                <a:solidFill>
                  <a:srgbClr val="444444"/>
                </a:solidFill>
                <a:latin typeface="NikoshBAN" panose="02000000000000000000" pitchFamily="2" charset="0"/>
                <a:cs typeface="NikoshBAN" panose="02000000000000000000" pitchFamily="2" charset="0"/>
              </a:rPr>
              <a:t>এবং মা যেকোনো একজনের অথবা বাবা মা উভয়েরই থ্যালাসেমিয়া থাকলে তাদের সন্তানের মধ্যেও এই রোগ দেখা দিতে পারে। আবার কিছু কিছু অঞ্চলে এ রোগ বেশি দেখা যায়। যেমন- দক্ষিণ এশিয়া, দক্ষিণ-পূর্ব এশিয়া, আফ্রিকা, মধ্যপ্রাচ্য, ইটালি, গ্রীস ইত্যাদি।</a:t>
            </a:r>
            <a:endParaRPr lang="en-US" sz="2800" dirty="0">
              <a:latin typeface="NikoshBAN" panose="02000000000000000000" pitchFamily="2" charset="0"/>
              <a:cs typeface="NikoshBAN" panose="02000000000000000000" pitchFamily="2" charset="0"/>
            </a:endParaRPr>
          </a:p>
        </p:txBody>
      </p:sp>
      <p:sp>
        <p:nvSpPr>
          <p:cNvPr id="3" name="Rectangle 2"/>
          <p:cNvSpPr/>
          <p:nvPr/>
        </p:nvSpPr>
        <p:spPr>
          <a:xfrm>
            <a:off x="215268" y="242571"/>
            <a:ext cx="3787105" cy="1754326"/>
          </a:xfrm>
          <a:prstGeom prst="rect">
            <a:avLst/>
          </a:prstGeom>
        </p:spPr>
        <p:txBody>
          <a:bodyPr wrap="square">
            <a:spAutoFit/>
          </a:bodyPr>
          <a:lstStyle/>
          <a:p>
            <a:pPr algn="ctr"/>
            <a:r>
              <a:rPr lang="bn-BD" sz="3600" b="1" dirty="0">
                <a:solidFill>
                  <a:srgbClr val="0070C0"/>
                </a:solidFill>
                <a:latin typeface="Open Sans"/>
              </a:rPr>
              <a:t>কাদের থ্যালাসেমিয়া হতে পারে?</a:t>
            </a:r>
            <a:endParaRPr lang="en-US" sz="3600" dirty="0">
              <a:solidFill>
                <a:srgbClr val="0070C0"/>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8525"/>
          <a:stretch/>
        </p:blipFill>
        <p:spPr>
          <a:xfrm>
            <a:off x="4002373" y="242571"/>
            <a:ext cx="7815495" cy="6435547"/>
          </a:xfrm>
          <a:prstGeom prst="rect">
            <a:avLst/>
          </a:prstGeom>
        </p:spPr>
      </p:pic>
    </p:spTree>
    <p:extLst>
      <p:ext uri="{BB962C8B-B14F-4D97-AF65-F5344CB8AC3E}">
        <p14:creationId xmlns:p14="http://schemas.microsoft.com/office/powerpoint/2010/main" val="36259999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wd">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0"/>
                                        <p:tgtEl>
                                          <p:spTgt spid="2">
                                            <p:txEl>
                                              <p:pRg st="0" end="0"/>
                                            </p:txEl>
                                          </p:spTgt>
                                        </p:tgtEl>
                                      </p:cBhvr>
                                    </p:animEffect>
                                  </p:childTnLst>
                                  <p:subTnLst>
                                    <p:animClr clrSpc="rgb" dir="cw">
                                      <p:cBhvr override="childStyle">
                                        <p:cTn dur="1" fill="hold" display="0" masterRel="nextClick" afterEffect="1"/>
                                        <p:tgtEl>
                                          <p:spTgt spid="2">
                                            <p:txEl>
                                              <p:pRg st="0" end="0"/>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17263" y="295689"/>
            <a:ext cx="7885643" cy="1015663"/>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endParaRPr lang="en-US" sz="6000" dirty="0">
              <a:solidFill>
                <a:srgbClr val="7030A0"/>
              </a:solidFill>
              <a:effectLst>
                <a:outerShdw blurRad="38100" dist="38100" dir="2700000" algn="tl">
                  <a:srgbClr val="000000">
                    <a:alpha val="43137"/>
                  </a:srgbClr>
                </a:outerShdw>
              </a:effectLst>
              <a:latin typeface="NikoshBAN" pitchFamily="2" charset="0"/>
              <a:cs typeface="NikoshBAN" pitchFamily="2" charset="0"/>
            </a:endParaRPr>
          </a:p>
        </p:txBody>
      </p:sp>
      <p:grpSp>
        <p:nvGrpSpPr>
          <p:cNvPr id="6" name="Group 5"/>
          <p:cNvGrpSpPr/>
          <p:nvPr/>
        </p:nvGrpSpPr>
        <p:grpSpPr>
          <a:xfrm>
            <a:off x="1354235" y="1687961"/>
            <a:ext cx="9211700" cy="4455665"/>
            <a:chOff x="-2962276" y="1473649"/>
            <a:chExt cx="9211700" cy="4455665"/>
          </a:xfrm>
        </p:grpSpPr>
        <p:sp>
          <p:nvSpPr>
            <p:cNvPr id="2" name="TextBox 1"/>
            <p:cNvSpPr txBox="1"/>
            <p:nvPr/>
          </p:nvSpPr>
          <p:spPr>
            <a:xfrm>
              <a:off x="733425" y="1645098"/>
              <a:ext cx="5515999" cy="3908762"/>
            </a:xfrm>
            <a:prstGeom prst="rect">
              <a:avLst/>
            </a:prstGeom>
            <a:noFill/>
          </p:spPr>
          <p:txBody>
            <a:bodyPr wrap="square" rtlCol="0">
              <a:spAutoFit/>
            </a:bodyPr>
            <a:lstStyle/>
            <a:p>
              <a:r>
                <a:rPr lang="en-US" sz="3200" b="1" dirty="0" smtClean="0">
                  <a:solidFill>
                    <a:schemeClr val="accent2">
                      <a:lumMod val="50000"/>
                    </a:schemeClr>
                  </a:solidFill>
                  <a:effectLst>
                    <a:outerShdw blurRad="38100" dist="38100" dir="2700000" algn="tl">
                      <a:srgbClr val="000000">
                        <a:alpha val="43137"/>
                      </a:srgbClr>
                    </a:outerShdw>
                  </a:effectLst>
                  <a:latin typeface="NikoshBAN" pitchFamily="2" charset="0"/>
                  <a:cs typeface="NikoshBAN" pitchFamily="2" charset="0"/>
                </a:rPr>
                <a:t>Dr. </a:t>
              </a:r>
              <a:r>
                <a:rPr lang="en-US" sz="3200" b="1" dirty="0" err="1" smtClean="0">
                  <a:solidFill>
                    <a:schemeClr val="accent2">
                      <a:lumMod val="50000"/>
                    </a:schemeClr>
                  </a:solidFill>
                  <a:effectLst>
                    <a:outerShdw blurRad="38100" dist="38100" dir="2700000" algn="tl">
                      <a:srgbClr val="000000">
                        <a:alpha val="43137"/>
                      </a:srgbClr>
                    </a:outerShdw>
                  </a:effectLst>
                  <a:latin typeface="NikoshBAN" pitchFamily="2" charset="0"/>
                  <a:cs typeface="NikoshBAN" pitchFamily="2" charset="0"/>
                </a:rPr>
                <a:t>Taslima</a:t>
              </a:r>
              <a:r>
                <a:rPr lang="en-US" sz="3200" b="1" dirty="0" smtClean="0">
                  <a:solidFill>
                    <a:schemeClr val="accent2">
                      <a:lumMod val="5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chemeClr val="accent2">
                      <a:lumMod val="50000"/>
                    </a:schemeClr>
                  </a:solidFill>
                  <a:effectLst>
                    <a:outerShdw blurRad="38100" dist="38100" dir="2700000" algn="tl">
                      <a:srgbClr val="000000">
                        <a:alpha val="43137"/>
                      </a:srgbClr>
                    </a:outerShdw>
                  </a:effectLst>
                  <a:latin typeface="NikoshBAN" pitchFamily="2" charset="0"/>
                  <a:cs typeface="NikoshBAN" pitchFamily="2" charset="0"/>
                </a:rPr>
                <a:t>Afroz</a:t>
              </a:r>
              <a:endParaRPr lang="en-US" sz="3200" b="1" dirty="0" smtClean="0">
                <a:solidFill>
                  <a:schemeClr val="accent2">
                    <a:lumMod val="50000"/>
                  </a:schemeClr>
                </a:solidFill>
                <a:effectLst>
                  <a:outerShdw blurRad="38100" dist="38100" dir="2700000" algn="tl">
                    <a:srgbClr val="000000">
                      <a:alpha val="43137"/>
                    </a:srgbClr>
                  </a:outerShdw>
                </a:effectLst>
                <a:latin typeface="NikoshBAN" pitchFamily="2" charset="0"/>
                <a:cs typeface="NikoshBAN" pitchFamily="2" charset="0"/>
              </a:endParaRPr>
            </a:p>
            <a:p>
              <a:r>
                <a:rPr lang="en-US" sz="3200" b="1" dirty="0" smtClean="0">
                  <a:solidFill>
                    <a:schemeClr val="accent2">
                      <a:lumMod val="50000"/>
                    </a:schemeClr>
                  </a:solidFill>
                  <a:effectLst>
                    <a:outerShdw blurRad="38100" dist="38100" dir="2700000" algn="tl">
                      <a:srgbClr val="000000">
                        <a:alpha val="43137"/>
                      </a:srgbClr>
                    </a:outerShdw>
                  </a:effectLst>
                  <a:latin typeface="NikoshBAN" pitchFamily="2" charset="0"/>
                  <a:cs typeface="NikoshBAN" pitchFamily="2" charset="0"/>
                </a:rPr>
                <a:t>DHMS (D.U) Board Stand</a:t>
              </a:r>
            </a:p>
            <a:p>
              <a:r>
                <a:rPr lang="bn-BD" sz="3200" dirty="0" smtClean="0">
                  <a:effectLst>
                    <a:outerShdw blurRad="38100" dist="38100" dir="2700000" algn="tl">
                      <a:srgbClr val="000000">
                        <a:alpha val="43137"/>
                      </a:srgbClr>
                    </a:outerShdw>
                  </a:effectLst>
                  <a:latin typeface="NikoshBAN" pitchFamily="2" charset="0"/>
                  <a:cs typeface="NikoshBAN" pitchFamily="2" charset="0"/>
                </a:rPr>
                <a:t>প্রভাষক</a:t>
              </a:r>
              <a:r>
                <a:rPr lang="en-US" sz="3200" dirty="0" smtClean="0">
                  <a:effectLst>
                    <a:outerShdw blurRad="38100" dist="38100" dir="2700000" algn="tl">
                      <a:srgbClr val="000000">
                        <a:alpha val="43137"/>
                      </a:srgbClr>
                    </a:outerShdw>
                  </a:effectLst>
                  <a:latin typeface="NikoshBAN" pitchFamily="2" charset="0"/>
                  <a:cs typeface="NikoshBAN" pitchFamily="2" charset="0"/>
                </a:rPr>
                <a:t> </a:t>
              </a:r>
              <a:r>
                <a:rPr lang="bn-BD" sz="3200" dirty="0">
                  <a:effectLst>
                    <a:outerShdw blurRad="38100" dist="38100" dir="2700000" algn="tl">
                      <a:srgbClr val="000000">
                        <a:alpha val="43137"/>
                      </a:srgbClr>
                    </a:outerShdw>
                  </a:effectLst>
                  <a:latin typeface="NikoshBAN" pitchFamily="2" charset="0"/>
                  <a:cs typeface="NikoshBAN" pitchFamily="2" charset="0"/>
                </a:rPr>
                <a:t>(প্রাণিবিদ্যা)</a:t>
              </a:r>
              <a:endParaRPr lang="en-US" sz="3200" dirty="0">
                <a:effectLst>
                  <a:outerShdw blurRad="38100" dist="38100" dir="2700000" algn="tl">
                    <a:srgbClr val="000000">
                      <a:alpha val="43137"/>
                    </a:srgbClr>
                  </a:outerShdw>
                </a:effectLst>
                <a:latin typeface="NikoshBAN" pitchFamily="2" charset="0"/>
                <a:cs typeface="NikoshBAN" pitchFamily="2" charset="0"/>
              </a:endParaRPr>
            </a:p>
            <a:p>
              <a:pPr algn="just"/>
              <a:r>
                <a:rPr lang="bn-BD" sz="3200" dirty="0">
                  <a:effectLst>
                    <a:outerShdw blurRad="38100" dist="38100" dir="2700000" algn="tl">
                      <a:srgbClr val="000000">
                        <a:alpha val="43137"/>
                      </a:srgbClr>
                    </a:outerShdw>
                  </a:effectLst>
                  <a:latin typeface="NikoshBAN" pitchFamily="2" charset="0"/>
                  <a:cs typeface="NikoshBAN" pitchFamily="2" charset="0"/>
                </a:rPr>
                <a:t>এম</a:t>
              </a:r>
              <a:r>
                <a:rPr lang="en-US" sz="3200" dirty="0">
                  <a:effectLst>
                    <a:outerShdw blurRad="38100" dist="38100" dir="2700000" algn="tl">
                      <a:srgbClr val="000000">
                        <a:alpha val="43137"/>
                      </a:srgbClr>
                    </a:outerShdw>
                  </a:effectLst>
                  <a:latin typeface="NikoshBAN" pitchFamily="2" charset="0"/>
                  <a:cs typeface="NikoshBAN" pitchFamily="2" charset="0"/>
                </a:rPr>
                <a:t>.</a:t>
              </a:r>
              <a:r>
                <a:rPr lang="bn-BD" sz="3200" dirty="0">
                  <a:effectLst>
                    <a:outerShdw blurRad="38100" dist="38100" dir="2700000" algn="tl">
                      <a:srgbClr val="000000">
                        <a:alpha val="43137"/>
                      </a:srgbClr>
                    </a:outerShdw>
                  </a:effectLst>
                  <a:latin typeface="NikoshBAN" pitchFamily="2" charset="0"/>
                  <a:cs typeface="NikoshBAN" pitchFamily="2" charset="0"/>
                </a:rPr>
                <a:t>এস</a:t>
              </a:r>
              <a:r>
                <a:rPr lang="en-US" sz="3200" dirty="0">
                  <a:effectLst>
                    <a:outerShdw blurRad="38100" dist="38100" dir="2700000" algn="tl">
                      <a:srgbClr val="000000">
                        <a:alpha val="43137"/>
                      </a:srgbClr>
                    </a:outerShdw>
                  </a:effectLst>
                  <a:latin typeface="NikoshBAN" pitchFamily="2" charset="0"/>
                  <a:cs typeface="NikoshBAN" pitchFamily="2" charset="0"/>
                </a:rPr>
                <a:t>.</a:t>
              </a:r>
              <a:r>
                <a:rPr lang="bn-BD" sz="3200" dirty="0">
                  <a:effectLst>
                    <a:outerShdw blurRad="38100" dist="38100" dir="2700000" algn="tl">
                      <a:srgbClr val="000000">
                        <a:alpha val="43137"/>
                      </a:srgbClr>
                    </a:outerShdw>
                  </a:effectLst>
                  <a:latin typeface="NikoshBAN" pitchFamily="2" charset="0"/>
                  <a:cs typeface="NikoshBAN" pitchFamily="2" charset="0"/>
                </a:rPr>
                <a:t>সি</a:t>
              </a:r>
              <a:r>
                <a:rPr lang="en-US" sz="3200" dirty="0">
                  <a:effectLst>
                    <a:outerShdw blurRad="38100" dist="38100" dir="2700000" algn="tl">
                      <a:srgbClr val="000000">
                        <a:alpha val="43137"/>
                      </a:srgbClr>
                    </a:outerShdw>
                  </a:effectLst>
                  <a:latin typeface="NikoshBAN" pitchFamily="2" charset="0"/>
                  <a:cs typeface="NikoshBAN" pitchFamily="2" charset="0"/>
                </a:rPr>
                <a:t> </a:t>
              </a:r>
              <a:r>
                <a:rPr lang="bn-BD" sz="3200" dirty="0">
                  <a:effectLst>
                    <a:outerShdw blurRad="38100" dist="38100" dir="2700000" algn="tl">
                      <a:srgbClr val="000000">
                        <a:alpha val="43137"/>
                      </a:srgbClr>
                    </a:outerShdw>
                  </a:effectLst>
                  <a:latin typeface="NikoshBAN" pitchFamily="2" charset="0"/>
                  <a:cs typeface="NikoshBAN" pitchFamily="2" charset="0"/>
                </a:rPr>
                <a:t>ফাস্ট ক্লাশ (ফাস্ট)</a:t>
              </a:r>
              <a:endParaRPr lang="en-US" sz="3200" dirty="0">
                <a:effectLst>
                  <a:outerShdw blurRad="38100" dist="38100" dir="2700000" algn="tl">
                    <a:srgbClr val="000000">
                      <a:alpha val="43137"/>
                    </a:srgbClr>
                  </a:outerShdw>
                </a:effectLst>
                <a:latin typeface="NikoshBAN" pitchFamily="2" charset="0"/>
                <a:cs typeface="NikoshBAN" pitchFamily="2" charset="0"/>
              </a:endParaRPr>
            </a:p>
            <a:p>
              <a:pPr algn="just"/>
              <a:r>
                <a:rPr lang="en-US" sz="3200" dirty="0">
                  <a:effectLst>
                    <a:outerShdw blurRad="38100" dist="38100" dir="2700000" algn="tl">
                      <a:srgbClr val="000000">
                        <a:alpha val="43137"/>
                      </a:srgbClr>
                    </a:outerShdw>
                  </a:effectLst>
                  <a:latin typeface="NikoshBAN" pitchFamily="2" charset="0"/>
                  <a:cs typeface="NikoshBAN" pitchFamily="2" charset="0"/>
                </a:rPr>
                <a:t>সেরা শিক্ষক ও সেরা ক</a:t>
              </a:r>
              <a:r>
                <a:rPr lang="bn-BD" sz="3200" dirty="0">
                  <a:effectLst>
                    <a:outerShdw blurRad="38100" dist="38100" dir="2700000" algn="tl">
                      <a:srgbClr val="000000">
                        <a:alpha val="43137"/>
                      </a:srgbClr>
                    </a:outerShdw>
                  </a:effectLst>
                  <a:latin typeface="NikoshBAN" pitchFamily="2" charset="0"/>
                  <a:cs typeface="NikoshBAN" pitchFamily="2" charset="0"/>
                </a:rPr>
                <a:t>ন্টেন্ট নির্মাতা</a:t>
              </a:r>
            </a:p>
            <a:p>
              <a:pPr algn="just"/>
              <a:r>
                <a:rPr lang="bn-BD" sz="3200" dirty="0">
                  <a:effectLst>
                    <a:outerShdw blurRad="38100" dist="38100" dir="2700000" algn="tl">
                      <a:srgbClr val="000000">
                        <a:alpha val="43137"/>
                      </a:srgbClr>
                    </a:outerShdw>
                  </a:effectLst>
                  <a:latin typeface="NikoshBAN" pitchFamily="2" charset="0"/>
                  <a:cs typeface="NikoshBAN" pitchFamily="2" charset="0"/>
                </a:rPr>
                <a:t>আরামবাগ হাই স্কুল এন্ড কলেজ</a:t>
              </a:r>
            </a:p>
            <a:p>
              <a:pPr algn="just"/>
              <a:r>
                <a:rPr lang="en-US" sz="2800" dirty="0">
                  <a:effectLst>
                    <a:outerShdw blurRad="38100" dist="38100" dir="2700000" algn="tl">
                      <a:srgbClr val="000000">
                        <a:alpha val="43137"/>
                      </a:srgbClr>
                    </a:outerShdw>
                  </a:effectLst>
                  <a:cs typeface="NikoshBAN" pitchFamily="2" charset="0"/>
                  <a:hlinkClick r:id="rId2"/>
                </a:rPr>
                <a:t>taslima.afroz1@gmail.com</a:t>
              </a:r>
              <a:endParaRPr lang="en-US" sz="2800" dirty="0">
                <a:effectLst>
                  <a:outerShdw blurRad="38100" dist="38100" dir="2700000" algn="tl">
                    <a:srgbClr val="000000">
                      <a:alpha val="43137"/>
                    </a:srgbClr>
                  </a:outerShdw>
                </a:effectLst>
                <a:cs typeface="NikoshBAN" pitchFamily="2" charset="0"/>
              </a:endParaRPr>
            </a:p>
            <a:p>
              <a:pPr algn="just"/>
              <a:r>
                <a:rPr lang="en-US" sz="2800" dirty="0">
                  <a:effectLst>
                    <a:outerShdw blurRad="38100" dist="38100" dir="2700000" algn="tl">
                      <a:srgbClr val="000000">
                        <a:alpha val="43137"/>
                      </a:srgbClr>
                    </a:outerShdw>
                  </a:effectLst>
                </a:rPr>
                <a:t>ICT4E District Ambassador, Dhaka</a:t>
              </a:r>
            </a:p>
          </p:txBody>
        </p:sp>
        <p:pic>
          <p:nvPicPr>
            <p:cNvPr id="14" name="Picture 13" descr="125452.JPG"/>
            <p:cNvPicPr>
              <a:picLocks noChangeAspect="1"/>
            </p:cNvPicPr>
            <p:nvPr/>
          </p:nvPicPr>
          <p:blipFill>
            <a:blip r:embed="rId3" cstate="print"/>
            <a:stretch>
              <a:fillRect/>
            </a:stretch>
          </p:blipFill>
          <p:spPr>
            <a:xfrm>
              <a:off x="-2962276" y="1473649"/>
              <a:ext cx="3152775" cy="4455665"/>
            </a:xfrm>
            <a:prstGeom prst="rect">
              <a:avLst/>
            </a:prstGeom>
            <a:ln>
              <a:solidFill>
                <a:srgbClr val="0070C0"/>
              </a:solidFill>
            </a:ln>
          </p:spPr>
        </p:pic>
      </p:grpSp>
      <p:sp>
        <p:nvSpPr>
          <p:cNvPr id="4" name="Rectangle 3"/>
          <p:cNvSpPr/>
          <p:nvPr/>
        </p:nvSpPr>
        <p:spPr>
          <a:xfrm>
            <a:off x="3177913" y="283576"/>
            <a:ext cx="5564344" cy="707886"/>
          </a:xfrm>
          <a:prstGeom prst="rect">
            <a:avLst/>
          </a:prstGeom>
        </p:spPr>
        <p:txBody>
          <a:bodyPr wrap="none">
            <a:spAutoFit/>
          </a:bodyPr>
          <a:lstStyle/>
          <a:p>
            <a:pPr algn="just"/>
            <a:r>
              <a:rPr lang="en-US" sz="4000" b="1" dirty="0" err="1" smtClean="0">
                <a:solidFill>
                  <a:schemeClr val="accent2">
                    <a:lumMod val="50000"/>
                  </a:schemeClr>
                </a:solidFill>
                <a:effectLst>
                  <a:outerShdw blurRad="38100" dist="38100" dir="2700000" algn="tl">
                    <a:srgbClr val="000000">
                      <a:alpha val="43137"/>
                    </a:srgbClr>
                  </a:outerShdw>
                </a:effectLst>
                <a:latin typeface="NikoshBAN" pitchFamily="2" charset="0"/>
                <a:cs typeface="NikoshBAN" pitchFamily="2" charset="0"/>
              </a:rPr>
              <a:t>কন্টেন্ট</a:t>
            </a:r>
            <a:r>
              <a:rPr lang="en-US" sz="4000" b="1" dirty="0" smtClean="0">
                <a:solidFill>
                  <a:schemeClr val="accent2">
                    <a:lumMod val="50000"/>
                  </a:schemeClr>
                </a:solidFill>
                <a:effectLst>
                  <a:outerShdw blurRad="38100" dist="38100" dir="2700000" algn="tl">
                    <a:srgbClr val="000000">
                      <a:alpha val="43137"/>
                    </a:srgbClr>
                  </a:outerShdw>
                </a:effectLst>
                <a:latin typeface="NikoshBAN" pitchFamily="2" charset="0"/>
                <a:cs typeface="NikoshBAN" pitchFamily="2" charset="0"/>
              </a:rPr>
              <a:t> </a:t>
            </a:r>
            <a:r>
              <a:rPr lang="bn-BD" sz="4000" b="1" dirty="0" smtClean="0">
                <a:solidFill>
                  <a:schemeClr val="accent2">
                    <a:lumMod val="50000"/>
                  </a:schemeClr>
                </a:solidFill>
                <a:effectLst>
                  <a:outerShdw blurRad="38100" dist="38100" dir="2700000" algn="tl">
                    <a:srgbClr val="000000">
                      <a:alpha val="43137"/>
                    </a:srgbClr>
                  </a:outerShdw>
                </a:effectLst>
                <a:latin typeface="NikoshBAN" pitchFamily="2" charset="0"/>
                <a:cs typeface="NikoshBAN" pitchFamily="2" charset="0"/>
              </a:rPr>
              <a:t>প্রস্তুত</a:t>
            </a:r>
            <a:r>
              <a:rPr lang="en-US" sz="4000" b="1" dirty="0" smtClean="0">
                <a:solidFill>
                  <a:schemeClr val="accent2">
                    <a:lumMod val="50000"/>
                  </a:schemeClr>
                </a:solidFill>
                <a:effectLst>
                  <a:outerShdw blurRad="38100" dist="38100" dir="2700000" algn="tl">
                    <a:srgbClr val="000000">
                      <a:alpha val="43137"/>
                    </a:srgbClr>
                  </a:outerShdw>
                </a:effectLst>
                <a:latin typeface="NikoshBAN" pitchFamily="2" charset="0"/>
                <a:cs typeface="NikoshBAN" pitchFamily="2" charset="0"/>
              </a:rPr>
              <a:t> </a:t>
            </a:r>
            <a:r>
              <a:rPr lang="bn-BD" sz="4000" b="1" dirty="0">
                <a:solidFill>
                  <a:schemeClr val="accent2">
                    <a:lumMod val="50000"/>
                  </a:schemeClr>
                </a:solidFill>
                <a:effectLst>
                  <a:outerShdw blurRad="38100" dist="38100" dir="2700000" algn="tl">
                    <a:srgbClr val="000000">
                      <a:alpha val="43137"/>
                    </a:srgbClr>
                  </a:outerShdw>
                </a:effectLst>
                <a:latin typeface="NikoshBAN" pitchFamily="2" charset="0"/>
                <a:cs typeface="NikoshBAN" pitchFamily="2" charset="0"/>
              </a:rPr>
              <a:t>ও ভিডিও</a:t>
            </a:r>
            <a:r>
              <a:rPr lang="en-US" sz="4000" b="1" dirty="0">
                <a:solidFill>
                  <a:schemeClr val="accent2">
                    <a:lumMod val="5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a:solidFill>
                  <a:schemeClr val="accent2">
                    <a:lumMod val="50000"/>
                  </a:schemeClr>
                </a:solidFill>
                <a:effectLst>
                  <a:outerShdw blurRad="38100" dist="38100" dir="2700000" algn="tl">
                    <a:srgbClr val="000000">
                      <a:alpha val="43137"/>
                    </a:srgbClr>
                  </a:outerShdw>
                </a:effectLst>
                <a:latin typeface="NikoshBAN" pitchFamily="2" charset="0"/>
                <a:cs typeface="NikoshBAN" pitchFamily="2" charset="0"/>
              </a:rPr>
              <a:t>সম্পাদনায়</a:t>
            </a:r>
            <a:endParaRPr lang="en-US" sz="4000" b="1" dirty="0">
              <a:solidFill>
                <a:schemeClr val="accent2">
                  <a:lumMod val="50000"/>
                </a:schemeClr>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406905797"/>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285" y="911839"/>
            <a:ext cx="11672342" cy="5755422"/>
          </a:xfrm>
          <a:prstGeom prst="rect">
            <a:avLst/>
          </a:prstGeom>
        </p:spPr>
        <p:txBody>
          <a:bodyPr wrap="square">
            <a:spAutoFit/>
          </a:bodyPr>
          <a:lstStyle/>
          <a:p>
            <a:pPr marL="457200" indent="-457200" algn="just">
              <a:buFont typeface="Arial" panose="020B0604020202020204" pitchFamily="34" charset="0"/>
              <a:buChar char="•"/>
            </a:pPr>
            <a:r>
              <a:rPr lang="bn-BD" sz="2800" dirty="0" smtClean="0">
                <a:solidFill>
                  <a:srgbClr val="444444"/>
                </a:solidFill>
                <a:latin typeface="NikoshBAN" panose="02000000000000000000" pitchFamily="2" charset="0"/>
                <a:cs typeface="NikoshBAN" panose="02000000000000000000" pitchFamily="2" charset="0"/>
              </a:rPr>
              <a:t>মাইনর </a:t>
            </a:r>
            <a:r>
              <a:rPr lang="bn-BD" sz="2800" dirty="0">
                <a:solidFill>
                  <a:srgbClr val="444444"/>
                </a:solidFill>
                <a:latin typeface="NikoshBAN" panose="02000000000000000000" pitchFamily="2" charset="0"/>
                <a:cs typeface="NikoshBAN" panose="02000000000000000000" pitchFamily="2" charset="0"/>
              </a:rPr>
              <a:t>থ্যালাসেমিয়ার ক্ষেত্রে সাধারণত চিকিৎসার কোন প্রয়োজন হয় না। অপরদিকে মেজর থ্যালাসেমিয়ার ক্ষেত্রে, নিয়মিত রক্ত গ্রহন (প্রয়োজনবোধে বছরে ৮ থেকে ১০ বার) করতে হয়। বার বার রক্ত নেওয়ার ফলে বিভিন্ন অঙ্গে অতিরিক্ত লৌহ জমে যেতে পারে এবং এর ফলে যকৃত বিকল হয়ে যেতে পারে। তাই, এরকম ক্ষেত্রে জটিলতা এড়াতে আয়রন চিলেশন থেরাপীর সাহায্যে অতিরিক্ত লৌহ বের করে দেওয়া হয়।</a:t>
            </a:r>
          </a:p>
          <a:p>
            <a:pPr marL="457200" indent="-457200" algn="just">
              <a:buFont typeface="Arial" panose="020B0604020202020204" pitchFamily="34" charset="0"/>
              <a:buChar char="•"/>
            </a:pPr>
            <a:r>
              <a:rPr lang="bn-BD" sz="2800" dirty="0">
                <a:solidFill>
                  <a:srgbClr val="444444"/>
                </a:solidFill>
                <a:latin typeface="NikoshBAN" panose="02000000000000000000" pitchFamily="2" charset="0"/>
                <a:cs typeface="NikoshBAN" panose="02000000000000000000" pitchFamily="2" charset="0"/>
              </a:rPr>
              <a:t>অস্থিমজ্জা প্রতিস্থাপনের মাধ্যমে থ্যালাসেমিয়া রোগ হতে সম্পূর্ণভাবে মুক্ত হওয়া যায়। সে ক্ষেত্রে একজন ম্যাচ ডোনার লাগবে। আমাদের দেশে অস্থিমজ্জা প্রতিস্থাপনের ব্যবস্থা না থাকায়, এই অপারেশন দেশের বাইরে গিয়ে করতে হয়। এছাড়াও চিকিৎসকের পরামর্শ অনুযায়ী আয়রণ এবং ফলিক এসিড সেবন করতে হতে পারে। </a:t>
            </a:r>
            <a:r>
              <a:rPr lang="bn-BD" sz="2800" dirty="0" smtClean="0">
                <a:solidFill>
                  <a:srgbClr val="444444"/>
                </a:solidFill>
                <a:latin typeface="NikoshBAN" panose="02000000000000000000" pitchFamily="2" charset="0"/>
                <a:cs typeface="NikoshBAN" panose="02000000000000000000" pitchFamily="2" charset="0"/>
              </a:rPr>
              <a:t> </a:t>
            </a:r>
          </a:p>
          <a:p>
            <a:pPr marL="457200" indent="-457200" algn="just">
              <a:buFont typeface="Arial" panose="020B0604020202020204" pitchFamily="34" charset="0"/>
              <a:buChar char="•"/>
            </a:pPr>
            <a:r>
              <a:rPr lang="bn-BD" sz="3200" b="1" dirty="0" smtClean="0">
                <a:solidFill>
                  <a:schemeClr val="accent2">
                    <a:lumMod val="75000"/>
                  </a:schemeClr>
                </a:solidFill>
                <a:latin typeface="NikoshBAN" panose="02000000000000000000" pitchFamily="2" charset="0"/>
                <a:cs typeface="NikoshBAN" panose="02000000000000000000" pitchFamily="2" charset="0"/>
              </a:rPr>
              <a:t>শুরুতেই চিকিৎসকের </a:t>
            </a:r>
            <a:r>
              <a:rPr lang="bn-BD" sz="3200" b="1" dirty="0">
                <a:solidFill>
                  <a:schemeClr val="accent2">
                    <a:lumMod val="75000"/>
                  </a:schemeClr>
                </a:solidFill>
                <a:latin typeface="NikoshBAN" panose="02000000000000000000" pitchFamily="2" charset="0"/>
                <a:cs typeface="NikoshBAN" panose="02000000000000000000" pitchFamily="2" charset="0"/>
              </a:rPr>
              <a:t>পরামর্শ </a:t>
            </a:r>
            <a:r>
              <a:rPr lang="bn-BD" sz="3200" b="1" dirty="0" smtClean="0">
                <a:solidFill>
                  <a:schemeClr val="accent2">
                    <a:lumMod val="75000"/>
                  </a:schemeClr>
                </a:solidFill>
                <a:latin typeface="NikoshBAN" panose="02000000000000000000" pitchFamily="2" charset="0"/>
                <a:cs typeface="NikoshBAN" panose="02000000000000000000" pitchFamily="2" charset="0"/>
              </a:rPr>
              <a:t>অনুযায়ী</a:t>
            </a:r>
            <a:r>
              <a:rPr lang="en-US" sz="3200" b="1" dirty="0" smtClean="0">
                <a:solidFill>
                  <a:schemeClr val="accent2">
                    <a:lumMod val="75000"/>
                  </a:schemeClr>
                </a:solidFill>
                <a:latin typeface="NikoshBAN" panose="02000000000000000000" pitchFamily="2" charset="0"/>
                <a:cs typeface="NikoshBAN" panose="02000000000000000000" pitchFamily="2" charset="0"/>
              </a:rPr>
              <a:t> </a:t>
            </a:r>
            <a:r>
              <a:rPr lang="bn-BD" sz="3200" b="1" dirty="0" smtClean="0">
                <a:solidFill>
                  <a:schemeClr val="accent2">
                    <a:lumMod val="75000"/>
                  </a:schemeClr>
                </a:solidFill>
                <a:latin typeface="NikoshBAN" panose="02000000000000000000" pitchFamily="2" charset="0"/>
                <a:cs typeface="NikoshBAN" panose="02000000000000000000" pitchFamily="2" charset="0"/>
              </a:rPr>
              <a:t>লক্ষন ভিত্তিক হোমিও ওষুধ সেবন করতে হবে। </a:t>
            </a:r>
            <a:endParaRPr lang="en-US" sz="3200" b="1" dirty="0" smtClean="0">
              <a:solidFill>
                <a:schemeClr val="accent2">
                  <a:lumMod val="75000"/>
                </a:schemeClr>
              </a:solidFill>
              <a:latin typeface="NikoshBAN" panose="02000000000000000000" pitchFamily="2" charset="0"/>
              <a:cs typeface="NikoshBAN" panose="02000000000000000000" pitchFamily="2" charset="0"/>
            </a:endParaRPr>
          </a:p>
          <a:p>
            <a:pPr marL="457200" indent="-457200" algn="just">
              <a:buFont typeface="Arial" panose="020B0604020202020204" pitchFamily="34" charset="0"/>
              <a:buChar char="•"/>
            </a:pPr>
            <a:r>
              <a:rPr lang="bn-BD" sz="2800" dirty="0" smtClean="0">
                <a:solidFill>
                  <a:srgbClr val="444444"/>
                </a:solidFill>
                <a:latin typeface="NikoshBAN" panose="02000000000000000000" pitchFamily="2" charset="0"/>
                <a:cs typeface="NikoshBAN" panose="02000000000000000000" pitchFamily="2" charset="0"/>
              </a:rPr>
              <a:t>আবার </a:t>
            </a:r>
            <a:r>
              <a:rPr lang="bn-BD" sz="2800" dirty="0">
                <a:solidFill>
                  <a:srgbClr val="444444"/>
                </a:solidFill>
                <a:latin typeface="NikoshBAN" panose="02000000000000000000" pitchFamily="2" charset="0"/>
                <a:cs typeface="NikoshBAN" panose="02000000000000000000" pitchFamily="2" charset="0"/>
              </a:rPr>
              <a:t>জীবনযাপন পদ্ধতিতে কিছু পরিবর্তন আনতে হবে। </a:t>
            </a:r>
            <a:r>
              <a:rPr lang="bn-BD" sz="2800" dirty="0" smtClean="0">
                <a:solidFill>
                  <a:srgbClr val="444444"/>
                </a:solidFill>
                <a:latin typeface="NikoshBAN" panose="02000000000000000000" pitchFamily="2" charset="0"/>
                <a:cs typeface="NikoshBAN" panose="02000000000000000000" pitchFamily="2" charset="0"/>
              </a:rPr>
              <a:t>যেমন- </a:t>
            </a:r>
            <a:r>
              <a:rPr lang="bn-BD" sz="2800" dirty="0">
                <a:solidFill>
                  <a:srgbClr val="444444"/>
                </a:solidFill>
                <a:latin typeface="NikoshBAN" panose="02000000000000000000" pitchFamily="2" charset="0"/>
                <a:cs typeface="NikoshBAN" panose="02000000000000000000" pitchFamily="2" charset="0"/>
              </a:rPr>
              <a:t>চিকিৎসকের পরামর্শ ব্যতিত কোন ঔষধ বা ভিটামিন সেবন না করা, সুষম ও পুষ্টিকর খাবার বিশেষ করে ক্যালসিয়াম, জিংক, ভিটামিন ডি সমৃদ্ধ খাবার খেতে হবে ইত্যাদি</a:t>
            </a:r>
            <a:r>
              <a:rPr lang="bn-BD" sz="2800" dirty="0" smtClean="0">
                <a:solidFill>
                  <a:srgbClr val="444444"/>
                </a:solidFill>
                <a:latin typeface="NikoshBAN" panose="02000000000000000000" pitchFamily="2" charset="0"/>
                <a:cs typeface="NikoshBAN" panose="02000000000000000000" pitchFamily="2" charset="0"/>
              </a:rPr>
              <a:t>।</a:t>
            </a:r>
            <a:endParaRPr lang="en-US" sz="2800" dirty="0" smtClean="0">
              <a:solidFill>
                <a:srgbClr val="444444"/>
              </a:solidFill>
              <a:latin typeface="NikoshBAN" panose="02000000000000000000" pitchFamily="2" charset="0"/>
              <a:cs typeface="NikoshBAN" panose="02000000000000000000" pitchFamily="2" charset="0"/>
            </a:endParaRPr>
          </a:p>
        </p:txBody>
      </p:sp>
      <p:sp>
        <p:nvSpPr>
          <p:cNvPr id="3" name="Rectangle 2"/>
          <p:cNvSpPr/>
          <p:nvPr/>
        </p:nvSpPr>
        <p:spPr>
          <a:xfrm>
            <a:off x="3361422" y="265508"/>
            <a:ext cx="4397358" cy="646331"/>
          </a:xfrm>
          <a:prstGeom prst="rect">
            <a:avLst/>
          </a:prstGeom>
          <a:solidFill>
            <a:srgbClr val="FFC000"/>
          </a:solidFill>
        </p:spPr>
        <p:txBody>
          <a:bodyPr wrap="none">
            <a:spAutoFit/>
          </a:bodyPr>
          <a:lstStyle/>
          <a:p>
            <a:pPr algn="ctr"/>
            <a:r>
              <a:rPr lang="bn-BD" sz="3600" b="1" dirty="0">
                <a:solidFill>
                  <a:srgbClr val="0070C0"/>
                </a:solidFill>
                <a:latin typeface="NikoshBAN" panose="02000000000000000000" pitchFamily="2" charset="0"/>
                <a:cs typeface="NikoshBAN" panose="02000000000000000000" pitchFamily="2" charset="0"/>
              </a:rPr>
              <a:t>থ্যালাসেমিয়া রোগের চিকিৎসা</a:t>
            </a:r>
            <a:endParaRPr lang="en-US" sz="360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424821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2" end="2"/>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500"/>
                                  </p:stCondLst>
                                  <p:iterate type="wd">
                                    <p:tmAbs val="500"/>
                                  </p:iterate>
                                  <p:childTnLst>
                                    <p:set>
                                      <p:cBhvr>
                                        <p:cTn id="14" dur="1" fill="hold">
                                          <p:stCondLst>
                                            <p:cond delay="0"/>
                                          </p:stCondLst>
                                        </p:cTn>
                                        <p:tgtEl>
                                          <p:spTgt spid="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3" end="3"/>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840" y="528637"/>
            <a:ext cx="10564500" cy="5400676"/>
          </a:xfrm>
          <a:prstGeom prst="rect">
            <a:avLst/>
          </a:prstGeom>
        </p:spPr>
      </p:pic>
      <p:sp>
        <p:nvSpPr>
          <p:cNvPr id="4" name="Rectangle 3"/>
          <p:cNvSpPr/>
          <p:nvPr/>
        </p:nvSpPr>
        <p:spPr>
          <a:xfrm>
            <a:off x="3971331" y="6049369"/>
            <a:ext cx="4560864" cy="584775"/>
          </a:xfrm>
          <a:prstGeom prst="rect">
            <a:avLst/>
          </a:prstGeom>
        </p:spPr>
        <p:txBody>
          <a:bodyPr wrap="none">
            <a:spAutoFit/>
          </a:bodyPr>
          <a:lstStyle/>
          <a:p>
            <a:r>
              <a:rPr lang="bn-BD" sz="3200"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ভিটামিন </a:t>
            </a:r>
            <a:r>
              <a:rPr lang="bn-BD" sz="3200"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 সমৃদ্ধ খাবার খেতে </a:t>
            </a:r>
            <a:r>
              <a:rPr lang="bn-BD" sz="3200"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হবে</a:t>
            </a:r>
            <a:endParaRPr lang="en-US" sz="3200" dirty="0">
              <a:solidFill>
                <a:srgbClr val="0070C0"/>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275" y="108315"/>
            <a:ext cx="9694320" cy="6633491"/>
          </a:xfrm>
          <a:prstGeom prst="rect">
            <a:avLst/>
          </a:prstGeom>
        </p:spPr>
      </p:pic>
    </p:spTree>
    <p:extLst>
      <p:ext uri="{BB962C8B-B14F-4D97-AF65-F5344CB8AC3E}">
        <p14:creationId xmlns:p14="http://schemas.microsoft.com/office/powerpoint/2010/main" val="19593312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0022" y="6135094"/>
            <a:ext cx="3975768" cy="523220"/>
          </a:xfrm>
          <a:prstGeom prst="rect">
            <a:avLst/>
          </a:prstGeom>
        </p:spPr>
        <p:txBody>
          <a:bodyPr wrap="none">
            <a:spAutoFit/>
          </a:bodyPr>
          <a:lstStyle/>
          <a:p>
            <a:r>
              <a:rPr lang="bn-BD" sz="2800" b="1" dirty="0" smtClean="0">
                <a:solidFill>
                  <a:schemeClr val="accent2">
                    <a:lumMod val="75000"/>
                  </a:schemeClr>
                </a:solidFill>
                <a:latin typeface="NikoshBAN" panose="02000000000000000000" pitchFamily="2" charset="0"/>
                <a:cs typeface="NikoshBAN" panose="02000000000000000000" pitchFamily="2" charset="0"/>
              </a:rPr>
              <a:t>ক্যালসিয়াম</a:t>
            </a:r>
            <a:r>
              <a:rPr lang="en-US" sz="2800" b="1" dirty="0" smtClean="0">
                <a:solidFill>
                  <a:schemeClr val="accent2">
                    <a:lumMod val="75000"/>
                  </a:schemeClr>
                </a:solidFill>
                <a:latin typeface="NikoshBAN" panose="02000000000000000000" pitchFamily="2" charset="0"/>
                <a:cs typeface="NikoshBAN" panose="02000000000000000000" pitchFamily="2" charset="0"/>
              </a:rPr>
              <a:t> </a:t>
            </a:r>
            <a:r>
              <a:rPr lang="bn-BD" sz="2800" b="1" dirty="0" smtClean="0">
                <a:solidFill>
                  <a:schemeClr val="accent2">
                    <a:lumMod val="75000"/>
                  </a:schemeClr>
                </a:solidFill>
                <a:latin typeface="NikoshBAN" panose="02000000000000000000" pitchFamily="2" charset="0"/>
                <a:cs typeface="NikoshBAN" panose="02000000000000000000" pitchFamily="2" charset="0"/>
              </a:rPr>
              <a:t>সমৃদ্ধ </a:t>
            </a:r>
            <a:r>
              <a:rPr lang="bn-BD" sz="2800" b="1" dirty="0">
                <a:solidFill>
                  <a:schemeClr val="accent2">
                    <a:lumMod val="75000"/>
                  </a:schemeClr>
                </a:solidFill>
                <a:latin typeface="NikoshBAN" panose="02000000000000000000" pitchFamily="2" charset="0"/>
                <a:cs typeface="NikoshBAN" panose="02000000000000000000" pitchFamily="2" charset="0"/>
              </a:rPr>
              <a:t>খাবার খেতে </a:t>
            </a:r>
            <a:r>
              <a:rPr lang="bn-BD" sz="2800" b="1" dirty="0" smtClean="0">
                <a:solidFill>
                  <a:schemeClr val="accent2">
                    <a:lumMod val="75000"/>
                  </a:schemeClr>
                </a:solidFill>
                <a:latin typeface="NikoshBAN" panose="02000000000000000000" pitchFamily="2" charset="0"/>
                <a:cs typeface="NikoshBAN" panose="02000000000000000000" pitchFamily="2" charset="0"/>
              </a:rPr>
              <a:t>হবে</a:t>
            </a:r>
            <a:endParaRPr lang="en-US" sz="2800" b="1" dirty="0" smtClean="0">
              <a:solidFill>
                <a:schemeClr val="accent2">
                  <a:lumMod val="75000"/>
                </a:schemeClr>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575" y="134440"/>
            <a:ext cx="9872663" cy="5857779"/>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693" t="9744" r="8666" b="15255"/>
          <a:stretch/>
        </p:blipFill>
        <p:spPr>
          <a:xfrm>
            <a:off x="371475" y="134440"/>
            <a:ext cx="11229975" cy="6523874"/>
          </a:xfrm>
          <a:prstGeom prst="rect">
            <a:avLst/>
          </a:prstGeom>
        </p:spPr>
      </p:pic>
    </p:spTree>
    <p:extLst>
      <p:ext uri="{BB962C8B-B14F-4D97-AF65-F5344CB8AC3E}">
        <p14:creationId xmlns:p14="http://schemas.microsoft.com/office/powerpoint/2010/main" val="23429020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0048" y="968946"/>
            <a:ext cx="11315700" cy="2246769"/>
          </a:xfrm>
          <a:prstGeom prst="rect">
            <a:avLst/>
          </a:prstGeom>
        </p:spPr>
        <p:txBody>
          <a:bodyPr wrap="square">
            <a:spAutoFit/>
          </a:bodyPr>
          <a:lstStyle/>
          <a:p>
            <a:pPr algn="just">
              <a:buFont typeface="Arial" panose="020B0604020202020204" pitchFamily="34" charset="0"/>
              <a:buChar char="•"/>
            </a:pPr>
            <a:r>
              <a:rPr lang="bn-BD" sz="2800" dirty="0" smtClean="0">
                <a:solidFill>
                  <a:srgbClr val="444444"/>
                </a:solidFill>
                <a:latin typeface="NikoshBAN" panose="02000000000000000000" pitchFamily="2" charset="0"/>
                <a:cs typeface="NikoshBAN" panose="02000000000000000000" pitchFamily="2" charset="0"/>
              </a:rPr>
              <a:t> পরিবারের </a:t>
            </a:r>
            <a:r>
              <a:rPr lang="bn-BD" sz="2800" dirty="0">
                <a:solidFill>
                  <a:srgbClr val="444444"/>
                </a:solidFill>
                <a:latin typeface="NikoshBAN" panose="02000000000000000000" pitchFamily="2" charset="0"/>
                <a:cs typeface="NikoshBAN" panose="02000000000000000000" pitchFamily="2" charset="0"/>
              </a:rPr>
              <a:t>কারও থ্যালাসেমিয়া রোগের ইতিহাস থাকলে, সন্তান গ্রহনের পূর্বে অবশ্যই চিকিৎসকের পরামর্শ নিতে হবে।</a:t>
            </a:r>
          </a:p>
          <a:p>
            <a:pPr algn="just">
              <a:buFont typeface="Arial" panose="020B0604020202020204" pitchFamily="34" charset="0"/>
              <a:buChar char="•"/>
            </a:pPr>
            <a:r>
              <a:rPr lang="bn-BD" sz="2800" dirty="0" smtClean="0">
                <a:solidFill>
                  <a:srgbClr val="444444"/>
                </a:solidFill>
                <a:latin typeface="NikoshBAN" panose="02000000000000000000" pitchFamily="2" charset="0"/>
                <a:cs typeface="NikoshBAN" panose="02000000000000000000" pitchFamily="2" charset="0"/>
              </a:rPr>
              <a:t> বিবাহের </a:t>
            </a:r>
            <a:r>
              <a:rPr lang="bn-BD" sz="2800" dirty="0">
                <a:solidFill>
                  <a:srgbClr val="444444"/>
                </a:solidFill>
                <a:latin typeface="NikoshBAN" panose="02000000000000000000" pitchFamily="2" charset="0"/>
                <a:cs typeface="NikoshBAN" panose="02000000000000000000" pitchFamily="2" charset="0"/>
              </a:rPr>
              <a:t>ক্ষেত্রে পাত্র এবং পাত্রীর রক্ত পরীক্ষা করে দেখতে হবে, তাদের মধ্যে কেউ থ্যালাসেমিয়ায় আক্রান্ত কিনা। আবার নিকট আত্মীয়দের মধ্যে বিয়ের ক্ষেত্রে থ্যালাসেমিয়া রোগের সম্ভাবনা বেড়ে যায়। তাই, এ ব্যপারে সাবধান হতে হবে</a:t>
            </a:r>
            <a:r>
              <a:rPr lang="bn-BD" sz="2800" dirty="0" smtClean="0">
                <a:solidFill>
                  <a:srgbClr val="444444"/>
                </a:solidFill>
                <a:latin typeface="NikoshBAN" panose="02000000000000000000" pitchFamily="2" charset="0"/>
                <a:cs typeface="NikoshBAN" panose="02000000000000000000" pitchFamily="2" charset="0"/>
              </a:rPr>
              <a:t>।</a:t>
            </a:r>
          </a:p>
        </p:txBody>
      </p:sp>
      <p:sp>
        <p:nvSpPr>
          <p:cNvPr id="3" name="Rectangle 2"/>
          <p:cNvSpPr/>
          <p:nvPr/>
        </p:nvSpPr>
        <p:spPr>
          <a:xfrm>
            <a:off x="3971924" y="138255"/>
            <a:ext cx="5572125" cy="646331"/>
          </a:xfrm>
          <a:prstGeom prst="rect">
            <a:avLst/>
          </a:prstGeom>
          <a:solidFill>
            <a:srgbClr val="FFFF00"/>
          </a:solidFill>
        </p:spPr>
        <p:txBody>
          <a:bodyPr wrap="square">
            <a:spAutoFit/>
          </a:bodyPr>
          <a:lstStyle/>
          <a:p>
            <a:pPr algn="ctr"/>
            <a:r>
              <a:rPr lang="bn-BD" sz="3600" b="1" dirty="0">
                <a:solidFill>
                  <a:srgbClr val="444444"/>
                </a:solidFill>
                <a:latin typeface="NikoshBAN" panose="02000000000000000000" pitchFamily="2" charset="0"/>
                <a:cs typeface="NikoshBAN" panose="02000000000000000000" pitchFamily="2" charset="0"/>
              </a:rPr>
              <a:t>থ্যালাসেমিয়া প্রতিরোধে করনীয়</a:t>
            </a:r>
            <a:endParaRPr lang="bn-BD" sz="3600" dirty="0">
              <a:solidFill>
                <a:srgbClr val="444444"/>
              </a:solidFill>
              <a:latin typeface="NikoshBAN" panose="02000000000000000000" pitchFamily="2" charset="0"/>
              <a:cs typeface="NikoshBAN" panose="02000000000000000000" pitchFamily="2" charset="0"/>
            </a:endParaRPr>
          </a:p>
        </p:txBody>
      </p:sp>
      <p:sp>
        <p:nvSpPr>
          <p:cNvPr id="4" name="Rectangle 3"/>
          <p:cNvSpPr/>
          <p:nvPr/>
        </p:nvSpPr>
        <p:spPr>
          <a:xfrm>
            <a:off x="4422434" y="2753744"/>
            <a:ext cx="5121615" cy="646331"/>
          </a:xfrm>
          <a:prstGeom prst="rect">
            <a:avLst/>
          </a:prstGeom>
          <a:solidFill>
            <a:srgbClr val="FFFF00"/>
          </a:solidFill>
        </p:spPr>
        <p:txBody>
          <a:bodyPr wrap="square">
            <a:spAutoFit/>
          </a:bodyPr>
          <a:lstStyle/>
          <a:p>
            <a:pPr algn="ctr"/>
            <a:r>
              <a:rPr lang="bn-BD" sz="3600" b="1" dirty="0">
                <a:solidFill>
                  <a:srgbClr val="444444"/>
                </a:solidFill>
                <a:latin typeface="NikoshBAN" panose="02000000000000000000" pitchFamily="2" charset="0"/>
                <a:cs typeface="NikoshBAN" panose="02000000000000000000" pitchFamily="2" charset="0"/>
              </a:rPr>
              <a:t>থ্যালাসেমিয়া পরবর্তী </a:t>
            </a:r>
            <a:r>
              <a:rPr lang="bn-BD" sz="3600" b="1" dirty="0" smtClean="0">
                <a:solidFill>
                  <a:srgbClr val="444444"/>
                </a:solidFill>
                <a:latin typeface="NikoshBAN" panose="02000000000000000000" pitchFamily="2" charset="0"/>
                <a:cs typeface="NikoshBAN" panose="02000000000000000000" pitchFamily="2" charset="0"/>
              </a:rPr>
              <a:t>জটিলতা</a:t>
            </a:r>
            <a:endParaRPr lang="en-US" sz="3600" dirty="0">
              <a:latin typeface="NikoshBAN" panose="02000000000000000000" pitchFamily="2" charset="0"/>
              <a:cs typeface="NikoshBAN" panose="02000000000000000000" pitchFamily="2" charset="0"/>
            </a:endParaRPr>
          </a:p>
        </p:txBody>
      </p:sp>
      <p:sp>
        <p:nvSpPr>
          <p:cNvPr id="5" name="Rectangle 4"/>
          <p:cNvSpPr/>
          <p:nvPr/>
        </p:nvSpPr>
        <p:spPr>
          <a:xfrm>
            <a:off x="400048" y="3584435"/>
            <a:ext cx="11015663" cy="3108543"/>
          </a:xfrm>
          <a:prstGeom prst="rect">
            <a:avLst/>
          </a:prstGeom>
        </p:spPr>
        <p:txBody>
          <a:bodyPr wrap="square">
            <a:spAutoFit/>
          </a:bodyPr>
          <a:lstStyle/>
          <a:p>
            <a:pPr marL="457200" indent="-457200" algn="just">
              <a:buFont typeface="Arial" panose="020B0604020202020204" pitchFamily="34" charset="0"/>
              <a:buChar char="•"/>
            </a:pPr>
            <a:r>
              <a:rPr lang="bn-BD" sz="2800" dirty="0">
                <a:solidFill>
                  <a:srgbClr val="444444"/>
                </a:solidFill>
                <a:latin typeface="NikoshBAN" panose="02000000000000000000" pitchFamily="2" charset="0"/>
                <a:cs typeface="NikoshBAN" panose="02000000000000000000" pitchFamily="2" charset="0"/>
              </a:rPr>
              <a:t>থ্যালাসেমিয়ায় আক্রান্ত রোগীদের বার বার রক্ত পরিবর্তনের ফলে রক্তবাহিত বিভিন্ন রোগ বিশেষ করে হেপাটাইটিসের সংক্রমণের সম্ভবনা বেড়ে যায়। </a:t>
            </a:r>
            <a:endParaRPr lang="bn-BD" sz="2800" dirty="0" smtClean="0">
              <a:solidFill>
                <a:srgbClr val="444444"/>
              </a:solidFill>
              <a:latin typeface="NikoshBAN" panose="02000000000000000000" pitchFamily="2" charset="0"/>
              <a:cs typeface="NikoshBAN" panose="02000000000000000000" pitchFamily="2" charset="0"/>
            </a:endParaRPr>
          </a:p>
          <a:p>
            <a:pPr marL="457200" indent="-457200" algn="just">
              <a:buFont typeface="Arial" panose="020B0604020202020204" pitchFamily="34" charset="0"/>
              <a:buChar char="•"/>
            </a:pPr>
            <a:r>
              <a:rPr lang="bn-BD" sz="2800" dirty="0" smtClean="0">
                <a:solidFill>
                  <a:srgbClr val="444444"/>
                </a:solidFill>
                <a:latin typeface="NikoshBAN" panose="02000000000000000000" pitchFamily="2" charset="0"/>
                <a:cs typeface="NikoshBAN" panose="02000000000000000000" pitchFamily="2" charset="0"/>
              </a:rPr>
              <a:t>আবার </a:t>
            </a:r>
            <a:r>
              <a:rPr lang="bn-BD" sz="2800" dirty="0">
                <a:solidFill>
                  <a:srgbClr val="444444"/>
                </a:solidFill>
                <a:latin typeface="NikoshBAN" panose="02000000000000000000" pitchFamily="2" charset="0"/>
                <a:cs typeface="NikoshBAN" panose="02000000000000000000" pitchFamily="2" charset="0"/>
              </a:rPr>
              <a:t>বার বার রক্ত পরিবর্তনের ফলে রক্তে আয়রণের পরিমাণ বৃদ্ধি পায় এবং তা হৃৎপিন্ড, যকৃত এবং এন্ডোক্রাইন ব্যবস্থা ক্ষতিগ্রস্থ করে। </a:t>
            </a:r>
            <a:endParaRPr lang="bn-BD" sz="2800" dirty="0" smtClean="0">
              <a:solidFill>
                <a:srgbClr val="444444"/>
              </a:solidFill>
              <a:latin typeface="NikoshBAN" panose="02000000000000000000" pitchFamily="2" charset="0"/>
              <a:cs typeface="NikoshBAN" panose="02000000000000000000" pitchFamily="2" charset="0"/>
            </a:endParaRPr>
          </a:p>
          <a:p>
            <a:pPr marL="457200" indent="-457200" algn="just">
              <a:buFont typeface="Arial" panose="020B0604020202020204" pitchFamily="34" charset="0"/>
              <a:buChar char="•"/>
            </a:pPr>
            <a:r>
              <a:rPr lang="bn-BD" sz="2800" dirty="0" smtClean="0">
                <a:solidFill>
                  <a:srgbClr val="444444"/>
                </a:solidFill>
                <a:latin typeface="NikoshBAN" panose="02000000000000000000" pitchFamily="2" charset="0"/>
                <a:cs typeface="NikoshBAN" panose="02000000000000000000" pitchFamily="2" charset="0"/>
              </a:rPr>
              <a:t>অস্থিমজ্জা </a:t>
            </a:r>
            <a:r>
              <a:rPr lang="bn-BD" sz="2800" dirty="0">
                <a:solidFill>
                  <a:srgbClr val="444444"/>
                </a:solidFill>
                <a:latin typeface="NikoshBAN" panose="02000000000000000000" pitchFamily="2" charset="0"/>
                <a:cs typeface="NikoshBAN" panose="02000000000000000000" pitchFamily="2" charset="0"/>
              </a:rPr>
              <a:t>প্রসারিত হয়ে হাড় পাতলা ও ভঙ্গুর হয়ে যেতে পারে। ফলে মেরুদন্ডের হাড় ভেঙ্গে যাবার সম্ভাবনা থাকে। </a:t>
            </a:r>
            <a:endParaRPr lang="bn-BD" sz="2800" dirty="0" smtClean="0">
              <a:solidFill>
                <a:srgbClr val="444444"/>
              </a:solidFill>
              <a:latin typeface="NikoshBAN" panose="02000000000000000000" pitchFamily="2" charset="0"/>
              <a:cs typeface="NikoshBAN" panose="02000000000000000000" pitchFamily="2" charset="0"/>
            </a:endParaRPr>
          </a:p>
          <a:p>
            <a:pPr marL="457200" indent="-457200" algn="just">
              <a:buFont typeface="Arial" panose="020B0604020202020204" pitchFamily="34" charset="0"/>
              <a:buChar char="•"/>
            </a:pPr>
            <a:r>
              <a:rPr lang="bn-BD" sz="2800" dirty="0" smtClean="0">
                <a:solidFill>
                  <a:srgbClr val="444444"/>
                </a:solidFill>
                <a:latin typeface="NikoshBAN" panose="02000000000000000000" pitchFamily="2" charset="0"/>
                <a:cs typeface="NikoshBAN" panose="02000000000000000000" pitchFamily="2" charset="0"/>
              </a:rPr>
              <a:t>আবার </a:t>
            </a:r>
            <a:r>
              <a:rPr lang="bn-BD" sz="2800" dirty="0">
                <a:solidFill>
                  <a:srgbClr val="444444"/>
                </a:solidFill>
                <a:latin typeface="NikoshBAN" panose="02000000000000000000" pitchFamily="2" charset="0"/>
                <a:cs typeface="NikoshBAN" panose="02000000000000000000" pitchFamily="2" charset="0"/>
              </a:rPr>
              <a:t>থ্যালাসেমিয়ায় আক্রান্ত রোগীর প্লীহা বড় হয়ে যায়।</a:t>
            </a:r>
          </a:p>
        </p:txBody>
      </p:sp>
    </p:spTree>
    <p:extLst>
      <p:ext uri="{BB962C8B-B14F-4D97-AF65-F5344CB8AC3E}">
        <p14:creationId xmlns:p14="http://schemas.microsoft.com/office/powerpoint/2010/main" val="12276557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wd">
                                    <p:tmAbs val="50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500"/>
                                  </p:stCondLst>
                                  <p:iterate type="wd">
                                    <p:tmAbs val="500"/>
                                  </p:iterate>
                                  <p:childTnLst>
                                    <p:set>
                                      <p:cBhvr>
                                        <p:cTn id="8" dur="1" fill="hold">
                                          <p:stCondLst>
                                            <p:cond delay="0"/>
                                          </p:stCondLst>
                                        </p:cTn>
                                        <p:tgtEl>
                                          <p:spTgt spid="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 end="1"/>
                                            </p:txEl>
                                          </p:spTgt>
                                        </p:tgtEl>
                                        <p:attrNameLst>
                                          <p:attrName>ppt_c</p:attrName>
                                        </p:attrNameLst>
                                      </p:cBhvr>
                                      <p:to>
                                        <a:schemeClr val="accent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iterate type="wd">
                                    <p:tmAbs val="500"/>
                                  </p:iterate>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iterate type="wd">
                                    <p:tmAbs val="500"/>
                                  </p:iterate>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iterate type="wd">
                                    <p:tmAbs val="500"/>
                                  </p:iterate>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nodeType="withEffect">
                                  <p:stCondLst>
                                    <p:cond delay="500"/>
                                  </p:stCondLst>
                                  <p:iterate type="wd">
                                    <p:tmAbs val="500"/>
                                  </p:iterate>
                                  <p:childTnLst>
                                    <p:set>
                                      <p:cBhvr>
                                        <p:cTn id="18"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5" y="3318570"/>
            <a:ext cx="12049125" cy="3539430"/>
          </a:xfrm>
          <a:prstGeom prst="rect">
            <a:avLst/>
          </a:prstGeom>
        </p:spPr>
        <p:txBody>
          <a:bodyPr wrap="square">
            <a:spAutoFit/>
          </a:bodyPr>
          <a:lstStyle/>
          <a:p>
            <a:pPr marL="457200" indent="-457200" algn="just">
              <a:buFont typeface="Arial" panose="020B0604020202020204" pitchFamily="34" charset="0"/>
              <a:buChar char="•"/>
            </a:pPr>
            <a:r>
              <a:rPr lang="bn-BD" sz="2800" dirty="0" smtClean="0">
                <a:solidFill>
                  <a:srgbClr val="444444"/>
                </a:solidFill>
                <a:latin typeface="NikoshBAN" panose="02000000000000000000" pitchFamily="2" charset="0"/>
                <a:cs typeface="NikoshBAN" panose="02000000000000000000" pitchFamily="2" charset="0"/>
              </a:rPr>
              <a:t>১০ বছরের একটা স্বাভাবিক বাচ্চার তুলনায় একটা অসুস্থ্য বাচ্চা দেখতে ৫ বছরের মত লাগবে। </a:t>
            </a:r>
          </a:p>
          <a:p>
            <a:pPr marL="457200" indent="-457200" algn="just">
              <a:buFont typeface="Arial" panose="020B0604020202020204" pitchFamily="34" charset="0"/>
              <a:buChar char="•"/>
            </a:pPr>
            <a:r>
              <a:rPr lang="bn-BD" sz="2800" dirty="0" smtClean="0">
                <a:solidFill>
                  <a:srgbClr val="444444"/>
                </a:solidFill>
                <a:latin typeface="NikoshBAN" panose="02000000000000000000" pitchFamily="2" charset="0"/>
                <a:cs typeface="NikoshBAN" panose="02000000000000000000" pitchFamily="2" charset="0"/>
              </a:rPr>
              <a:t>শিশুটির রক্তস্বল্পতা, ক্ষুধামন্দা, সব বিষয়ে অনাগ্রহ ইত্যাদি দেখা যাবে।</a:t>
            </a:r>
          </a:p>
          <a:p>
            <a:pPr marL="457200" indent="-457200" algn="just">
              <a:buFont typeface="Arial" panose="020B0604020202020204" pitchFamily="34" charset="0"/>
              <a:buChar char="•"/>
            </a:pPr>
            <a:r>
              <a:rPr lang="bn-BD" sz="2800" dirty="0" smtClean="0">
                <a:solidFill>
                  <a:srgbClr val="444444"/>
                </a:solidFill>
                <a:latin typeface="NikoshBAN" panose="02000000000000000000" pitchFamily="2" charset="0"/>
                <a:cs typeface="NikoshBAN" panose="02000000000000000000" pitchFamily="2" charset="0"/>
              </a:rPr>
              <a:t> আবার দুই চোখের দূরত্বটা বেড়ে যেতে পারে, নাকের গোড়া প্রসারিত হয়ে যেতে পারে, কপালের সামনের হাড় ফুলে উঠতে পারে, দাঁত ফাঁক হয়ে যেতে পারে, পেট ফুলে উঠতে পারে, হাত পা ও চোখ হলুদ দেখা যেতে পারে ইত্যাদি অর্থাৎ শিশুটিকে দেখে স্বাভাবিক মনে হবে না। </a:t>
            </a:r>
          </a:p>
          <a:p>
            <a:pPr marL="457200" indent="-457200" algn="just">
              <a:buFont typeface="Arial" panose="020B0604020202020204" pitchFamily="34" charset="0"/>
              <a:buChar char="•"/>
            </a:pPr>
            <a:r>
              <a:rPr lang="bn-BD" sz="2800" dirty="0" smtClean="0">
                <a:solidFill>
                  <a:srgbClr val="444444"/>
                </a:solidFill>
                <a:latin typeface="NikoshBAN" panose="02000000000000000000" pitchFamily="2" charset="0"/>
                <a:cs typeface="NikoshBAN" panose="02000000000000000000" pitchFamily="2" charset="0"/>
              </a:rPr>
              <a:t>আবার পরীক্ষা করলে তার প্লিহা দেখা যাবে। এই প্লিহা প্রথমে বড় হয়, এর পর আস্তে আস্তে লিভার বড় হয়। এই অঙ্গগুলো বড় হলে, তখন খুব ঘন ঘন রক্ত দিতে হয়। নিয়মিত রক্ত না দিলে শিশুটি স্বাভাবিক চলাফেরা করতে পারে না।</a:t>
            </a:r>
            <a:endParaRPr lang="en-US" sz="2800" dirty="0">
              <a:latin typeface="NikoshBAN" panose="02000000000000000000" pitchFamily="2" charset="0"/>
              <a:cs typeface="NikoshBAN" panose="02000000000000000000" pitchFamily="2" charset="0"/>
            </a:endParaRPr>
          </a:p>
        </p:txBody>
      </p:sp>
      <p:sp>
        <p:nvSpPr>
          <p:cNvPr id="3" name="Rectangle 2"/>
          <p:cNvSpPr/>
          <p:nvPr/>
        </p:nvSpPr>
        <p:spPr>
          <a:xfrm>
            <a:off x="257175" y="73640"/>
            <a:ext cx="6096000" cy="646331"/>
          </a:xfrm>
          <a:prstGeom prst="rect">
            <a:avLst/>
          </a:prstGeom>
          <a:solidFill>
            <a:srgbClr val="FFFF00"/>
          </a:solidFill>
        </p:spPr>
        <p:txBody>
          <a:bodyPr wrap="square">
            <a:spAutoFit/>
          </a:bodyPr>
          <a:lstStyle/>
          <a:p>
            <a:pPr algn="ctr"/>
            <a:r>
              <a:rPr lang="bn-BD" sz="3600" b="1" dirty="0">
                <a:solidFill>
                  <a:srgbClr val="444444"/>
                </a:solidFill>
                <a:latin typeface="NikoshBAN" panose="02000000000000000000" pitchFamily="2" charset="0"/>
                <a:cs typeface="NikoshBAN" panose="02000000000000000000" pitchFamily="2" charset="0"/>
              </a:rPr>
              <a:t>শিশুর থ্যালাসেমিয়া নির্ণয়</a:t>
            </a:r>
            <a:endParaRPr lang="en-US" sz="3600" dirty="0">
              <a:latin typeface="NikoshBAN" panose="02000000000000000000" pitchFamily="2" charset="0"/>
              <a:cs typeface="NikoshBAN" panose="02000000000000000000" pitchFamily="2" charset="0"/>
            </a:endParaRPr>
          </a:p>
        </p:txBody>
      </p:sp>
      <p:sp>
        <p:nvSpPr>
          <p:cNvPr id="4" name="Rectangle 3"/>
          <p:cNvSpPr/>
          <p:nvPr/>
        </p:nvSpPr>
        <p:spPr>
          <a:xfrm>
            <a:off x="257175" y="680443"/>
            <a:ext cx="5929313" cy="2677656"/>
          </a:xfrm>
          <a:prstGeom prst="rect">
            <a:avLst/>
          </a:prstGeom>
        </p:spPr>
        <p:txBody>
          <a:bodyPr wrap="square">
            <a:spAutoFit/>
          </a:bodyPr>
          <a:lstStyle/>
          <a:p>
            <a:pPr marL="457200" indent="-457200" algn="just">
              <a:buFont typeface="Arial" panose="020B0604020202020204" pitchFamily="34" charset="0"/>
              <a:buChar char="•"/>
            </a:pPr>
            <a:r>
              <a:rPr lang="bn-BD" sz="2800" dirty="0">
                <a:solidFill>
                  <a:srgbClr val="444444"/>
                </a:solidFill>
                <a:latin typeface="NikoshBAN" panose="02000000000000000000" pitchFamily="2" charset="0"/>
                <a:cs typeface="NikoshBAN" panose="02000000000000000000" pitchFamily="2" charset="0"/>
              </a:rPr>
              <a:t>থ্যালাসেমিয়া মেজর অর্থাৎ যে শিশু বাবা এবং মা উভয়ের কাছ থেকেই সমস্যাগ্রস্ত জিন জন্মগতভাবে পেয়েছে, জন্মের পরপরই শিশুটিকে ফ্যাকাসে দেখা যাবে। </a:t>
            </a:r>
            <a:r>
              <a:rPr lang="bn-BD" sz="2800" dirty="0" smtClean="0">
                <a:solidFill>
                  <a:srgbClr val="444444"/>
                </a:solidFill>
                <a:latin typeface="NikoshBAN" panose="02000000000000000000" pitchFamily="2" charset="0"/>
                <a:cs typeface="NikoshBAN" panose="02000000000000000000" pitchFamily="2" charset="0"/>
              </a:rPr>
              <a:t>শিশুর </a:t>
            </a:r>
            <a:r>
              <a:rPr lang="bn-BD" sz="2800" dirty="0">
                <a:solidFill>
                  <a:srgbClr val="444444"/>
                </a:solidFill>
                <a:latin typeface="NikoshBAN" panose="02000000000000000000" pitchFamily="2" charset="0"/>
                <a:cs typeface="NikoshBAN" panose="02000000000000000000" pitchFamily="2" charset="0"/>
              </a:rPr>
              <a:t>বৃদ্ধি স্বাভাবিকভাবে হবে না অর্থাৎ তার হাঁটা, দাঁড়ানো বা বসা সবকিছুই অন্য বাচ্চাদের তুলনায় অনেক ধীরে হবে।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6119" y="539680"/>
            <a:ext cx="4286250" cy="2590800"/>
          </a:xfrm>
          <a:prstGeom prst="rect">
            <a:avLst/>
          </a:prstGeom>
        </p:spPr>
      </p:pic>
    </p:spTree>
    <p:extLst>
      <p:ext uri="{BB962C8B-B14F-4D97-AF65-F5344CB8AC3E}">
        <p14:creationId xmlns:p14="http://schemas.microsoft.com/office/powerpoint/2010/main" val="24331699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wd">
                                    <p:tmAbs val="500"/>
                                  </p:iterate>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iterate type="wd">
                                    <p:tmAbs val="500"/>
                                  </p:iterate>
                                  <p:childTnLst>
                                    <p:set>
                                      <p:cBhvr>
                                        <p:cTn id="15" dur="1" fill="hold">
                                          <p:stCondLst>
                                            <p:cond delay="0"/>
                                          </p:stCondLst>
                                        </p:cTn>
                                        <p:tgtEl>
                                          <p:spTgt spid="2">
                                            <p:txEl>
                                              <p:pRg st="0" end="0"/>
                                            </p:txEl>
                                          </p:spTgt>
                                        </p:tgtEl>
                                        <p:attrNameLst>
                                          <p:attrName>style.visibility</p:attrName>
                                        </p:attrNameLst>
                                      </p:cBhvr>
                                      <p:to>
                                        <p:strVal val="visible"/>
                                      </p:to>
                                    </p:set>
                                  </p:childTnLst>
                                </p:cTn>
                              </p:par>
                              <p:par>
                                <p:cTn id="16" presetID="1" presetClass="entr" presetSubtype="0" fill="hold" nodeType="withEffect">
                                  <p:stCondLst>
                                    <p:cond delay="0"/>
                                  </p:stCondLst>
                                  <p:iterate type="wd">
                                    <p:tmAbs val="500"/>
                                  </p:iterate>
                                  <p:childTnLst>
                                    <p:set>
                                      <p:cBhvr>
                                        <p:cTn id="17" dur="1" fill="hold">
                                          <p:stCondLst>
                                            <p:cond delay="0"/>
                                          </p:stCondLst>
                                        </p:cTn>
                                        <p:tgtEl>
                                          <p:spTgt spid="2">
                                            <p:txEl>
                                              <p:pRg st="1" end="1"/>
                                            </p:txEl>
                                          </p:spTgt>
                                        </p:tgtEl>
                                        <p:attrNameLst>
                                          <p:attrName>style.visibility</p:attrName>
                                        </p:attrNameLst>
                                      </p:cBhvr>
                                      <p:to>
                                        <p:strVal val="visible"/>
                                      </p:to>
                                    </p:set>
                                  </p:childTnLst>
                                </p:cTn>
                              </p:par>
                              <p:par>
                                <p:cTn id="18" presetID="1" presetClass="entr" presetSubtype="0" fill="hold" nodeType="withEffect">
                                  <p:stCondLst>
                                    <p:cond delay="0"/>
                                  </p:stCondLst>
                                  <p:iterate type="wd">
                                    <p:tmAbs val="500"/>
                                  </p:iterate>
                                  <p:childTnLst>
                                    <p:set>
                                      <p:cBhvr>
                                        <p:cTn id="19" dur="1" fill="hold">
                                          <p:stCondLst>
                                            <p:cond delay="0"/>
                                          </p:stCondLst>
                                        </p:cTn>
                                        <p:tgtEl>
                                          <p:spTgt spid="2">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iterate type="wd">
                                    <p:tmAbs val="500"/>
                                  </p:iterate>
                                  <p:childTnLst>
                                    <p:set>
                                      <p:cBhvr>
                                        <p:cTn id="21"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875" y="390524"/>
            <a:ext cx="9886950" cy="617934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616" y="390523"/>
            <a:ext cx="10495467" cy="6179343"/>
          </a:xfrm>
          <a:prstGeom prst="rect">
            <a:avLst/>
          </a:prstGeom>
        </p:spPr>
      </p:pic>
    </p:spTree>
    <p:extLst>
      <p:ext uri="{BB962C8B-B14F-4D97-AF65-F5344CB8AC3E}">
        <p14:creationId xmlns:p14="http://schemas.microsoft.com/office/powerpoint/2010/main" val="19393338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163" y="780692"/>
            <a:ext cx="12034837" cy="6124754"/>
          </a:xfrm>
          <a:prstGeom prst="rect">
            <a:avLst/>
          </a:prstGeom>
        </p:spPr>
        <p:txBody>
          <a:bodyPr wrap="square">
            <a:spAutoFit/>
          </a:bodyPr>
          <a:lstStyle/>
          <a:p>
            <a:pPr algn="just"/>
            <a:r>
              <a:rPr lang="bn-BD" sz="2800" dirty="0" smtClean="0">
                <a:solidFill>
                  <a:srgbClr val="444444"/>
                </a:solidFill>
                <a:latin typeface="NikoshBAN" panose="02000000000000000000" pitchFamily="2" charset="0"/>
                <a:cs typeface="NikoshBAN" panose="02000000000000000000" pitchFamily="2" charset="0"/>
              </a:rPr>
              <a:t>থ্যালাসেমিয়া </a:t>
            </a:r>
            <a:r>
              <a:rPr lang="bn-BD" sz="2800" dirty="0">
                <a:solidFill>
                  <a:srgbClr val="444444"/>
                </a:solidFill>
                <a:latin typeface="NikoshBAN" panose="02000000000000000000" pitchFamily="2" charset="0"/>
                <a:cs typeface="NikoshBAN" panose="02000000000000000000" pitchFamily="2" charset="0"/>
              </a:rPr>
              <a:t>প্রতিরোধের পূর্ব সতর্কতাস্বরূপ বিয়ের আগে পাত্র এবং পাত্রীর রক্তের হিমোগ্লোবিনের অবস্থা পরীক্ষা করে দেখা উচিত। স্বামী এবং স্ত্রী দু’জনেই এ রোগের বাহক হলে সন্তানের এ রোগ হবার সম্ভাবনা অনেক বেশি থাকে। </a:t>
            </a:r>
            <a:endParaRPr lang="bn-BD" sz="2800" dirty="0" smtClean="0">
              <a:solidFill>
                <a:srgbClr val="444444"/>
              </a:solidFill>
              <a:latin typeface="NikoshBAN" panose="02000000000000000000" pitchFamily="2" charset="0"/>
              <a:cs typeface="NikoshBAN" panose="02000000000000000000" pitchFamily="2" charset="0"/>
            </a:endParaRPr>
          </a:p>
          <a:p>
            <a:pPr algn="just"/>
            <a:r>
              <a:rPr lang="bn-BD" sz="2800" dirty="0" smtClean="0">
                <a:solidFill>
                  <a:srgbClr val="444444"/>
                </a:solidFill>
                <a:latin typeface="NikoshBAN" panose="02000000000000000000" pitchFamily="2" charset="0"/>
                <a:cs typeface="NikoshBAN" panose="02000000000000000000" pitchFamily="2" charset="0"/>
              </a:rPr>
              <a:t>সাধারনত </a:t>
            </a:r>
            <a:r>
              <a:rPr lang="bn-BD" sz="2800" dirty="0">
                <a:solidFill>
                  <a:srgbClr val="444444"/>
                </a:solidFill>
                <a:latin typeface="NikoshBAN" panose="02000000000000000000" pitchFamily="2" charset="0"/>
                <a:cs typeface="NikoshBAN" panose="02000000000000000000" pitchFamily="2" charset="0"/>
              </a:rPr>
              <a:t>থ্যালাসেমিয়ার কোনোরূপ সম্ভাবনা আছে এমন পুরুষ বা মহিলার সঙ্গে অন্য কোন থ্যালাসেমিয়া রোগী বা রোগের সম্ভাবনা আছে এমন কারও বিয়ে হলে তাদের সন্তানের এই রোগে আক্রান্তের সম্ভাবনা থাকে। </a:t>
            </a:r>
            <a:endParaRPr lang="bn-BD" sz="2800" dirty="0" smtClean="0">
              <a:solidFill>
                <a:srgbClr val="444444"/>
              </a:solidFill>
              <a:latin typeface="NikoshBAN" panose="02000000000000000000" pitchFamily="2" charset="0"/>
              <a:cs typeface="NikoshBAN" panose="02000000000000000000" pitchFamily="2" charset="0"/>
            </a:endParaRPr>
          </a:p>
          <a:p>
            <a:pPr algn="just"/>
            <a:r>
              <a:rPr lang="bn-BD" sz="2800" dirty="0" smtClean="0">
                <a:solidFill>
                  <a:srgbClr val="444444"/>
                </a:solidFill>
                <a:latin typeface="NikoshBAN" panose="02000000000000000000" pitchFamily="2" charset="0"/>
                <a:cs typeface="NikoshBAN" panose="02000000000000000000" pitchFamily="2" charset="0"/>
              </a:rPr>
              <a:t>সুতরাং </a:t>
            </a:r>
            <a:r>
              <a:rPr lang="bn-BD" sz="2800" dirty="0">
                <a:solidFill>
                  <a:srgbClr val="444444"/>
                </a:solidFill>
                <a:latin typeface="NikoshBAN" panose="02000000000000000000" pitchFamily="2" charset="0"/>
                <a:cs typeface="NikoshBAN" panose="02000000000000000000" pitchFamily="2" charset="0"/>
              </a:rPr>
              <a:t>বিয়ের পূর্বে রক্ত পরীক্ষা করে সিদ্ধান্ত নিলে সেটা সন্তানের ভবিষ্যতের জন্য মঙ্গলজনক হবে।</a:t>
            </a:r>
          </a:p>
          <a:p>
            <a:pPr algn="just"/>
            <a:r>
              <a:rPr lang="bn-BD" sz="2800" dirty="0">
                <a:solidFill>
                  <a:srgbClr val="444444"/>
                </a:solidFill>
                <a:latin typeface="NikoshBAN" panose="02000000000000000000" pitchFamily="2" charset="0"/>
                <a:cs typeface="NikoshBAN" panose="02000000000000000000" pitchFamily="2" charset="0"/>
              </a:rPr>
              <a:t>থ্যালাসেমিয়া একটি জিনঘটিত রোগ। এই রোগে রক্তের লোহিতকণিকা ভেঙে যায় এবং রোগী রক্তস্বল্পতায় ভুগতে থাকে। রক্তের সম্পর্কের মধ্য বিয়ে হলে, তাদের সন্তানদের মধ্যে এই রোগটি বেশি হতে পারে।</a:t>
            </a:r>
          </a:p>
          <a:p>
            <a:pPr algn="just"/>
            <a:r>
              <a:rPr lang="bn-BD" sz="2800" dirty="0">
                <a:solidFill>
                  <a:srgbClr val="444444"/>
                </a:solidFill>
                <a:latin typeface="NikoshBAN" panose="02000000000000000000" pitchFamily="2" charset="0"/>
                <a:cs typeface="NikoshBAN" panose="02000000000000000000" pitchFamily="2" charset="0"/>
              </a:rPr>
              <a:t>বারবার রক্ত দিয়েও কোনো রোগীকেই পুরোপুরি সুস্থ করে তোলা যায় না। প্রথম প্রথম তিন মাস পরপর এক ব্যাগ রক্তের প্রয়োজন হলেও পরে দু’মাস পরপর রক্তের প্রয়োজন হয়। আবার বয়স্ক থ্যালাসেমিয়া রোগীদের ক্ষেত্রে অনেকের মাসে একাধিকবার রক্ত দেবার প্রয়োজন হয়। এ রোগের চিকিৎসা অত্যন্ত ব্যয়বহুল হওয়ায় দরিদ্র মানুষের জন্য রোগাক্রান্ত সন্তানের চিকিৎসার খরচ বহন করা অসম্ভব হয়ে যায়। </a:t>
            </a:r>
            <a:endParaRPr lang="bn-BD" sz="2800" dirty="0" smtClean="0">
              <a:solidFill>
                <a:srgbClr val="444444"/>
              </a:solidFill>
              <a:latin typeface="NikoshBAN" panose="02000000000000000000" pitchFamily="2" charset="0"/>
              <a:cs typeface="NikoshBAN" panose="02000000000000000000" pitchFamily="2" charset="0"/>
            </a:endParaRPr>
          </a:p>
          <a:p>
            <a:pPr algn="just"/>
            <a:r>
              <a:rPr lang="bn-BD" sz="2800" dirty="0" smtClean="0">
                <a:solidFill>
                  <a:srgbClr val="444444"/>
                </a:solidFill>
                <a:latin typeface="NikoshBAN" panose="02000000000000000000" pitchFamily="2" charset="0"/>
                <a:cs typeface="NikoshBAN" panose="02000000000000000000" pitchFamily="2" charset="0"/>
              </a:rPr>
              <a:t>তাই</a:t>
            </a:r>
            <a:r>
              <a:rPr lang="bn-BD" sz="2800" dirty="0">
                <a:solidFill>
                  <a:srgbClr val="444444"/>
                </a:solidFill>
                <a:latin typeface="NikoshBAN" panose="02000000000000000000" pitchFamily="2" charset="0"/>
                <a:cs typeface="NikoshBAN" panose="02000000000000000000" pitchFamily="2" charset="0"/>
              </a:rPr>
              <a:t>, থ্যালাসেমিয়া প্রতিরোধে সচেতনতার কোনো বিকল্প নেই। তাই, বিয়ের পূর্বে রক্ত পরীক্ষা এবং নিকটাত্মীয়ের মধ্যে বিয়ে পরিত্যাগের মাধ্যমে এ রোগ প্রতিরোধ করতে হবে।</a:t>
            </a:r>
            <a:endParaRPr lang="bn-BD" sz="2800" i="0" dirty="0">
              <a:solidFill>
                <a:srgbClr val="444444"/>
              </a:solidFill>
              <a:latin typeface="NikoshBAN" panose="02000000000000000000" pitchFamily="2" charset="0"/>
              <a:cs typeface="NikoshBAN" panose="02000000000000000000" pitchFamily="2" charset="0"/>
            </a:endParaRPr>
          </a:p>
        </p:txBody>
      </p:sp>
      <p:sp>
        <p:nvSpPr>
          <p:cNvPr id="3" name="Rectangle 2"/>
          <p:cNvSpPr/>
          <p:nvPr/>
        </p:nvSpPr>
        <p:spPr>
          <a:xfrm>
            <a:off x="3200400" y="25360"/>
            <a:ext cx="6457949" cy="707886"/>
          </a:xfrm>
          <a:prstGeom prst="rect">
            <a:avLst/>
          </a:prstGeom>
          <a:solidFill>
            <a:schemeClr val="accent2"/>
          </a:solidFill>
        </p:spPr>
        <p:txBody>
          <a:bodyPr wrap="square">
            <a:spAutoFit/>
          </a:bodyPr>
          <a:lstStyle/>
          <a:p>
            <a:pPr algn="ctr"/>
            <a:r>
              <a:rPr lang="bn-BD" sz="4000" b="1" dirty="0">
                <a:solidFill>
                  <a:schemeClr val="bg1"/>
                </a:solidFill>
                <a:latin typeface="NikoshBAN" panose="02000000000000000000" pitchFamily="2" charset="0"/>
                <a:cs typeface="NikoshBAN" panose="02000000000000000000" pitchFamily="2" charset="0"/>
              </a:rPr>
              <a:t>বিয়ের আগে রক্ত পরীক্ষা কতটা জরুরি</a:t>
            </a:r>
            <a:endParaRPr lang="en-US" sz="4000" b="1" dirty="0">
              <a:solidFill>
                <a:schemeClr val="bg1"/>
              </a:solidFill>
            </a:endParaRPr>
          </a:p>
        </p:txBody>
      </p:sp>
    </p:spTree>
    <p:extLst>
      <p:ext uri="{BB962C8B-B14F-4D97-AF65-F5344CB8AC3E}">
        <p14:creationId xmlns:p14="http://schemas.microsoft.com/office/powerpoint/2010/main" val="36958950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wd">
                                    <p:tmAbs val="50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iterate type="wd">
                                    <p:tmAbs val="500"/>
                                  </p:iterate>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iterate type="wd">
                                    <p:tmAbs val="500"/>
                                  </p:iterate>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iterate type="wd">
                                    <p:tmAbs val="500"/>
                                  </p:iterate>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iterate type="wd">
                                    <p:tmAbs val="500"/>
                                  </p:iterate>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500"/>
                                  </p:stCondLst>
                                  <p:iterate type="wd">
                                    <p:tmAbs val="500"/>
                                  </p:iterate>
                                  <p:childTnLst>
                                    <p:set>
                                      <p:cBhvr>
                                        <p:cTn id="16" dur="1" fill="hold">
                                          <p:stCondLst>
                                            <p:cond delay="0"/>
                                          </p:stCondLst>
                                        </p:cTn>
                                        <p:tgtEl>
                                          <p:spTgt spid="2">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5" end="5"/>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136" y="469833"/>
            <a:ext cx="5643563" cy="5693866"/>
          </a:xfrm>
          <a:prstGeom prst="rect">
            <a:avLst/>
          </a:prstGeom>
        </p:spPr>
        <p:txBody>
          <a:bodyPr wrap="square">
            <a:spAutoFit/>
          </a:bodyPr>
          <a:lstStyle/>
          <a:p>
            <a:pPr algn="just"/>
            <a:r>
              <a:rPr lang="bn-BD" sz="2800" dirty="0" smtClean="0">
                <a:solidFill>
                  <a:srgbClr val="444444"/>
                </a:solidFill>
                <a:latin typeface="NikoshBAN" panose="02000000000000000000" pitchFamily="2" charset="0"/>
                <a:cs typeface="NikoshBAN" panose="02000000000000000000" pitchFamily="2" charset="0"/>
              </a:rPr>
              <a:t>যেহেতু থ্যালাসেমিয়ার </a:t>
            </a:r>
            <a:r>
              <a:rPr lang="bn-BD" sz="2800" dirty="0">
                <a:solidFill>
                  <a:srgbClr val="444444"/>
                </a:solidFill>
                <a:latin typeface="NikoshBAN" panose="02000000000000000000" pitchFamily="2" charset="0"/>
                <a:cs typeface="NikoshBAN" panose="02000000000000000000" pitchFamily="2" charset="0"/>
              </a:rPr>
              <a:t>তেমন চিকিৎসা আমাদের দেশে নেই, তাই এ রোগ বিষয়ে সচেতনতা বৃদ্ধির পাশাপাশি গর্ভস্থ শিশুর থ্যালাসেমিয়া আছে কি-না তাও পরীক্ষা করে দেখা উচিত। </a:t>
            </a:r>
            <a:endParaRPr lang="bn-BD" sz="2800" dirty="0" smtClean="0">
              <a:solidFill>
                <a:srgbClr val="444444"/>
              </a:solidFill>
              <a:latin typeface="NikoshBAN" panose="02000000000000000000" pitchFamily="2" charset="0"/>
              <a:cs typeface="NikoshBAN" panose="02000000000000000000" pitchFamily="2" charset="0"/>
            </a:endParaRPr>
          </a:p>
          <a:p>
            <a:pPr algn="just"/>
            <a:r>
              <a:rPr lang="bn-BD" sz="2800" dirty="0" smtClean="0">
                <a:solidFill>
                  <a:srgbClr val="444444"/>
                </a:solidFill>
                <a:latin typeface="NikoshBAN" panose="02000000000000000000" pitchFamily="2" charset="0"/>
                <a:cs typeface="NikoshBAN" panose="02000000000000000000" pitchFamily="2" charset="0"/>
              </a:rPr>
              <a:t>শিশু </a:t>
            </a:r>
            <a:r>
              <a:rPr lang="bn-BD" sz="2800" dirty="0">
                <a:solidFill>
                  <a:srgbClr val="444444"/>
                </a:solidFill>
                <a:latin typeface="NikoshBAN" panose="02000000000000000000" pitchFamily="2" charset="0"/>
                <a:cs typeface="NikoshBAN" panose="02000000000000000000" pitchFamily="2" charset="0"/>
              </a:rPr>
              <a:t>গর্ভে আসার চার মাস পর থেকে থ্যালাসেমিয়া আছে কিনা তা নির্ণয় করা সম্ভব। </a:t>
            </a:r>
            <a:endParaRPr lang="bn-BD" sz="2800" dirty="0" smtClean="0">
              <a:solidFill>
                <a:srgbClr val="444444"/>
              </a:solidFill>
              <a:latin typeface="NikoshBAN" panose="02000000000000000000" pitchFamily="2" charset="0"/>
              <a:cs typeface="NikoshBAN" panose="02000000000000000000" pitchFamily="2" charset="0"/>
            </a:endParaRPr>
          </a:p>
          <a:p>
            <a:pPr algn="just"/>
            <a:r>
              <a:rPr lang="bn-BD" sz="2800" dirty="0" smtClean="0">
                <a:solidFill>
                  <a:srgbClr val="444444"/>
                </a:solidFill>
                <a:latin typeface="NikoshBAN" panose="02000000000000000000" pitchFamily="2" charset="0"/>
                <a:cs typeface="NikoshBAN" panose="02000000000000000000" pitchFamily="2" charset="0"/>
              </a:rPr>
              <a:t>বাংলাদেশের </a:t>
            </a:r>
            <a:r>
              <a:rPr lang="bn-BD" sz="2800" dirty="0">
                <a:solidFill>
                  <a:srgbClr val="444444"/>
                </a:solidFill>
                <a:latin typeface="NikoshBAN" panose="02000000000000000000" pitchFamily="2" charset="0"/>
                <a:cs typeface="NikoshBAN" panose="02000000000000000000" pitchFamily="2" charset="0"/>
              </a:rPr>
              <a:t>জনসংখ্যার শতকরা প্রায় ৪.৮ শতাংশ অর্থাৎ প্রায় ৭০ লাখ মানুষ থ্যালাসেমিয়ায় আক্রান্ত এবং সারা পৃথিবীতে প্রায় এক বিলিয়ন থ্যালাসেমিয়া রোগী আছে। </a:t>
            </a:r>
            <a:endParaRPr lang="bn-BD" sz="2800" dirty="0" smtClean="0">
              <a:solidFill>
                <a:srgbClr val="444444"/>
              </a:solidFill>
              <a:latin typeface="NikoshBAN" panose="02000000000000000000" pitchFamily="2" charset="0"/>
              <a:cs typeface="NikoshBAN" panose="02000000000000000000" pitchFamily="2" charset="0"/>
            </a:endParaRPr>
          </a:p>
          <a:p>
            <a:pPr algn="just"/>
            <a:r>
              <a:rPr lang="bn-BD" sz="2800" dirty="0" smtClean="0">
                <a:solidFill>
                  <a:srgbClr val="444444"/>
                </a:solidFill>
                <a:latin typeface="NikoshBAN" panose="02000000000000000000" pitchFamily="2" charset="0"/>
                <a:cs typeface="NikoshBAN" panose="02000000000000000000" pitchFamily="2" charset="0"/>
              </a:rPr>
              <a:t>প্রতিবছর </a:t>
            </a:r>
            <a:r>
              <a:rPr lang="bn-BD" sz="2800" dirty="0">
                <a:solidFill>
                  <a:srgbClr val="444444"/>
                </a:solidFill>
                <a:latin typeface="NikoshBAN" panose="02000000000000000000" pitchFamily="2" charset="0"/>
                <a:cs typeface="NikoshBAN" panose="02000000000000000000" pitchFamily="2" charset="0"/>
              </a:rPr>
              <a:t>আরও প্রায় ৩.৫ মিলিয়ন মানুষ এ রোগে আক্রান্ত হচ্ছে। থ্যালাসেমিয়া প্রতিরোধে ব্যপক সচেতনতা বৃদ্ধির প্রয়োজন।</a:t>
            </a:r>
            <a:endParaRPr lang="en-US" sz="28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9787" y="1529698"/>
            <a:ext cx="5438775" cy="513986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1699" y="200961"/>
            <a:ext cx="5581651" cy="1571625"/>
          </a:xfrm>
          <a:prstGeom prst="rect">
            <a:avLst/>
          </a:prstGeom>
        </p:spPr>
      </p:pic>
    </p:spTree>
    <p:extLst>
      <p:ext uri="{BB962C8B-B14F-4D97-AF65-F5344CB8AC3E}">
        <p14:creationId xmlns:p14="http://schemas.microsoft.com/office/powerpoint/2010/main" val="25579241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childTnLst>
                                  <p:subTnLst>
                                    <p:animClr clrSpc="rgb" dir="cw">
                                      <p:cBhvr override="childStyle">
                                        <p:cTn dur="1" fill="hold" display="0" masterRel="nextClick" afterEffect="1"/>
                                        <p:tgtEl>
                                          <p:spTgt spid="2"/>
                                        </p:tgtEl>
                                        <p:attrNameLst>
                                          <p:attrName>ppt_c</p:attrName>
                                        </p:attrNameLst>
                                      </p:cBhvr>
                                      <p:to>
                                        <a:schemeClr val="accent2"/>
                                      </p:to>
                                    </p:animClr>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B8840D0-47F0-404B-86B4-3EC83FDE9166}"/>
              </a:ext>
            </a:extLst>
          </p:cNvPr>
          <p:cNvSpPr txBox="1"/>
          <p:nvPr/>
        </p:nvSpPr>
        <p:spPr>
          <a:xfrm>
            <a:off x="4419601" y="143470"/>
            <a:ext cx="3100873" cy="923330"/>
          </a:xfrm>
          <a:prstGeom prst="rect">
            <a:avLst/>
          </a:prstGeom>
          <a:noFill/>
        </p:spPr>
        <p:txBody>
          <a:bodyPr wrap="square" rtlCol="0">
            <a:spAutoFit/>
          </a:bodyPr>
          <a:lstStyle/>
          <a:p>
            <a:pPr algn="ctr"/>
            <a:r>
              <a:rPr lang="en-US" sz="5400" b="1" dirty="0" err="1">
                <a:latin typeface="NikoshBAN" panose="02000000000000000000" pitchFamily="2" charset="0"/>
                <a:cs typeface="NikoshBAN" panose="02000000000000000000" pitchFamily="2" charset="0"/>
              </a:rPr>
              <a:t>প্র্রশ্ন</a:t>
            </a:r>
            <a:r>
              <a:rPr lang="en-US" sz="5400" b="1" dirty="0">
                <a:latin typeface="NikoshBAN" panose="02000000000000000000" pitchFamily="2" charset="0"/>
                <a:cs typeface="NikoshBAN" panose="02000000000000000000" pitchFamily="2" charset="0"/>
              </a:rPr>
              <a:t> </a:t>
            </a:r>
            <a:r>
              <a:rPr lang="en-US" sz="5400" b="1" dirty="0" err="1">
                <a:latin typeface="NikoshBAN" panose="02000000000000000000" pitchFamily="2" charset="0"/>
                <a:cs typeface="NikoshBAN" panose="02000000000000000000" pitchFamily="2" charset="0"/>
              </a:rPr>
              <a:t>উত্তর</a:t>
            </a:r>
            <a:r>
              <a:rPr lang="en-US" sz="5400" b="1" dirty="0">
                <a:latin typeface="NikoshBAN" panose="02000000000000000000" pitchFamily="2" charset="0"/>
                <a:cs typeface="NikoshBAN" panose="02000000000000000000" pitchFamily="2" charset="0"/>
              </a:rPr>
              <a:t> </a:t>
            </a:r>
            <a:r>
              <a:rPr lang="en-US" sz="5400" b="1" dirty="0" err="1">
                <a:latin typeface="NikoshBAN" panose="02000000000000000000" pitchFamily="2" charset="0"/>
                <a:cs typeface="NikoshBAN" panose="02000000000000000000" pitchFamily="2" charset="0"/>
              </a:rPr>
              <a:t>পর্ব</a:t>
            </a:r>
            <a:endParaRPr lang="en-US" sz="5400" b="1" dirty="0">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xmlns="" id="{E73B530F-227D-413A-B210-4245267BD18E}"/>
              </a:ext>
            </a:extLst>
          </p:cNvPr>
          <p:cNvSpPr txBox="1"/>
          <p:nvPr/>
        </p:nvSpPr>
        <p:spPr>
          <a:xfrm>
            <a:off x="2258980" y="1930536"/>
            <a:ext cx="3733800" cy="584775"/>
          </a:xfrm>
          <a:prstGeom prst="rect">
            <a:avLst/>
          </a:prstGeom>
          <a:noFill/>
        </p:spPr>
        <p:txBody>
          <a:bodyPr wrap="square" rtlCol="0">
            <a:spAutoFit/>
          </a:bodyPr>
          <a:lstStyle/>
          <a:p>
            <a:r>
              <a:rPr lang="en-US" sz="3200" b="1" dirty="0" smtClean="0">
                <a:latin typeface="NikoshBAN" panose="02000000000000000000" pitchFamily="2" charset="0"/>
                <a:cs typeface="NikoshBAN" panose="02000000000000000000" pitchFamily="2" charset="0"/>
              </a:rPr>
              <a:t>1. </a:t>
            </a:r>
            <a:r>
              <a:rPr lang="bn-BD" sz="3200" dirty="0">
                <a:solidFill>
                  <a:srgbClr val="444444"/>
                </a:solidFill>
                <a:latin typeface="NikoshBAN" panose="02000000000000000000" pitchFamily="2" charset="0"/>
                <a:cs typeface="NikoshBAN" panose="02000000000000000000" pitchFamily="2" charset="0"/>
              </a:rPr>
              <a:t>থ্যালাসেমিয়া</a:t>
            </a:r>
            <a:r>
              <a:rPr lang="en-US" sz="3200" b="1" dirty="0" err="1" smtClean="0">
                <a:latin typeface="NikoshBAN" panose="02000000000000000000" pitchFamily="2" charset="0"/>
                <a:cs typeface="NikoshBAN" panose="02000000000000000000" pitchFamily="2" charset="0"/>
              </a:rPr>
              <a:t>কী</a:t>
            </a:r>
            <a:r>
              <a:rPr lang="en-US" sz="3200" b="1" dirty="0" smtClean="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xmlns="" id="{36EEC996-4E49-484E-A276-3DD03E05DD61}"/>
              </a:ext>
            </a:extLst>
          </p:cNvPr>
          <p:cNvSpPr txBox="1"/>
          <p:nvPr/>
        </p:nvSpPr>
        <p:spPr>
          <a:xfrm>
            <a:off x="2172186" y="3379048"/>
            <a:ext cx="5112301" cy="1077218"/>
          </a:xfrm>
          <a:prstGeom prst="rect">
            <a:avLst/>
          </a:prstGeom>
          <a:noFill/>
        </p:spPr>
        <p:txBody>
          <a:bodyPr wrap="square" rtlCol="0">
            <a:spAutoFit/>
          </a:bodyPr>
          <a:lstStyle/>
          <a:p>
            <a:r>
              <a:rPr lang="en-US" sz="3200" b="1" dirty="0" smtClean="0">
                <a:latin typeface="NikoshBAN" panose="02000000000000000000" pitchFamily="2" charset="0"/>
                <a:cs typeface="NikoshBAN" panose="02000000000000000000" pitchFamily="2" charset="0"/>
              </a:rPr>
              <a:t>2. </a:t>
            </a:r>
            <a:r>
              <a:rPr lang="bn-BD" sz="3200" dirty="0" smtClean="0">
                <a:solidFill>
                  <a:srgbClr val="444444"/>
                </a:solidFill>
                <a:latin typeface="NikoshBAN" panose="02000000000000000000" pitchFamily="2" charset="0"/>
                <a:cs typeface="NikoshBAN" panose="02000000000000000000" pitchFamily="2" charset="0"/>
              </a:rPr>
              <a:t>থ্যালাসেমিয়া ক</a:t>
            </a:r>
            <a:r>
              <a:rPr lang="bn-BD" sz="3200" b="1" dirty="0" smtClean="0">
                <a:latin typeface="NikoshBAN" panose="02000000000000000000" pitchFamily="2" charset="0"/>
                <a:cs typeface="NikoshBAN" panose="02000000000000000000" pitchFamily="2" charset="0"/>
              </a:rPr>
              <a:t>য় ধরনের </a:t>
            </a:r>
            <a:r>
              <a:rPr lang="en-US" sz="3200" b="1" dirty="0">
                <a:latin typeface="NikoshBAN" panose="02000000000000000000" pitchFamily="2" charset="0"/>
                <a:cs typeface="NikoshBAN" panose="02000000000000000000" pitchFamily="2" charset="0"/>
              </a:rPr>
              <a:t>? </a:t>
            </a:r>
          </a:p>
          <a:p>
            <a:endParaRPr lang="bn-BD" sz="3200" dirty="0" smtClean="0">
              <a:solidFill>
                <a:srgbClr val="444444"/>
              </a:solidFill>
              <a:latin typeface="NikoshBAN" panose="02000000000000000000" pitchFamily="2" charset="0"/>
              <a:cs typeface="NikoshBAN" panose="02000000000000000000" pitchFamily="2" charset="0"/>
            </a:endParaRPr>
          </a:p>
        </p:txBody>
      </p:sp>
      <p:sp>
        <p:nvSpPr>
          <p:cNvPr id="17" name="TextBox 16">
            <a:extLst>
              <a:ext uri="{FF2B5EF4-FFF2-40B4-BE49-F238E27FC236}">
                <a16:creationId xmlns:a16="http://schemas.microsoft.com/office/drawing/2014/main" xmlns="" id="{7A7A564C-2339-4D7E-96DB-6CFDE26B621C}"/>
              </a:ext>
            </a:extLst>
          </p:cNvPr>
          <p:cNvSpPr txBox="1"/>
          <p:nvPr/>
        </p:nvSpPr>
        <p:spPr>
          <a:xfrm>
            <a:off x="2088599" y="4955013"/>
            <a:ext cx="6269589" cy="584775"/>
          </a:xfrm>
          <a:prstGeom prst="rect">
            <a:avLst/>
          </a:prstGeom>
          <a:noFill/>
        </p:spPr>
        <p:txBody>
          <a:bodyPr wrap="square" rtlCol="0">
            <a:spAutoFit/>
          </a:bodyPr>
          <a:lstStyle/>
          <a:p>
            <a:r>
              <a:rPr lang="en-US" sz="3200" b="1" dirty="0" smtClean="0">
                <a:latin typeface="NikoshBAN" panose="02000000000000000000" pitchFamily="2" charset="0"/>
                <a:cs typeface="NikoshBAN" panose="02000000000000000000" pitchFamily="2" charset="0"/>
              </a:rPr>
              <a:t>3. </a:t>
            </a:r>
            <a:r>
              <a:rPr lang="bn-BD" sz="3200" dirty="0">
                <a:solidFill>
                  <a:srgbClr val="444444"/>
                </a:solidFill>
                <a:latin typeface="NikoshBAN" panose="02000000000000000000" pitchFamily="2" charset="0"/>
                <a:cs typeface="NikoshBAN" panose="02000000000000000000" pitchFamily="2" charset="0"/>
              </a:rPr>
              <a:t>থ্যালাসেমিয়া </a:t>
            </a:r>
            <a:r>
              <a:rPr lang="bn-BD" sz="3200" dirty="0" smtClean="0">
                <a:solidFill>
                  <a:srgbClr val="444444"/>
                </a:solidFill>
                <a:latin typeface="NikoshBAN" panose="02000000000000000000" pitchFamily="2" charset="0"/>
                <a:cs typeface="NikoshBAN" panose="02000000000000000000" pitchFamily="2" charset="0"/>
              </a:rPr>
              <a:t>রোগে </a:t>
            </a:r>
            <a:r>
              <a:rPr lang="en-US" sz="3200" b="1" dirty="0" err="1" smtClean="0">
                <a:latin typeface="NikoshBAN" panose="02000000000000000000" pitchFamily="2" charset="0"/>
                <a:cs typeface="NikoshBAN" panose="02000000000000000000" pitchFamily="2" charset="0"/>
              </a:rPr>
              <a:t>কী</a:t>
            </a:r>
            <a:r>
              <a:rPr lang="bn-BD" sz="3200" b="1" dirty="0" smtClean="0">
                <a:latin typeface="NikoshBAN" panose="02000000000000000000" pitchFamily="2" charset="0"/>
                <a:cs typeface="NikoshBAN" panose="02000000000000000000" pitchFamily="2" charset="0"/>
              </a:rPr>
              <a:t> কী লক্ষণ দেখা যায়</a:t>
            </a:r>
            <a:r>
              <a:rPr lang="en-US" sz="3200" b="1" dirty="0" smtClean="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479806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 calcmode="lin" valueType="num">
                                      <p:cBhvr>
                                        <p:cTn id="17" dur="1000" fill="hold"/>
                                        <p:tgtEl>
                                          <p:spTgt spid="13"/>
                                        </p:tgtEl>
                                        <p:attrNameLst>
                                          <p:attrName>style.rotation</p:attrName>
                                        </p:attrNameLst>
                                      </p:cBhvr>
                                      <p:tavLst>
                                        <p:tav tm="0">
                                          <p:val>
                                            <p:fltVal val="90"/>
                                          </p:val>
                                        </p:tav>
                                        <p:tav tm="100000">
                                          <p:val>
                                            <p:fltVal val="0"/>
                                          </p:val>
                                        </p:tav>
                                      </p:tavLst>
                                    </p:anim>
                                    <p:animEffect transition="in" filter="fade">
                                      <p:cBhvr>
                                        <p:cTn id="18" dur="1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 calcmode="lin" valueType="num">
                                      <p:cBhvr>
                                        <p:cTn id="25" dur="1000" fill="hold"/>
                                        <p:tgtEl>
                                          <p:spTgt spid="15"/>
                                        </p:tgtEl>
                                        <p:attrNameLst>
                                          <p:attrName>style.rotation</p:attrName>
                                        </p:attrNameLst>
                                      </p:cBhvr>
                                      <p:tavLst>
                                        <p:tav tm="0">
                                          <p:val>
                                            <p:fltVal val="90"/>
                                          </p:val>
                                        </p:tav>
                                        <p:tav tm="100000">
                                          <p:val>
                                            <p:fltVal val="0"/>
                                          </p:val>
                                        </p:tav>
                                      </p:tavLst>
                                    </p:anim>
                                    <p:animEffect transition="in" filter="fade">
                                      <p:cBhvr>
                                        <p:cTn id="26" dur="1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fltVal val="0"/>
                                          </p:val>
                                        </p:tav>
                                        <p:tav tm="100000">
                                          <p:val>
                                            <p:strVal val="#ppt_w"/>
                                          </p:val>
                                        </p:tav>
                                      </p:tavLst>
                                    </p:anim>
                                    <p:anim calcmode="lin" valueType="num">
                                      <p:cBhvr>
                                        <p:cTn id="32" dur="1000" fill="hold"/>
                                        <p:tgtEl>
                                          <p:spTgt spid="17"/>
                                        </p:tgtEl>
                                        <p:attrNameLst>
                                          <p:attrName>ppt_h</p:attrName>
                                        </p:attrNameLst>
                                      </p:cBhvr>
                                      <p:tavLst>
                                        <p:tav tm="0">
                                          <p:val>
                                            <p:fltVal val="0"/>
                                          </p:val>
                                        </p:tav>
                                        <p:tav tm="100000">
                                          <p:val>
                                            <p:strVal val="#ppt_h"/>
                                          </p:val>
                                        </p:tav>
                                      </p:tavLst>
                                    </p:anim>
                                    <p:anim calcmode="lin" valueType="num">
                                      <p:cBhvr>
                                        <p:cTn id="33" dur="1000" fill="hold"/>
                                        <p:tgtEl>
                                          <p:spTgt spid="17"/>
                                        </p:tgtEl>
                                        <p:attrNameLst>
                                          <p:attrName>style.rotation</p:attrName>
                                        </p:attrNameLst>
                                      </p:cBhvr>
                                      <p:tavLst>
                                        <p:tav tm="0">
                                          <p:val>
                                            <p:fltVal val="90"/>
                                          </p:val>
                                        </p:tav>
                                        <p:tav tm="100000">
                                          <p:val>
                                            <p:fltVal val="0"/>
                                          </p:val>
                                        </p:tav>
                                      </p:tavLst>
                                    </p:anim>
                                    <p:animEffect transition="in" filter="fade">
                                      <p:cBhvr>
                                        <p:cTn id="3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5"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0C39655-3598-406F-89F1-6212CB273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981200"/>
            <a:ext cx="5386274" cy="4343400"/>
          </a:xfrm>
          <a:prstGeom prst="rect">
            <a:avLst/>
          </a:prstGeom>
        </p:spPr>
      </p:pic>
      <p:sp>
        <p:nvSpPr>
          <p:cNvPr id="4" name="TextBox 3">
            <a:extLst>
              <a:ext uri="{FF2B5EF4-FFF2-40B4-BE49-F238E27FC236}">
                <a16:creationId xmlns:a16="http://schemas.microsoft.com/office/drawing/2014/main" xmlns="" id="{1B37EE5A-93B3-422F-888C-58608E172CD6}"/>
              </a:ext>
            </a:extLst>
          </p:cNvPr>
          <p:cNvSpPr txBox="1"/>
          <p:nvPr/>
        </p:nvSpPr>
        <p:spPr>
          <a:xfrm>
            <a:off x="4214328" y="524470"/>
            <a:ext cx="3100873" cy="923330"/>
          </a:xfrm>
          <a:prstGeom prst="rect">
            <a:avLst/>
          </a:prstGeom>
          <a:noFill/>
        </p:spPr>
        <p:txBody>
          <a:bodyPr wrap="square" rtlCol="0">
            <a:spAutoFit/>
          </a:bodyPr>
          <a:lstStyle/>
          <a:p>
            <a:pPr algn="ctr"/>
            <a:r>
              <a:rPr lang="en-US" sz="5400" b="1" dirty="0" err="1">
                <a:latin typeface="NikoshBAN" panose="02000000000000000000" pitchFamily="2" charset="0"/>
                <a:cs typeface="NikoshBAN" panose="02000000000000000000" pitchFamily="2" charset="0"/>
              </a:rPr>
              <a:t>বাড়ির</a:t>
            </a:r>
            <a:r>
              <a:rPr lang="en-US" sz="5400" b="1" dirty="0">
                <a:latin typeface="NikoshBAN" panose="02000000000000000000" pitchFamily="2" charset="0"/>
                <a:cs typeface="NikoshBAN" panose="02000000000000000000" pitchFamily="2" charset="0"/>
              </a:rPr>
              <a:t> </a:t>
            </a:r>
            <a:r>
              <a:rPr lang="en-US" sz="5400" b="1" dirty="0" err="1">
                <a:latin typeface="NikoshBAN" panose="02000000000000000000" pitchFamily="2" charset="0"/>
                <a:cs typeface="NikoshBAN" panose="02000000000000000000" pitchFamily="2" charset="0"/>
              </a:rPr>
              <a:t>কাজ</a:t>
            </a:r>
            <a:endParaRPr lang="en-US" sz="5400" b="1"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xmlns="" id="{83E74103-C9D1-4D8E-8B6C-8249535DC775}"/>
              </a:ext>
            </a:extLst>
          </p:cNvPr>
          <p:cNvSpPr txBox="1"/>
          <p:nvPr/>
        </p:nvSpPr>
        <p:spPr>
          <a:xfrm>
            <a:off x="7706463" y="2444740"/>
            <a:ext cx="3159967" cy="3416320"/>
          </a:xfrm>
          <a:prstGeom prst="rect">
            <a:avLst/>
          </a:prstGeom>
          <a:noFill/>
        </p:spPr>
        <p:txBody>
          <a:bodyPr wrap="square" rtlCol="0">
            <a:spAutoFit/>
          </a:bodyPr>
          <a:lstStyle/>
          <a:p>
            <a:pPr algn="ctr"/>
            <a:r>
              <a:rPr lang="bn-BD" sz="5400" b="1" dirty="0">
                <a:solidFill>
                  <a:schemeClr val="accent2">
                    <a:lumMod val="75000"/>
                  </a:schemeClr>
                </a:solidFill>
                <a:latin typeface="NikoshBAN" panose="02000000000000000000" pitchFamily="2" charset="0"/>
                <a:cs typeface="NikoshBAN" panose="02000000000000000000" pitchFamily="2" charset="0"/>
              </a:rPr>
              <a:t>থ্যালাসেমিয়া</a:t>
            </a:r>
            <a:r>
              <a:rPr lang="en-US" sz="5400" b="1" dirty="0" smtClean="0">
                <a:latin typeface="NikoshBAN" panose="02000000000000000000" pitchFamily="2" charset="0"/>
                <a:cs typeface="NikoshBAN" panose="02000000000000000000" pitchFamily="2" charset="0"/>
              </a:rPr>
              <a:t> </a:t>
            </a:r>
            <a:r>
              <a:rPr lang="en-US" sz="5400" b="1" dirty="0" err="1">
                <a:latin typeface="NikoshBAN" panose="02000000000000000000" pitchFamily="2" charset="0"/>
                <a:cs typeface="NikoshBAN" panose="02000000000000000000" pitchFamily="2" charset="0"/>
              </a:rPr>
              <a:t>বংশগতিয়</a:t>
            </a:r>
            <a:r>
              <a:rPr lang="en-US" sz="5400" b="1" dirty="0">
                <a:latin typeface="NikoshBAN" panose="02000000000000000000" pitchFamily="2" charset="0"/>
                <a:cs typeface="NikoshBAN" panose="02000000000000000000" pitchFamily="2" charset="0"/>
              </a:rPr>
              <a:t> </a:t>
            </a:r>
            <a:r>
              <a:rPr lang="en-US" sz="5400" b="1" dirty="0" err="1">
                <a:latin typeface="NikoshBAN" panose="02000000000000000000" pitchFamily="2" charset="0"/>
                <a:cs typeface="NikoshBAN" panose="02000000000000000000" pitchFamily="2" charset="0"/>
              </a:rPr>
              <a:t>ধারা</a:t>
            </a:r>
            <a:r>
              <a:rPr lang="en-US" sz="5400" b="1" dirty="0">
                <a:latin typeface="NikoshBAN" panose="02000000000000000000" pitchFamily="2" charset="0"/>
                <a:cs typeface="NikoshBAN" panose="02000000000000000000" pitchFamily="2" charset="0"/>
              </a:rPr>
              <a:t> </a:t>
            </a:r>
            <a:r>
              <a:rPr lang="en-US" sz="5400" b="1" dirty="0" err="1">
                <a:latin typeface="NikoshBAN" panose="02000000000000000000" pitchFamily="2" charset="0"/>
                <a:cs typeface="NikoshBAN" panose="02000000000000000000" pitchFamily="2" charset="0"/>
              </a:rPr>
              <a:t>ব্যাখ্যা</a:t>
            </a:r>
            <a:r>
              <a:rPr lang="en-US" sz="5400" b="1" dirty="0">
                <a:latin typeface="NikoshBAN" panose="02000000000000000000" pitchFamily="2" charset="0"/>
                <a:cs typeface="NikoshBAN" panose="02000000000000000000" pitchFamily="2" charset="0"/>
              </a:rPr>
              <a:t> </a:t>
            </a:r>
            <a:r>
              <a:rPr lang="en-US" sz="5400" b="1" dirty="0" err="1">
                <a:latin typeface="NikoshBAN" panose="02000000000000000000" pitchFamily="2" charset="0"/>
                <a:cs typeface="NikoshBAN" panose="02000000000000000000" pitchFamily="2" charset="0"/>
              </a:rPr>
              <a:t>কর</a:t>
            </a:r>
            <a:r>
              <a:rPr lang="en-US" sz="5400" b="1" dirty="0">
                <a:latin typeface="NikoshBAN" panose="02000000000000000000" pitchFamily="2" charset="0"/>
                <a:cs typeface="NikoshBAN" panose="02000000000000000000" pitchFamily="2" charset="0"/>
              </a:rPr>
              <a:t>।</a:t>
            </a:r>
          </a:p>
        </p:txBody>
      </p:sp>
      <p:pic>
        <p:nvPicPr>
          <p:cNvPr id="7" name="Picture 6">
            <a:extLst>
              <a:ext uri="{FF2B5EF4-FFF2-40B4-BE49-F238E27FC236}">
                <a16:creationId xmlns:a16="http://schemas.microsoft.com/office/drawing/2014/main" xmlns="" id="{181001CD-EC05-410A-89EE-628F1941C7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6327" y="340768"/>
            <a:ext cx="1920240" cy="1600200"/>
          </a:xfrm>
          <a:prstGeom prst="rect">
            <a:avLst/>
          </a:prstGeom>
        </p:spPr>
      </p:pic>
    </p:spTree>
    <p:extLst>
      <p:ext uri="{BB962C8B-B14F-4D97-AF65-F5344CB8AC3E}">
        <p14:creationId xmlns:p14="http://schemas.microsoft.com/office/powerpoint/2010/main" val="36830777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4645900" y="128011"/>
            <a:ext cx="262890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3600" dirty="0" smtClean="0">
                <a:latin typeface="NikoshBAN" pitchFamily="2" charset="0"/>
                <a:cs typeface="NikoshBAN" pitchFamily="2" charset="0"/>
              </a:rPr>
              <a:t>চিত্রে কী দেখছ ? </a:t>
            </a:r>
            <a:endParaRPr lang="en-US" sz="3600"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1216" y="1343026"/>
            <a:ext cx="7334250" cy="440055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1216" y="1343026"/>
            <a:ext cx="7436179" cy="4543424"/>
          </a:xfrm>
          <a:prstGeom prst="rect">
            <a:avLst/>
          </a:prstGeom>
          <a:ln>
            <a:noFill/>
          </a:ln>
          <a:effectLst/>
          <a:scene3d>
            <a:camera prst="orthographicFront">
              <a:rot lat="0" lon="0" rev="0"/>
            </a:camera>
            <a:lightRig rig="contrasting" dir="t">
              <a:rot lat="0" lon="0" rev="7800000"/>
            </a:lightRig>
          </a:scene3d>
          <a:sp3d>
            <a:bevelT w="139700" h="139700"/>
          </a:sp3d>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9584" t="22312" r="30832" b="35668"/>
          <a:stretch/>
        </p:blipFill>
        <p:spPr>
          <a:xfrm>
            <a:off x="334582" y="4171949"/>
            <a:ext cx="4226634" cy="171450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899" y="1900238"/>
            <a:ext cx="3048000" cy="1714500"/>
          </a:xfrm>
          <a:prstGeom prst="rect">
            <a:avLst/>
          </a:prstGeom>
        </p:spPr>
      </p:pic>
    </p:spTree>
    <p:extLst>
      <p:ext uri="{BB962C8B-B14F-4D97-AF65-F5344CB8AC3E}">
        <p14:creationId xmlns:p14="http://schemas.microsoft.com/office/powerpoint/2010/main" val="11639943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downRigh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0"/>
                                        <p:tgtEl>
                                          <p:spTgt spid="13"/>
                                        </p:tgtEl>
                                      </p:cBhvr>
                                    </p:animEffect>
                                    <p:anim calcmode="lin" valueType="num">
                                      <p:cBhvr>
                                        <p:cTn id="13" dur="5000" fill="hold"/>
                                        <p:tgtEl>
                                          <p:spTgt spid="13"/>
                                        </p:tgtEl>
                                        <p:attrNameLst>
                                          <p:attrName>ppt_x</p:attrName>
                                        </p:attrNameLst>
                                      </p:cBhvr>
                                      <p:tavLst>
                                        <p:tav tm="0">
                                          <p:val>
                                            <p:strVal val="#ppt_x"/>
                                          </p:val>
                                        </p:tav>
                                        <p:tav tm="100000">
                                          <p:val>
                                            <p:strVal val="#ppt_x"/>
                                          </p:val>
                                        </p:tav>
                                      </p:tavLst>
                                    </p:anim>
                                    <p:anim calcmode="lin" valueType="num">
                                      <p:cBhvr>
                                        <p:cTn id="14" dur="5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06E6060-0F17-44EE-9186-00F977B499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76200"/>
            <a:ext cx="9144000" cy="6934200"/>
          </a:xfrm>
          <a:prstGeom prst="rect">
            <a:avLst/>
          </a:prstGeom>
        </p:spPr>
      </p:pic>
      <p:sp>
        <p:nvSpPr>
          <p:cNvPr id="4" name="Rectangle 3">
            <a:extLst>
              <a:ext uri="{FF2B5EF4-FFF2-40B4-BE49-F238E27FC236}">
                <a16:creationId xmlns:a16="http://schemas.microsoft.com/office/drawing/2014/main" xmlns="" id="{0E498B45-1986-4728-BCEF-4816FFDA0730}"/>
              </a:ext>
            </a:extLst>
          </p:cNvPr>
          <p:cNvSpPr/>
          <p:nvPr/>
        </p:nvSpPr>
        <p:spPr>
          <a:xfrm>
            <a:off x="3037726" y="4160490"/>
            <a:ext cx="5953874" cy="3154710"/>
          </a:xfrm>
          <a:prstGeom prst="rect">
            <a:avLst/>
          </a:prstGeom>
          <a:noFill/>
        </p:spPr>
        <p:txBody>
          <a:bodyPr wrap="none" lIns="91440" tIns="45720" rIns="91440" bIns="45720">
            <a:spAutoFit/>
          </a:bodyPr>
          <a:lstStyle/>
          <a:p>
            <a:pPr algn="ctr"/>
            <a:r>
              <a:rPr lang="en-US" sz="199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ধ</a:t>
            </a:r>
            <a:r>
              <a:rPr lang="as-IN" sz="199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ন</a:t>
            </a:r>
            <a:r>
              <a:rPr lang="en-US" sz="199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a:t>
            </a:r>
            <a:r>
              <a:rPr lang="as-IN" sz="199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য</a:t>
            </a:r>
            <a:r>
              <a:rPr lang="en-US" sz="199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ব</a:t>
            </a:r>
            <a:r>
              <a:rPr lang="as-IN" sz="199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a:t>
            </a:r>
            <a:r>
              <a:rPr lang="en-US" sz="199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দ</a:t>
            </a:r>
          </a:p>
        </p:txBody>
      </p:sp>
    </p:spTree>
    <p:extLst>
      <p:ext uri="{BB962C8B-B14F-4D97-AF65-F5344CB8AC3E}">
        <p14:creationId xmlns:p14="http://schemas.microsoft.com/office/powerpoint/2010/main" val="20961986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172724" y="334985"/>
            <a:ext cx="8239841" cy="923330"/>
          </a:xfrm>
          <a:prstGeom prst="rect">
            <a:avLst/>
          </a:prstGeom>
          <a:noFill/>
        </p:spPr>
        <p:txBody>
          <a:bodyPr wrap="square" rtlCol="0">
            <a:spAutoFit/>
          </a:bodyPr>
          <a:lstStyle/>
          <a:p>
            <a:r>
              <a:rPr lang="en-US" sz="5400" dirty="0" smtClean="0">
                <a:latin typeface="NikoshBAN" panose="02000000000000000000" pitchFamily="2" charset="0"/>
                <a:cs typeface="NikoshBAN" panose="02000000000000000000" pitchFamily="2" charset="0"/>
              </a:rPr>
              <a:t>Genetic Disorder</a:t>
            </a:r>
            <a:endParaRPr lang="en-US" sz="54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248130" flipH="1">
            <a:off x="7583654" y="3003011"/>
            <a:ext cx="4537395" cy="119852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8914" y="1408997"/>
            <a:ext cx="5529262" cy="4386547"/>
          </a:xfrm>
          <a:prstGeom prst="rect">
            <a:avLst/>
          </a:prstGeom>
        </p:spPr>
      </p:pic>
    </p:spTree>
    <p:extLst>
      <p:ext uri="{BB962C8B-B14F-4D97-AF65-F5344CB8AC3E}">
        <p14:creationId xmlns:p14="http://schemas.microsoft.com/office/powerpoint/2010/main" val="5714518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BE686B1-343A-462A-B3E5-F2C55140DD03}"/>
              </a:ext>
            </a:extLst>
          </p:cNvPr>
          <p:cNvSpPr txBox="1"/>
          <p:nvPr/>
        </p:nvSpPr>
        <p:spPr>
          <a:xfrm>
            <a:off x="4405180" y="320399"/>
            <a:ext cx="3100873" cy="923330"/>
          </a:xfrm>
          <a:prstGeom prst="rect">
            <a:avLst/>
          </a:prstGeom>
          <a:solidFill>
            <a:srgbClr val="FFFF00"/>
          </a:solidFill>
        </p:spPr>
        <p:txBody>
          <a:bodyPr wrap="square" rtlCol="0">
            <a:spAutoFit/>
          </a:bodyPr>
          <a:lstStyle/>
          <a:p>
            <a:pPr algn="ctr"/>
            <a:r>
              <a:rPr lang="en-US" sz="54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শিখনফল</a:t>
            </a:r>
            <a:endParaRPr lang="en-US"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xmlns="" id="{20BC9848-2C9F-4447-94C6-BBAF81546548}"/>
              </a:ext>
            </a:extLst>
          </p:cNvPr>
          <p:cNvSpPr txBox="1"/>
          <p:nvPr/>
        </p:nvSpPr>
        <p:spPr>
          <a:xfrm>
            <a:off x="3324226" y="2480316"/>
            <a:ext cx="7620000" cy="3108543"/>
          </a:xfrm>
          <a:prstGeom prst="rect">
            <a:avLst/>
          </a:prstGeom>
          <a:noFill/>
        </p:spPr>
        <p:txBody>
          <a:bodyPr wrap="square" rtlCol="0">
            <a:spAutoFit/>
          </a:bodyPr>
          <a:lstStyle/>
          <a:p>
            <a:pPr marL="514350" indent="-514350">
              <a:buAutoNum type="arabicPeriod"/>
            </a:pPr>
            <a:r>
              <a:rPr lang="bn-BD" sz="3600" dirty="0">
                <a:solidFill>
                  <a:srgbClr val="444444"/>
                </a:solidFill>
                <a:latin typeface="NikoshBAN" panose="02000000000000000000" pitchFamily="2" charset="0"/>
                <a:cs typeface="NikoshBAN" panose="02000000000000000000" pitchFamily="2" charset="0"/>
              </a:rPr>
              <a:t>থ্যালাসেমিয়া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বলতে</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514350" indent="-514350">
              <a:buAutoNum type="arabicPeriod"/>
            </a:pPr>
            <a:r>
              <a:rPr lang="bn-BD" sz="3200" dirty="0">
                <a:solidFill>
                  <a:srgbClr val="444444"/>
                </a:solidFill>
                <a:latin typeface="NikoshBAN" panose="02000000000000000000" pitchFamily="2" charset="0"/>
                <a:cs typeface="NikoshBAN" panose="02000000000000000000" pitchFamily="2" charset="0"/>
              </a:rPr>
              <a:t>থ্যালাসেমিয়া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রোগের</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কারণ</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ব্যাখ্যা</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করতে</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514350" indent="-514350">
              <a:buFontTx/>
              <a:buAutoNum type="arabicPeriod"/>
            </a:pPr>
            <a:r>
              <a:rPr lang="bn-BD" sz="3200" dirty="0">
                <a:solidFill>
                  <a:srgbClr val="444444"/>
                </a:solidFill>
                <a:latin typeface="NikoshBAN" panose="02000000000000000000" pitchFamily="2" charset="0"/>
                <a:cs typeface="NikoshBAN" panose="02000000000000000000" pitchFamily="2" charset="0"/>
              </a:rPr>
              <a:t>থ্যালাসেমিয়া</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রোগের</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 ক্ষন বর্ণনা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করতে</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a:t>
            </a:r>
            <a:endPar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514350" indent="-514350">
              <a:buAutoNum type="arabicPeriod"/>
            </a:pPr>
            <a:r>
              <a:rPr lang="bn-BD" sz="3200" dirty="0">
                <a:solidFill>
                  <a:srgbClr val="444444"/>
                </a:solidFill>
                <a:latin typeface="NikoshBAN" panose="02000000000000000000" pitchFamily="2" charset="0"/>
                <a:cs typeface="NikoshBAN" panose="02000000000000000000" pitchFamily="2" charset="0"/>
              </a:rPr>
              <a:t>থ্যালাসেমিয়া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বংশগতিয়</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ইতিহাস</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ব্যাখ্যা</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করতে</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a:t>
            </a:r>
            <a:endPar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514350" indent="-514350">
              <a:buAutoNum type="arabicPeriod"/>
            </a:pP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514350" indent="-514350">
              <a:buAutoNum type="arabicPeriod"/>
            </a:pPr>
            <a:endParaRPr lang="en-US" sz="3200" b="1"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8234364" y="586870"/>
            <a:ext cx="3236359" cy="1734266"/>
          </a:xfrm>
          <a:prstGeom prst="rect">
            <a:avLst/>
          </a:prstGeom>
        </p:spPr>
      </p:pic>
      <p:sp>
        <p:nvSpPr>
          <p:cNvPr id="6" name="TextBox 5"/>
          <p:cNvSpPr txBox="1"/>
          <p:nvPr/>
        </p:nvSpPr>
        <p:spPr>
          <a:xfrm>
            <a:off x="644710" y="1833985"/>
            <a:ext cx="3931920" cy="646331"/>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r>
              <a:rPr lang="bn-BD" sz="3600" b="1" dirty="0" smtClean="0">
                <a:solidFill>
                  <a:srgbClr val="7030A0"/>
                </a:solidFill>
                <a:latin typeface="NikoshBAN" pitchFamily="2" charset="0"/>
                <a:cs typeface="NikoshBAN" pitchFamily="2" charset="0"/>
              </a:rPr>
              <a:t>এ পাঠ শেষে শিক্ষার্থীরা---</a:t>
            </a:r>
            <a:endParaRPr lang="en-US" sz="3600" b="1" dirty="0" smtClean="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33015514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826" y="105085"/>
            <a:ext cx="10344150" cy="6729413"/>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6330" t="28559" r="26995" b="28226"/>
          <a:stretch/>
        </p:blipFill>
        <p:spPr>
          <a:xfrm>
            <a:off x="885826" y="105085"/>
            <a:ext cx="3343274" cy="990889"/>
          </a:xfrm>
          <a:prstGeom prst="rect">
            <a:avLst/>
          </a:prstGeom>
        </p:spPr>
      </p:pic>
    </p:spTree>
    <p:extLst>
      <p:ext uri="{BB962C8B-B14F-4D97-AF65-F5344CB8AC3E}">
        <p14:creationId xmlns:p14="http://schemas.microsoft.com/office/powerpoint/2010/main" val="2494378846"/>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51" y="0"/>
            <a:ext cx="11615737" cy="6494085"/>
          </a:xfrm>
          <a:prstGeom prst="rect">
            <a:avLst/>
          </a:prstGeom>
        </p:spPr>
        <p:txBody>
          <a:bodyPr wrap="square">
            <a:spAutoFit/>
          </a:bodyPr>
          <a:lstStyle/>
          <a:p>
            <a:r>
              <a:rPr lang="bn-BD" sz="3200" b="1" dirty="0">
                <a:solidFill>
                  <a:srgbClr val="7030A0"/>
                </a:solidFill>
                <a:latin typeface="NikoshBAN" panose="02000000000000000000" pitchFamily="2" charset="0"/>
                <a:cs typeface="NikoshBAN" panose="02000000000000000000" pitchFamily="2" charset="0"/>
              </a:rPr>
              <a:t>থ্যালাসেমিয়া (</a:t>
            </a:r>
            <a:r>
              <a:rPr lang="en-US" sz="3200" b="1" dirty="0">
                <a:solidFill>
                  <a:srgbClr val="7030A0"/>
                </a:solidFill>
                <a:latin typeface="NikoshBAN" panose="02000000000000000000" pitchFamily="2" charset="0"/>
                <a:cs typeface="NikoshBAN" panose="02000000000000000000" pitchFamily="2" charset="0"/>
              </a:rPr>
              <a:t>Thalassemia</a:t>
            </a:r>
            <a:r>
              <a:rPr lang="en-US" sz="3200" b="1" dirty="0" smtClean="0">
                <a:solidFill>
                  <a:srgbClr val="7030A0"/>
                </a:solidFill>
                <a:latin typeface="NikoshBAN" panose="02000000000000000000" pitchFamily="2" charset="0"/>
                <a:cs typeface="NikoshBAN" panose="02000000000000000000" pitchFamily="2" charset="0"/>
              </a:rPr>
              <a:t>): </a:t>
            </a:r>
            <a:r>
              <a:rPr lang="bn-BD" sz="3200" b="1" dirty="0">
                <a:solidFill>
                  <a:srgbClr val="7030A0"/>
                </a:solidFill>
                <a:latin typeface="NikoshBAN" panose="02000000000000000000" pitchFamily="2" charset="0"/>
                <a:cs typeface="NikoshBAN" panose="02000000000000000000" pitchFamily="2" charset="0"/>
              </a:rPr>
              <a:t> </a:t>
            </a:r>
            <a:r>
              <a:rPr lang="bn-BD" sz="3200" dirty="0" smtClean="0">
                <a:solidFill>
                  <a:srgbClr val="444444"/>
                </a:solidFill>
                <a:latin typeface="NikoshBAN" panose="02000000000000000000" pitchFamily="2" charset="0"/>
                <a:cs typeface="NikoshBAN" panose="02000000000000000000" pitchFamily="2" charset="0"/>
              </a:rPr>
              <a:t>লোহিত রক্ত কনিকার একটি </a:t>
            </a:r>
            <a:r>
              <a:rPr lang="bn-BD" sz="3200" dirty="0">
                <a:solidFill>
                  <a:srgbClr val="444444"/>
                </a:solidFill>
                <a:latin typeface="NikoshBAN" panose="02000000000000000000" pitchFamily="2" charset="0"/>
                <a:cs typeface="NikoshBAN" panose="02000000000000000000" pitchFamily="2" charset="0"/>
              </a:rPr>
              <a:t>রোগ যা সাধারনত বংশগতভাবে ছড়ায়। </a:t>
            </a:r>
            <a:endParaRPr lang="en-US" sz="3200" dirty="0" smtClean="0">
              <a:solidFill>
                <a:srgbClr val="444444"/>
              </a:solidFill>
              <a:latin typeface="NikoshBAN" panose="02000000000000000000" pitchFamily="2" charset="0"/>
              <a:cs typeface="NikoshBAN" panose="02000000000000000000" pitchFamily="2" charset="0"/>
            </a:endParaRPr>
          </a:p>
          <a:p>
            <a:pPr marL="457200" indent="-457200">
              <a:buFont typeface="Arial" panose="020B0604020202020204" pitchFamily="34" charset="0"/>
              <a:buChar char="•"/>
            </a:pPr>
            <a:r>
              <a:rPr lang="bn-BD" sz="3200" dirty="0" smtClean="0">
                <a:solidFill>
                  <a:srgbClr val="444444"/>
                </a:solidFill>
                <a:latin typeface="NikoshBAN" panose="02000000000000000000" pitchFamily="2" charset="0"/>
                <a:cs typeface="NikoshBAN" panose="02000000000000000000" pitchFamily="2" charset="0"/>
              </a:rPr>
              <a:t>এই </a:t>
            </a:r>
            <a:r>
              <a:rPr lang="bn-BD" sz="3200" dirty="0">
                <a:solidFill>
                  <a:srgbClr val="444444"/>
                </a:solidFill>
                <a:latin typeface="NikoshBAN" panose="02000000000000000000" pitchFamily="2" charset="0"/>
                <a:cs typeface="NikoshBAN" panose="02000000000000000000" pitchFamily="2" charset="0"/>
              </a:rPr>
              <a:t>রোগে আক্রান্ত রোগীর লোহিত </a:t>
            </a:r>
            <a:r>
              <a:rPr lang="bn-BD" sz="3200" dirty="0" smtClean="0">
                <a:solidFill>
                  <a:srgbClr val="444444"/>
                </a:solidFill>
                <a:latin typeface="NikoshBAN" panose="02000000000000000000" pitchFamily="2" charset="0"/>
                <a:cs typeface="NikoshBAN" panose="02000000000000000000" pitchFamily="2" charset="0"/>
              </a:rPr>
              <a:t>রক্তে </a:t>
            </a:r>
            <a:r>
              <a:rPr lang="bn-BD" sz="3200" dirty="0">
                <a:solidFill>
                  <a:srgbClr val="444444"/>
                </a:solidFill>
                <a:latin typeface="NikoshBAN" panose="02000000000000000000" pitchFamily="2" charset="0"/>
                <a:cs typeface="NikoshBAN" panose="02000000000000000000" pitchFamily="2" charset="0"/>
              </a:rPr>
              <a:t>অক্সিজেন পরিবহনকারী হিমোগ্লোবিনের উপস্থিতি কম থাকে। </a:t>
            </a:r>
            <a:endParaRPr lang="en-US" sz="3200" dirty="0" smtClean="0">
              <a:solidFill>
                <a:srgbClr val="444444"/>
              </a:solidFill>
              <a:latin typeface="NikoshBAN" panose="02000000000000000000" pitchFamily="2" charset="0"/>
              <a:cs typeface="NikoshBAN" panose="02000000000000000000" pitchFamily="2" charset="0"/>
            </a:endParaRPr>
          </a:p>
          <a:p>
            <a:pPr marL="457200" indent="-457200">
              <a:buFont typeface="Arial" panose="020B0604020202020204" pitchFamily="34" charset="0"/>
              <a:buChar char="•"/>
            </a:pPr>
            <a:r>
              <a:rPr lang="bn-BD" sz="3200" dirty="0" smtClean="0">
                <a:solidFill>
                  <a:srgbClr val="444444"/>
                </a:solidFill>
                <a:latin typeface="NikoshBAN" panose="02000000000000000000" pitchFamily="2" charset="0"/>
                <a:cs typeface="NikoshBAN" panose="02000000000000000000" pitchFamily="2" charset="0"/>
              </a:rPr>
              <a:t>থ্যালাসেমিয়া </a:t>
            </a:r>
            <a:r>
              <a:rPr lang="bn-BD" sz="3200" dirty="0">
                <a:solidFill>
                  <a:srgbClr val="444444"/>
                </a:solidFill>
                <a:latin typeface="NikoshBAN" panose="02000000000000000000" pitchFamily="2" charset="0"/>
                <a:cs typeface="NikoshBAN" panose="02000000000000000000" pitchFamily="2" charset="0"/>
              </a:rPr>
              <a:t>মৃদু এবং তীব্র দুরকমের হতে পারে। </a:t>
            </a:r>
            <a:endParaRPr lang="en-US" sz="3200" dirty="0" smtClean="0">
              <a:solidFill>
                <a:srgbClr val="444444"/>
              </a:solidFill>
              <a:latin typeface="NikoshBAN" panose="02000000000000000000" pitchFamily="2" charset="0"/>
              <a:cs typeface="NikoshBAN" panose="02000000000000000000" pitchFamily="2" charset="0"/>
            </a:endParaRPr>
          </a:p>
          <a:p>
            <a:pPr marL="457200" indent="-457200">
              <a:buFont typeface="Arial" panose="020B0604020202020204" pitchFamily="34" charset="0"/>
              <a:buChar char="•"/>
            </a:pPr>
            <a:r>
              <a:rPr lang="bn-BD" sz="3200" dirty="0" smtClean="0">
                <a:solidFill>
                  <a:srgbClr val="444444"/>
                </a:solidFill>
                <a:latin typeface="NikoshBAN" panose="02000000000000000000" pitchFamily="2" charset="0"/>
                <a:cs typeface="NikoshBAN" panose="02000000000000000000" pitchFamily="2" charset="0"/>
              </a:rPr>
              <a:t>এক-দুই </a:t>
            </a:r>
            <a:r>
              <a:rPr lang="bn-BD" sz="3200" dirty="0">
                <a:solidFill>
                  <a:srgbClr val="444444"/>
                </a:solidFill>
                <a:latin typeface="NikoshBAN" panose="02000000000000000000" pitchFamily="2" charset="0"/>
                <a:cs typeface="NikoshBAN" panose="02000000000000000000" pitchFamily="2" charset="0"/>
              </a:rPr>
              <a:t>বছরের শিশুর ক্ষেত্রে, ভালভাবে চিকিৎসা না করলে এটি শিশুর মৃত্যুর কারণও হতে পারে। </a:t>
            </a:r>
            <a:endParaRPr lang="en-US" sz="3200" dirty="0" smtClean="0">
              <a:solidFill>
                <a:srgbClr val="444444"/>
              </a:solidFill>
              <a:latin typeface="NikoshBAN" panose="02000000000000000000" pitchFamily="2" charset="0"/>
              <a:cs typeface="NikoshBAN" panose="02000000000000000000" pitchFamily="2" charset="0"/>
            </a:endParaRPr>
          </a:p>
          <a:p>
            <a:pPr marL="457200" indent="-457200">
              <a:buFont typeface="Arial" panose="020B0604020202020204" pitchFamily="34" charset="0"/>
              <a:buChar char="•"/>
            </a:pPr>
            <a:r>
              <a:rPr lang="bn-BD" sz="3200" dirty="0" smtClean="0">
                <a:solidFill>
                  <a:srgbClr val="444444"/>
                </a:solidFill>
                <a:latin typeface="NikoshBAN" panose="02000000000000000000" pitchFamily="2" charset="0"/>
                <a:cs typeface="NikoshBAN" panose="02000000000000000000" pitchFamily="2" charset="0"/>
              </a:rPr>
              <a:t>প্রতিবছর </a:t>
            </a:r>
            <a:r>
              <a:rPr lang="bn-BD" sz="3200" dirty="0">
                <a:solidFill>
                  <a:srgbClr val="444444"/>
                </a:solidFill>
                <a:latin typeface="NikoshBAN" panose="02000000000000000000" pitchFamily="2" charset="0"/>
                <a:cs typeface="NikoshBAN" panose="02000000000000000000" pitchFamily="2" charset="0"/>
              </a:rPr>
              <a:t>পৃথিবীতে প্রায় ১ লক্ষ শিশু থ্যালাসেমিয়া নিয়ে জন্মগ্রহণ করে। </a:t>
            </a:r>
            <a:endParaRPr lang="bn-BD" sz="3200" dirty="0" smtClean="0">
              <a:solidFill>
                <a:srgbClr val="444444"/>
              </a:solidFill>
              <a:latin typeface="NikoshBAN" panose="02000000000000000000" pitchFamily="2" charset="0"/>
              <a:cs typeface="NikoshBAN" panose="02000000000000000000" pitchFamily="2" charset="0"/>
            </a:endParaRPr>
          </a:p>
          <a:p>
            <a:pPr marL="457200" indent="-457200">
              <a:buFont typeface="Arial" panose="020B0604020202020204" pitchFamily="34" charset="0"/>
              <a:buChar char="•"/>
            </a:pPr>
            <a:r>
              <a:rPr lang="bn-BD" sz="3200" dirty="0" smtClean="0">
                <a:solidFill>
                  <a:srgbClr val="444444"/>
                </a:solidFill>
                <a:latin typeface="NikoshBAN" panose="02000000000000000000" pitchFamily="2" charset="0"/>
                <a:cs typeface="NikoshBAN" panose="02000000000000000000" pitchFamily="2" charset="0"/>
              </a:rPr>
              <a:t>ধারণা করা হয় </a:t>
            </a:r>
            <a:r>
              <a:rPr lang="bn-BD" sz="3200" dirty="0">
                <a:solidFill>
                  <a:srgbClr val="444444"/>
                </a:solidFill>
                <a:latin typeface="NikoshBAN" panose="02000000000000000000" pitchFamily="2" charset="0"/>
                <a:cs typeface="NikoshBAN" panose="02000000000000000000" pitchFamily="2" charset="0"/>
              </a:rPr>
              <a:t>প্রতিবছর </a:t>
            </a:r>
            <a:r>
              <a:rPr lang="bn-BD" sz="3200" dirty="0" smtClean="0">
                <a:solidFill>
                  <a:srgbClr val="444444"/>
                </a:solidFill>
                <a:latin typeface="NikoshBAN" panose="02000000000000000000" pitchFamily="2" charset="0"/>
                <a:cs typeface="NikoshBAN" panose="02000000000000000000" pitchFamily="2" charset="0"/>
              </a:rPr>
              <a:t>বাংলাদেশে প্রায় ৭০০ </a:t>
            </a:r>
            <a:r>
              <a:rPr lang="bn-BD" sz="3200" dirty="0">
                <a:solidFill>
                  <a:srgbClr val="444444"/>
                </a:solidFill>
                <a:latin typeface="NikoshBAN" panose="02000000000000000000" pitchFamily="2" charset="0"/>
                <a:cs typeface="NikoshBAN" panose="02000000000000000000" pitchFamily="2" charset="0"/>
              </a:rPr>
              <a:t>শিশু থ্যালাসেমিয়া নিয়ে জন্মগ্রহণ করে।</a:t>
            </a:r>
            <a:endParaRPr lang="en-US" sz="3200" dirty="0" smtClean="0">
              <a:solidFill>
                <a:srgbClr val="444444"/>
              </a:solidFill>
              <a:latin typeface="NikoshBAN" panose="02000000000000000000" pitchFamily="2" charset="0"/>
              <a:cs typeface="NikoshBAN" panose="02000000000000000000" pitchFamily="2" charset="0"/>
            </a:endParaRPr>
          </a:p>
          <a:p>
            <a:pPr marL="457200" indent="-457200">
              <a:buFont typeface="Arial" panose="020B0604020202020204" pitchFamily="34" charset="0"/>
              <a:buChar char="•"/>
            </a:pPr>
            <a:r>
              <a:rPr lang="bn-BD" sz="3200" dirty="0" smtClean="0">
                <a:solidFill>
                  <a:srgbClr val="444444"/>
                </a:solidFill>
                <a:latin typeface="NikoshBAN" panose="02000000000000000000" pitchFamily="2" charset="0"/>
                <a:cs typeface="NikoshBAN" panose="02000000000000000000" pitchFamily="2" charset="0"/>
              </a:rPr>
              <a:t>থ্যালাসেমিয়া </a:t>
            </a:r>
            <a:r>
              <a:rPr lang="bn-BD" sz="3200" dirty="0">
                <a:solidFill>
                  <a:srgbClr val="444444"/>
                </a:solidFill>
                <a:latin typeface="NikoshBAN" panose="02000000000000000000" pitchFamily="2" charset="0"/>
                <a:cs typeface="NikoshBAN" panose="02000000000000000000" pitchFamily="2" charset="0"/>
              </a:rPr>
              <a:t>রোগে আক্রান্ত মানুষ সাধারণত রক্তে অক্সিজেনস্বল্পতা বা অ্যানিমিয়া রোগে ভুগে থাকেন। </a:t>
            </a:r>
            <a:endParaRPr lang="en-US" sz="3200" dirty="0" smtClean="0">
              <a:solidFill>
                <a:srgbClr val="444444"/>
              </a:solidFill>
              <a:latin typeface="NikoshBAN" panose="02000000000000000000" pitchFamily="2" charset="0"/>
              <a:cs typeface="NikoshBAN" panose="02000000000000000000" pitchFamily="2" charset="0"/>
            </a:endParaRPr>
          </a:p>
          <a:p>
            <a:pPr marL="457200" indent="-457200">
              <a:buFont typeface="Arial" panose="020B0604020202020204" pitchFamily="34" charset="0"/>
              <a:buChar char="•"/>
            </a:pPr>
            <a:r>
              <a:rPr lang="bn-BD" sz="3200" dirty="0" smtClean="0">
                <a:solidFill>
                  <a:srgbClr val="444444"/>
                </a:solidFill>
                <a:latin typeface="NikoshBAN" panose="02000000000000000000" pitchFamily="2" charset="0"/>
                <a:cs typeface="NikoshBAN" panose="02000000000000000000" pitchFamily="2" charset="0"/>
              </a:rPr>
              <a:t>মৃদু </a:t>
            </a:r>
            <a:r>
              <a:rPr lang="bn-BD" sz="3200" dirty="0">
                <a:solidFill>
                  <a:srgbClr val="444444"/>
                </a:solidFill>
                <a:latin typeface="NikoshBAN" panose="02000000000000000000" pitchFamily="2" charset="0"/>
                <a:cs typeface="NikoshBAN" panose="02000000000000000000" pitchFamily="2" charset="0"/>
              </a:rPr>
              <a:t>থ্যালাসেমিয়ার ক্ষেত্রে, অনেক সময় চিকিৎসার তেমন প্রয়োজন হয় না। অপরদিকে তীব্র থ্যালাসেমিয়ার ক্ষেত্রে রোগীকে নিয়মিত রক্ত দিতে হয়।</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358770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iterate type="wd">
                                    <p:tmAbs val="500"/>
                                  </p:iterate>
                                  <p:childTnLst>
                                    <p:set>
                                      <p:cBhvr>
                                        <p:cTn id="6" dur="1" fill="hold">
                                          <p:stCondLst>
                                            <p:cond delay="0"/>
                                          </p:stCondLst>
                                        </p:cTn>
                                        <p:tgtEl>
                                          <p:spTgt spid="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0" end="0"/>
                                            </p:txEl>
                                          </p:spTgt>
                                        </p:tgtEl>
                                        <p:attrNameLst>
                                          <p:attrName>ppt_c</p:attrName>
                                        </p:attrNameLst>
                                      </p:cBhvr>
                                      <p:to>
                                        <a:schemeClr val="accent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iterate type="wd">
                                    <p:tmAbs val="500"/>
                                  </p:iterate>
                                  <p:childTnLst>
                                    <p:set>
                                      <p:cBhvr>
                                        <p:cTn id="10" dur="1" fill="hold">
                                          <p:stCondLst>
                                            <p:cond delay="0"/>
                                          </p:stCondLst>
                                        </p:cTn>
                                        <p:tgtEl>
                                          <p:spTgt spid="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 end="1"/>
                                            </p:txEl>
                                          </p:spTgt>
                                        </p:tgtEl>
                                        <p:attrNameLst>
                                          <p:attrName>ppt_c</p:attrName>
                                        </p:attrNameLst>
                                      </p:cBhvr>
                                      <p:to>
                                        <a:schemeClr val="accent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500"/>
                                  </p:stCondLst>
                                  <p:iterate type="wd">
                                    <p:tmAbs val="500"/>
                                  </p:iterate>
                                  <p:childTnLst>
                                    <p:set>
                                      <p:cBhvr>
                                        <p:cTn id="14" dur="1" fill="hold">
                                          <p:stCondLst>
                                            <p:cond delay="0"/>
                                          </p:stCondLst>
                                        </p:cTn>
                                        <p:tgtEl>
                                          <p:spTgt spid="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2" end="2"/>
                                            </p:txEl>
                                          </p:spTgt>
                                        </p:tgtEl>
                                        <p:attrNameLst>
                                          <p:attrName>ppt_c</p:attrName>
                                        </p:attrNameLst>
                                      </p:cBhvr>
                                      <p:to>
                                        <a:schemeClr val="accent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500"/>
                                  </p:stCondLst>
                                  <p:iterate type="wd">
                                    <p:tmAbs val="500"/>
                                  </p:iterate>
                                  <p:childTnLst>
                                    <p:set>
                                      <p:cBhvr>
                                        <p:cTn id="18" dur="1" fill="hold">
                                          <p:stCondLst>
                                            <p:cond delay="0"/>
                                          </p:stCondLst>
                                        </p:cTn>
                                        <p:tgtEl>
                                          <p:spTgt spid="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3" end="3"/>
                                            </p:txEl>
                                          </p:spTgt>
                                        </p:tgtEl>
                                        <p:attrNameLst>
                                          <p:attrName>ppt_c</p:attrName>
                                        </p:attrNameLst>
                                      </p:cBhvr>
                                      <p:to>
                                        <a:schemeClr val="accent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500"/>
                                  </p:stCondLst>
                                  <p:iterate type="wd">
                                    <p:tmAbs val="500"/>
                                  </p:iterate>
                                  <p:childTnLst>
                                    <p:set>
                                      <p:cBhvr>
                                        <p:cTn id="22" dur="1" fill="hold">
                                          <p:stCondLst>
                                            <p:cond delay="0"/>
                                          </p:stCondLst>
                                        </p:cTn>
                                        <p:tgtEl>
                                          <p:spTgt spid="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4" end="4"/>
                                            </p:txEl>
                                          </p:spTgt>
                                        </p:tgtEl>
                                        <p:attrNameLst>
                                          <p:attrName>ppt_c</p:attrName>
                                        </p:attrNameLst>
                                      </p:cBhvr>
                                      <p:to>
                                        <a:schemeClr val="accent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500"/>
                                  </p:stCondLst>
                                  <p:iterate type="wd">
                                    <p:tmAbs val="500"/>
                                  </p:iterate>
                                  <p:childTnLst>
                                    <p:set>
                                      <p:cBhvr>
                                        <p:cTn id="26" dur="1" fill="hold">
                                          <p:stCondLst>
                                            <p:cond delay="0"/>
                                          </p:stCondLst>
                                        </p:cTn>
                                        <p:tgtEl>
                                          <p:spTgt spid="2">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5" end="5"/>
                                            </p:txEl>
                                          </p:spTgt>
                                        </p:tgtEl>
                                        <p:attrNameLst>
                                          <p:attrName>ppt_c</p:attrName>
                                        </p:attrNameLst>
                                      </p:cBhvr>
                                      <p:to>
                                        <a:schemeClr val="accent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500"/>
                                  </p:stCondLst>
                                  <p:iterate type="wd">
                                    <p:tmAbs val="500"/>
                                  </p:iterate>
                                  <p:childTnLst>
                                    <p:set>
                                      <p:cBhvr>
                                        <p:cTn id="30" dur="1" fill="hold">
                                          <p:stCondLst>
                                            <p:cond delay="0"/>
                                          </p:stCondLst>
                                        </p:cTn>
                                        <p:tgtEl>
                                          <p:spTgt spid="2">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6" end="6"/>
                                            </p:txEl>
                                          </p:spTgt>
                                        </p:tgtEl>
                                        <p:attrNameLst>
                                          <p:attrName>ppt_c</p:attrName>
                                        </p:attrNameLst>
                                      </p:cBhvr>
                                      <p:to>
                                        <a:schemeClr val="accent2"/>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500"/>
                                  </p:stCondLst>
                                  <p:iterate type="wd">
                                    <p:tmAbs val="500"/>
                                  </p:iterate>
                                  <p:childTnLst>
                                    <p:set>
                                      <p:cBhvr>
                                        <p:cTn id="34" dur="1" fill="hold">
                                          <p:stCondLst>
                                            <p:cond delay="0"/>
                                          </p:stCondLst>
                                        </p:cTn>
                                        <p:tgtEl>
                                          <p:spTgt spid="2">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7" end="7"/>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1576" y="214311"/>
            <a:ext cx="10487024" cy="6386359"/>
          </a:xfrm>
          <a:prstGeom prst="rect">
            <a:avLst/>
          </a:prstGeom>
        </p:spPr>
      </p:pic>
    </p:spTree>
    <p:extLst>
      <p:ext uri="{BB962C8B-B14F-4D97-AF65-F5344CB8AC3E}">
        <p14:creationId xmlns:p14="http://schemas.microsoft.com/office/powerpoint/2010/main" val="3870273316"/>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3387" y="1066144"/>
            <a:ext cx="5181601" cy="5509200"/>
          </a:xfrm>
          <a:prstGeom prst="rect">
            <a:avLst/>
          </a:prstGeom>
        </p:spPr>
        <p:txBody>
          <a:bodyPr wrap="square">
            <a:spAutoFit/>
          </a:bodyPr>
          <a:lstStyle/>
          <a:p>
            <a:pPr marL="457200" indent="-457200">
              <a:buFont typeface="Wingdings" panose="05000000000000000000" pitchFamily="2" charset="2"/>
              <a:buChar char="ü"/>
            </a:pPr>
            <a:r>
              <a:rPr lang="bn-BD" sz="3200" b="1" dirty="0" smtClean="0">
                <a:solidFill>
                  <a:srgbClr val="444444"/>
                </a:solidFill>
                <a:latin typeface="NikoshBAN" panose="02000000000000000000" pitchFamily="2" charset="0"/>
                <a:cs typeface="NikoshBAN" panose="02000000000000000000" pitchFamily="2" charset="0"/>
              </a:rPr>
              <a:t>থ্যালাসেমিয়া একটি বংশগত রোগ। </a:t>
            </a:r>
            <a:endParaRPr lang="en-US" sz="3200" b="1" dirty="0" smtClean="0">
              <a:solidFill>
                <a:srgbClr val="444444"/>
              </a:solidFill>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ü"/>
            </a:pPr>
            <a:r>
              <a:rPr lang="bn-BD" sz="3200" b="1" dirty="0" smtClean="0">
                <a:solidFill>
                  <a:srgbClr val="444444"/>
                </a:solidFill>
                <a:latin typeface="NikoshBAN" panose="02000000000000000000" pitchFamily="2" charset="0"/>
                <a:cs typeface="NikoshBAN" panose="02000000000000000000" pitchFamily="2" charset="0"/>
              </a:rPr>
              <a:t>সাধারনত ত্রুটিপূর্ণ হিমোগ্লোবিন জিনের কারণে থ্যালাসেমিয়া হয়। </a:t>
            </a:r>
            <a:endParaRPr lang="en-US" sz="3200" b="1" dirty="0" smtClean="0">
              <a:solidFill>
                <a:srgbClr val="444444"/>
              </a:solidFill>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ü"/>
            </a:pPr>
            <a:r>
              <a:rPr lang="bn-BD" sz="3200" b="1" dirty="0" smtClean="0">
                <a:solidFill>
                  <a:srgbClr val="444444"/>
                </a:solidFill>
                <a:latin typeface="NikoshBAN" panose="02000000000000000000" pitchFamily="2" charset="0"/>
                <a:cs typeface="NikoshBAN" panose="02000000000000000000" pitchFamily="2" charset="0"/>
              </a:rPr>
              <a:t>বাবা এবং মা উভয়ের অথবা বাবা অথবা মা যেকোনো একজনের থ্যালাসেমিয়া জীন থাকলে, এটি সন্তানের মধ্যে ছড়াতে পারে। </a:t>
            </a:r>
            <a:endParaRPr lang="en-US" sz="3200" b="1" dirty="0" smtClean="0">
              <a:solidFill>
                <a:srgbClr val="444444"/>
              </a:solidFill>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ü"/>
            </a:pPr>
            <a:r>
              <a:rPr lang="bn-BD" sz="3200" b="1" dirty="0" smtClean="0">
                <a:solidFill>
                  <a:srgbClr val="444444"/>
                </a:solidFill>
                <a:latin typeface="NikoshBAN" panose="02000000000000000000" pitchFamily="2" charset="0"/>
                <a:cs typeface="NikoshBAN" panose="02000000000000000000" pitchFamily="2" charset="0"/>
              </a:rPr>
              <a:t>বাবা এবং মা উভয়ের থ্যালাসেমিয়া জীন থাকলে, সেক্ষেত্রে শিশুর থ্যালাসেমিয়া রোগে আক্রান্ত হওয়ার সম্ভাবনা শতকরা ২৫ ভাগ</a:t>
            </a:r>
            <a:endParaRPr lang="en-US" sz="3200" b="1" dirty="0" smtClean="0">
              <a:solidFill>
                <a:srgbClr val="444444"/>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6020" r="14411"/>
          <a:stretch/>
        </p:blipFill>
        <p:spPr>
          <a:xfrm>
            <a:off x="6706551" y="174575"/>
            <a:ext cx="4723448" cy="65151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Rectangle 3"/>
          <p:cNvSpPr/>
          <p:nvPr/>
        </p:nvSpPr>
        <p:spPr>
          <a:xfrm>
            <a:off x="433387" y="358258"/>
            <a:ext cx="5038726" cy="707886"/>
          </a:xfrm>
          <a:prstGeom prst="rect">
            <a:avLst/>
          </a:prstGeom>
          <a:solidFill>
            <a:srgbClr val="FFFF00"/>
          </a:solidFill>
        </p:spPr>
        <p:txBody>
          <a:bodyPr wrap="square">
            <a:spAutoFit/>
          </a:bodyPr>
          <a:lstStyle/>
          <a:p>
            <a:pPr algn="ctr"/>
            <a:r>
              <a:rPr lang="bn-BD" sz="4000" b="1"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থ্যালাসেমিয়া কেন হয়?</a:t>
            </a: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70112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wd">
                                    <p:tmAbs val="50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iterate type="wd">
                                    <p:tmAbs val="500"/>
                                  </p:iterate>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iterate type="wd">
                                    <p:tmAbs val="500"/>
                                  </p:iterate>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iterate type="wd">
                                    <p:tmAbs val="500"/>
                                  </p:iterate>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1358</TotalTime>
  <Words>1681</Words>
  <Application>Microsoft Office PowerPoint</Application>
  <PresentationFormat>Widescreen</PresentationFormat>
  <Paragraphs>145</Paragraphs>
  <Slides>30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Calibri Light</vt:lpstr>
      <vt:lpstr>Cambria Math</vt:lpstr>
      <vt:lpstr>NikoshBAN</vt:lpstr>
      <vt:lpstr>Open Sans</vt:lpstr>
      <vt:lpstr>Vrinda</vt:lpstr>
      <vt:lpstr>Wingdings</vt:lpstr>
      <vt:lpstr>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Raiyan Islam</dc:creator>
  <cp:lastModifiedBy>SHAH MD. IDRIS ALI</cp:lastModifiedBy>
  <cp:revision>359</cp:revision>
  <dcterms:created xsi:type="dcterms:W3CDTF">2019-10-20T05:53:29Z</dcterms:created>
  <dcterms:modified xsi:type="dcterms:W3CDTF">2020-07-19T19:10:18Z</dcterms:modified>
</cp:coreProperties>
</file>