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75" r:id="rId2"/>
    <p:sldId id="257" r:id="rId3"/>
    <p:sldId id="258" r:id="rId4"/>
    <p:sldId id="283" r:id="rId5"/>
    <p:sldId id="262" r:id="rId6"/>
    <p:sldId id="259"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74"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snapToGrid="0">
      <p:cViewPr>
        <p:scale>
          <a:sx n="77" d="100"/>
          <a:sy n="77" d="100"/>
        </p:scale>
        <p:origin x="-432"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589B0-E661-4C7A-9C02-2CFF3B04A9D8}" type="datetimeFigureOut">
              <a:rPr lang="en-US" smtClean="0"/>
              <a:pPr/>
              <a:t>7/19/2020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0D34A-73B8-49B9-A399-4AE5F9985F02}" type="slidenum">
              <a:rPr lang="en-US" smtClean="0"/>
              <a:pPr/>
              <a:t>‹#›</a:t>
            </a:fld>
            <a:endParaRPr lang="en-US"/>
          </a:p>
        </p:txBody>
      </p:sp>
    </p:spTree>
    <p:extLst>
      <p:ext uri="{BB962C8B-B14F-4D97-AF65-F5344CB8AC3E}">
        <p14:creationId xmlns:p14="http://schemas.microsoft.com/office/powerpoint/2010/main" val="242822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0D34A-73B8-49B9-A399-4AE5F9985F0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0D34A-73B8-49B9-A399-4AE5F9985F0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ভিডিওটি দেখিয়ে</a:t>
            </a:r>
            <a:r>
              <a:rPr lang="bn-BD" baseline="0" dirty="0" smtClean="0">
                <a:latin typeface="NikoshBAN" pitchFamily="2" charset="0"/>
                <a:cs typeface="NikoshBAN" pitchFamily="2" charset="0"/>
              </a:rPr>
              <a:t> আরো ৪ টি প্রশ্ন করব। ভিডিওটি </a:t>
            </a:r>
            <a:r>
              <a:rPr lang="bn-BD" baseline="0" dirty="0" smtClean="0">
                <a:latin typeface="+mn-lt"/>
                <a:cs typeface="NikoshBAN" pitchFamily="2" charset="0"/>
              </a:rPr>
              <a:t>pause </a:t>
            </a:r>
            <a:r>
              <a:rPr lang="en-US" baseline="0" dirty="0" err="1" smtClean="0">
                <a:latin typeface="+mn-lt"/>
                <a:cs typeface="NikoshBAN" pitchFamily="2" charset="0"/>
              </a:rPr>
              <a:t>করে</a:t>
            </a:r>
            <a:r>
              <a:rPr lang="en-US" baseline="0" dirty="0" smtClean="0">
                <a:latin typeface="+mn-lt"/>
                <a:cs typeface="NikoshBAN" pitchFamily="2" charset="0"/>
              </a:rPr>
              <a:t> </a:t>
            </a:r>
            <a:r>
              <a:rPr lang="en-US" baseline="0" dirty="0" err="1" smtClean="0">
                <a:latin typeface="+mn-lt"/>
                <a:cs typeface="NikoshBAN" pitchFamily="2" charset="0"/>
              </a:rPr>
              <a:t>করে</a:t>
            </a:r>
            <a:r>
              <a:rPr lang="en-US" baseline="0" dirty="0" smtClean="0">
                <a:latin typeface="+mn-lt"/>
                <a:cs typeface="NikoshBAN" pitchFamily="2" charset="0"/>
              </a:rPr>
              <a:t> </a:t>
            </a:r>
            <a:r>
              <a:rPr lang="en-US" baseline="0" dirty="0" err="1" smtClean="0">
                <a:latin typeface="+mn-lt"/>
                <a:cs typeface="NikoshBAN" pitchFamily="2" charset="0"/>
              </a:rPr>
              <a:t>প্রশ্ন</a:t>
            </a:r>
            <a:r>
              <a:rPr lang="en-US" baseline="0" dirty="0" smtClean="0">
                <a:latin typeface="+mn-lt"/>
                <a:cs typeface="NikoshBAN" pitchFamily="2" charset="0"/>
              </a:rPr>
              <a:t> </a:t>
            </a:r>
            <a:r>
              <a:rPr lang="en-US" baseline="0" dirty="0" err="1" smtClean="0">
                <a:latin typeface="+mn-lt"/>
                <a:cs typeface="NikoshBAN" pitchFamily="2" charset="0"/>
              </a:rPr>
              <a:t>করা</a:t>
            </a:r>
            <a:r>
              <a:rPr lang="en-US" baseline="0" dirty="0" smtClean="0">
                <a:latin typeface="+mn-lt"/>
                <a:cs typeface="NikoshBAN" pitchFamily="2" charset="0"/>
              </a:rPr>
              <a:t> </a:t>
            </a:r>
            <a:r>
              <a:rPr lang="en-US" baseline="0" dirty="0" err="1" smtClean="0">
                <a:latin typeface="+mn-lt"/>
                <a:cs typeface="NikoshBAN" pitchFamily="2" charset="0"/>
              </a:rPr>
              <a:t>যেতে</a:t>
            </a:r>
            <a:r>
              <a:rPr lang="en-US" baseline="0" dirty="0" smtClean="0">
                <a:latin typeface="+mn-lt"/>
                <a:cs typeface="NikoshBAN" pitchFamily="2" charset="0"/>
              </a:rPr>
              <a:t> </a:t>
            </a:r>
            <a:r>
              <a:rPr lang="en-US" baseline="0" dirty="0" err="1" smtClean="0">
                <a:latin typeface="+mn-lt"/>
                <a:cs typeface="NikoshBAN" pitchFamily="2" charset="0"/>
              </a:rPr>
              <a:t>পারে</a:t>
            </a:r>
            <a:r>
              <a:rPr lang="en-US" baseline="0" dirty="0" smtClean="0">
                <a:latin typeface="+mn-lt"/>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8600D34A-73B8-49B9-A399-4AE5F9985F0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7B3118-DC62-4B11-A2F0-7DF0B92C4948}" type="datetimeFigureOut">
              <a:rPr lang="en-US" smtClean="0"/>
              <a:pPr/>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B3118-DC62-4B11-A2F0-7DF0B92C4948}" type="datetimeFigureOut">
              <a:rPr lang="en-US" smtClean="0"/>
              <a:pPr/>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B3118-DC62-4B11-A2F0-7DF0B92C4948}" type="datetimeFigureOut">
              <a:rPr lang="en-US" smtClean="0"/>
              <a:pPr/>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B3118-DC62-4B11-A2F0-7DF0B92C4948}" type="datetimeFigureOut">
              <a:rPr lang="en-US" smtClean="0"/>
              <a:pPr/>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B3118-DC62-4B11-A2F0-7DF0B92C4948}" type="datetimeFigureOut">
              <a:rPr lang="en-US" smtClean="0"/>
              <a:pPr/>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7B3118-DC62-4B11-A2F0-7DF0B92C4948}" type="datetimeFigureOut">
              <a:rPr lang="en-US" smtClean="0"/>
              <a:pPr/>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7B3118-DC62-4B11-A2F0-7DF0B92C4948}" type="datetimeFigureOut">
              <a:rPr lang="en-US" smtClean="0"/>
              <a:pPr/>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7B3118-DC62-4B11-A2F0-7DF0B92C4948}" type="datetimeFigureOut">
              <a:rPr lang="en-US" smtClean="0"/>
              <a:pPr/>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B3118-DC62-4B11-A2F0-7DF0B92C4948}" type="datetimeFigureOut">
              <a:rPr lang="en-US" smtClean="0"/>
              <a:pPr/>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B3118-DC62-4B11-A2F0-7DF0B92C4948}" type="datetimeFigureOut">
              <a:rPr lang="en-US" smtClean="0"/>
              <a:pPr/>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B3118-DC62-4B11-A2F0-7DF0B92C4948}" type="datetimeFigureOut">
              <a:rPr lang="en-US" smtClean="0"/>
              <a:pPr/>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41D72-4E57-4CF8-AA38-CE2CEA447E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B3118-DC62-4B11-A2F0-7DF0B92C4948}" type="datetimeFigureOut">
              <a:rPr lang="en-US" smtClean="0"/>
              <a:pPr/>
              <a:t>7/19/2020</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41D72-4E57-4CF8-AA38-CE2CEA447E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92158899.jpg"/>
          <p:cNvPicPr>
            <a:picLocks noChangeAspect="1"/>
          </p:cNvPicPr>
          <p:nvPr/>
        </p:nvPicPr>
        <p:blipFill>
          <a:blip r:embed="rId3"/>
          <a:stretch>
            <a:fillRect/>
          </a:stretch>
        </p:blipFill>
        <p:spPr>
          <a:xfrm>
            <a:off x="5927833" y="0"/>
            <a:ext cx="6264167" cy="6858000"/>
          </a:xfrm>
          <a:prstGeom prst="rect">
            <a:avLst/>
          </a:prstGeom>
        </p:spPr>
      </p:pic>
      <p:sp>
        <p:nvSpPr>
          <p:cNvPr id="6" name="TextBox 5"/>
          <p:cNvSpPr txBox="1"/>
          <p:nvPr/>
        </p:nvSpPr>
        <p:spPr>
          <a:xfrm>
            <a:off x="1108841" y="3040835"/>
            <a:ext cx="3389587" cy="1569660"/>
          </a:xfrm>
          <a:prstGeom prst="rect">
            <a:avLst/>
          </a:prstGeom>
          <a:noFill/>
        </p:spPr>
        <p:txBody>
          <a:bodyPr wrap="square" rtlCol="0">
            <a:spAutoFit/>
          </a:bodyPr>
          <a:lstStyle/>
          <a:p>
            <a:pPr algn="ctr"/>
            <a:r>
              <a:rPr lang="bn-BD" sz="9600" dirty="0" smtClean="0">
                <a:latin typeface="NikoshBAN" pitchFamily="2" charset="0"/>
                <a:cs typeface="NikoshBAN" pitchFamily="2" charset="0"/>
              </a:rPr>
              <a:t>সবাইকে</a:t>
            </a:r>
            <a:endParaRPr lang="en-US" sz="9600" dirty="0">
              <a:latin typeface="NikoshBAN" pitchFamily="2" charset="0"/>
              <a:cs typeface="NikoshBAN" pitchFamily="2" charset="0"/>
            </a:endParaRPr>
          </a:p>
        </p:txBody>
      </p:sp>
      <p:sp>
        <p:nvSpPr>
          <p:cNvPr id="7" name="TextBox 6"/>
          <p:cNvSpPr txBox="1"/>
          <p:nvPr/>
        </p:nvSpPr>
        <p:spPr>
          <a:xfrm>
            <a:off x="0" y="4642009"/>
            <a:ext cx="5454869" cy="2215991"/>
          </a:xfrm>
          <a:prstGeom prst="rect">
            <a:avLst/>
          </a:prstGeom>
          <a:noFill/>
        </p:spPr>
        <p:txBody>
          <a:bodyPr wrap="square" rtlCol="0">
            <a:spAutoFit/>
          </a:bodyPr>
          <a:lstStyle/>
          <a:p>
            <a:pPr algn="ctr"/>
            <a:r>
              <a:rPr lang="bn-BD" sz="13800" dirty="0" smtClean="0">
                <a:latin typeface="NikoshBAN" pitchFamily="2" charset="0"/>
                <a:cs typeface="NikoshBAN" pitchFamily="2" charset="0"/>
              </a:rPr>
              <a:t>স্বাগতম</a:t>
            </a:r>
            <a:endParaRPr lang="en-US" sz="13800" dirty="0">
              <a:latin typeface="NikoshBAN" pitchFamily="2" charset="0"/>
              <a:cs typeface="NikoshBAN" pitchFamily="2" charset="0"/>
            </a:endParaRPr>
          </a:p>
        </p:txBody>
      </p:sp>
      <p:sp>
        <p:nvSpPr>
          <p:cNvPr id="8" name="TextBox 7"/>
          <p:cNvSpPr txBox="1"/>
          <p:nvPr/>
        </p:nvSpPr>
        <p:spPr>
          <a:xfrm>
            <a:off x="435703" y="196358"/>
            <a:ext cx="5139558" cy="1569660"/>
          </a:xfrm>
          <a:prstGeom prst="rect">
            <a:avLst/>
          </a:prstGeom>
          <a:noFill/>
        </p:spPr>
        <p:txBody>
          <a:bodyPr wrap="square" rtlCol="0">
            <a:spAutoFit/>
          </a:bodyPr>
          <a:lstStyle/>
          <a:p>
            <a:pPr algn="ctr"/>
            <a:r>
              <a:rPr lang="en-US" sz="9600" dirty="0" err="1" smtClean="0">
                <a:latin typeface="NikoshBAN" pitchFamily="2" charset="0"/>
                <a:cs typeface="NikoshBAN" pitchFamily="2" charset="0"/>
              </a:rPr>
              <a:t>মাল্টিমিডিয়া</a:t>
            </a:r>
            <a:endParaRPr lang="en-US" sz="9600" dirty="0">
              <a:latin typeface="NikoshBAN" pitchFamily="2" charset="0"/>
              <a:cs typeface="NikoshBAN" pitchFamily="2" charset="0"/>
            </a:endParaRPr>
          </a:p>
        </p:txBody>
      </p:sp>
      <p:sp>
        <p:nvSpPr>
          <p:cNvPr id="9" name="TextBox 8"/>
          <p:cNvSpPr txBox="1"/>
          <p:nvPr/>
        </p:nvSpPr>
        <p:spPr>
          <a:xfrm>
            <a:off x="1767683" y="1480525"/>
            <a:ext cx="2427890" cy="1569660"/>
          </a:xfrm>
          <a:prstGeom prst="rect">
            <a:avLst/>
          </a:prstGeom>
          <a:noFill/>
        </p:spPr>
        <p:txBody>
          <a:bodyPr wrap="square" rtlCol="0">
            <a:spAutoFit/>
          </a:bodyPr>
          <a:lstStyle/>
          <a:p>
            <a:r>
              <a:rPr lang="en-US" sz="9600" dirty="0" err="1" smtClean="0">
                <a:latin typeface="NikoshBAN" pitchFamily="2" charset="0"/>
                <a:cs typeface="NikoshBAN" pitchFamily="2" charset="0"/>
              </a:rPr>
              <a:t>ক্লাসে</a:t>
            </a:r>
            <a:r>
              <a:rPr lang="en-US" sz="9600" dirty="0" smtClean="0">
                <a:latin typeface="NikoshBAN" pitchFamily="2" charset="0"/>
                <a:cs typeface="NikoshBAN" pitchFamily="2" charset="0"/>
              </a:rPr>
              <a:t> </a:t>
            </a:r>
            <a:endParaRPr lang="en-US" sz="9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_2017-11-07_232951_2.gif"/>
          <p:cNvPicPr>
            <a:picLocks noChangeAspect="1"/>
          </p:cNvPicPr>
          <p:nvPr/>
        </p:nvPicPr>
        <p:blipFill>
          <a:blip r:embed="rId2"/>
          <a:stretch>
            <a:fillRect/>
          </a:stretch>
        </p:blipFill>
        <p:spPr>
          <a:xfrm>
            <a:off x="252248" y="409903"/>
            <a:ext cx="7433935" cy="6022428"/>
          </a:xfrm>
          <a:prstGeom prst="rect">
            <a:avLst/>
          </a:prstGeom>
        </p:spPr>
      </p:pic>
      <p:sp>
        <p:nvSpPr>
          <p:cNvPr id="5" name="TextBox 4"/>
          <p:cNvSpPr txBox="1"/>
          <p:nvPr/>
        </p:nvSpPr>
        <p:spPr>
          <a:xfrm>
            <a:off x="8071945" y="1166665"/>
            <a:ext cx="3831021" cy="1200329"/>
          </a:xfrm>
          <a:prstGeom prst="rect">
            <a:avLst/>
          </a:prstGeom>
          <a:noFill/>
        </p:spPr>
        <p:txBody>
          <a:bodyPr wrap="square" rtlCol="0">
            <a:spAutoFit/>
          </a:bodyPr>
          <a:lstStyle/>
          <a:p>
            <a:pPr algn="ctr"/>
            <a:r>
              <a:rPr lang="bn-BD" sz="3600" dirty="0" smtClean="0">
                <a:latin typeface="NikoshBAN" pitchFamily="2" charset="0"/>
                <a:cs typeface="NikoshBAN" pitchFamily="2" charset="0"/>
              </a:rPr>
              <a:t>এখানে কোন ধরণের পরিবর্তন ঘটছে? </a:t>
            </a:r>
            <a:endParaRPr lang="en-US" sz="3600" dirty="0" smtClean="0">
              <a:latin typeface="NikoshBAN" pitchFamily="2" charset="0"/>
              <a:cs typeface="NikoshBAN" pitchFamily="2" charset="0"/>
            </a:endParaRPr>
          </a:p>
        </p:txBody>
      </p:sp>
      <p:sp>
        <p:nvSpPr>
          <p:cNvPr id="6" name="TextBox 5"/>
          <p:cNvSpPr txBox="1"/>
          <p:nvPr/>
        </p:nvSpPr>
        <p:spPr>
          <a:xfrm>
            <a:off x="8497600" y="3499974"/>
            <a:ext cx="3058511"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সংকোচন</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_2017-11-07_233322_1.gif"/>
          <p:cNvPicPr>
            <a:picLocks noChangeAspect="1"/>
          </p:cNvPicPr>
          <p:nvPr/>
        </p:nvPicPr>
        <p:blipFill>
          <a:blip r:embed="rId2"/>
          <a:stretch>
            <a:fillRect/>
          </a:stretch>
        </p:blipFill>
        <p:spPr>
          <a:xfrm>
            <a:off x="0" y="0"/>
            <a:ext cx="7982262" cy="6858000"/>
          </a:xfrm>
          <a:prstGeom prst="rect">
            <a:avLst/>
          </a:prstGeom>
        </p:spPr>
      </p:pic>
      <p:sp>
        <p:nvSpPr>
          <p:cNvPr id="5" name="TextBox 4"/>
          <p:cNvSpPr txBox="1"/>
          <p:nvPr/>
        </p:nvSpPr>
        <p:spPr>
          <a:xfrm>
            <a:off x="8135007" y="472966"/>
            <a:ext cx="3815255" cy="1200329"/>
          </a:xfrm>
          <a:prstGeom prst="rect">
            <a:avLst/>
          </a:prstGeom>
          <a:noFill/>
        </p:spPr>
        <p:txBody>
          <a:bodyPr wrap="square" rtlCol="0">
            <a:spAutoFit/>
          </a:bodyPr>
          <a:lstStyle/>
          <a:p>
            <a:pPr algn="ctr"/>
            <a:r>
              <a:rPr lang="bn-BD" sz="3600" dirty="0" smtClean="0">
                <a:latin typeface="NikoshBAN" pitchFamily="2" charset="0"/>
                <a:cs typeface="NikoshBAN" pitchFamily="2" charset="0"/>
              </a:rPr>
              <a:t>এখানে কোন ধরণের পরিবর্তন ঘটছে? </a:t>
            </a:r>
            <a:endParaRPr lang="en-US" sz="3600" dirty="0" smtClean="0">
              <a:latin typeface="NikoshBAN" pitchFamily="2" charset="0"/>
              <a:cs typeface="NikoshBAN" pitchFamily="2" charset="0"/>
            </a:endParaRPr>
          </a:p>
        </p:txBody>
      </p:sp>
      <p:sp>
        <p:nvSpPr>
          <p:cNvPr id="6" name="TextBox 5"/>
          <p:cNvSpPr txBox="1"/>
          <p:nvPr/>
        </p:nvSpPr>
        <p:spPr>
          <a:xfrm>
            <a:off x="8497614" y="2632841"/>
            <a:ext cx="3389586" cy="923330"/>
          </a:xfrm>
          <a:prstGeom prst="rect">
            <a:avLst/>
          </a:prstGeom>
          <a:noFill/>
        </p:spPr>
        <p:txBody>
          <a:bodyPr wrap="square" rtlCol="0">
            <a:spAutoFit/>
          </a:bodyPr>
          <a:lstStyle/>
          <a:p>
            <a:pPr algn="ctr"/>
            <a:r>
              <a:rPr lang="bn-BD" sz="5400" dirty="0" smtClean="0">
                <a:latin typeface="NikoshBAN" pitchFamily="2" charset="0"/>
                <a:cs typeface="NikoshBAN" pitchFamily="2" charset="0"/>
              </a:rPr>
              <a:t>বাকানো</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_2017-11-07_233521_1.gif"/>
          <p:cNvPicPr>
            <a:picLocks noChangeAspect="1"/>
          </p:cNvPicPr>
          <p:nvPr/>
        </p:nvPicPr>
        <p:blipFill>
          <a:blip r:embed="rId2"/>
          <a:stretch>
            <a:fillRect/>
          </a:stretch>
        </p:blipFill>
        <p:spPr>
          <a:xfrm>
            <a:off x="0" y="0"/>
            <a:ext cx="7818120" cy="6858000"/>
          </a:xfrm>
          <a:prstGeom prst="rect">
            <a:avLst/>
          </a:prstGeom>
        </p:spPr>
      </p:pic>
      <p:sp>
        <p:nvSpPr>
          <p:cNvPr id="5" name="TextBox 4"/>
          <p:cNvSpPr txBox="1"/>
          <p:nvPr/>
        </p:nvSpPr>
        <p:spPr>
          <a:xfrm>
            <a:off x="8040414" y="725214"/>
            <a:ext cx="3673365" cy="1200329"/>
          </a:xfrm>
          <a:prstGeom prst="rect">
            <a:avLst/>
          </a:prstGeom>
          <a:noFill/>
        </p:spPr>
        <p:txBody>
          <a:bodyPr wrap="square" rtlCol="0">
            <a:spAutoFit/>
          </a:bodyPr>
          <a:lstStyle/>
          <a:p>
            <a:pPr algn="ctr"/>
            <a:r>
              <a:rPr lang="bn-BD" sz="3600" dirty="0" smtClean="0">
                <a:latin typeface="NikoshBAN" pitchFamily="2" charset="0"/>
                <a:cs typeface="NikoshBAN" pitchFamily="2" charset="0"/>
              </a:rPr>
              <a:t>এখানে কোন ধরণের পরিবর্তন ঘটছে? </a:t>
            </a:r>
            <a:endParaRPr lang="en-US" sz="3600" dirty="0" smtClean="0">
              <a:latin typeface="NikoshBAN" pitchFamily="2" charset="0"/>
              <a:cs typeface="NikoshBAN" pitchFamily="2" charset="0"/>
            </a:endParaRPr>
          </a:p>
        </p:txBody>
      </p:sp>
      <p:sp>
        <p:nvSpPr>
          <p:cNvPr id="6" name="TextBox 5"/>
          <p:cNvSpPr txBox="1"/>
          <p:nvPr/>
        </p:nvSpPr>
        <p:spPr>
          <a:xfrm>
            <a:off x="8119241" y="2822028"/>
            <a:ext cx="4072759" cy="769441"/>
          </a:xfrm>
          <a:prstGeom prst="rect">
            <a:avLst/>
          </a:prstGeom>
          <a:noFill/>
        </p:spPr>
        <p:txBody>
          <a:bodyPr wrap="square" rtlCol="0">
            <a:spAutoFit/>
          </a:bodyPr>
          <a:lstStyle/>
          <a:p>
            <a:pPr algn="ctr"/>
            <a:r>
              <a:rPr lang="bn-BD" sz="4400" dirty="0" smtClean="0">
                <a:latin typeface="NikoshBAN" pitchFamily="2" charset="0"/>
                <a:cs typeface="NikoshBAN" pitchFamily="2" charset="0"/>
              </a:rPr>
              <a:t>মোচড়ানো</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V="1">
            <a:off x="4298756" y="1191165"/>
            <a:ext cx="3223914" cy="646331"/>
          </a:xfrm>
          <a:prstGeom prst="rect">
            <a:avLst/>
          </a:prstGeom>
          <a:noFill/>
        </p:spPr>
        <p:txBody>
          <a:bodyPr wrap="square" rtlCol="0">
            <a:spAutoFit/>
          </a:bodyPr>
          <a:lstStyle/>
          <a:p>
            <a:pPr algn="ctr"/>
            <a:r>
              <a:rPr lang="en-US" sz="3600" dirty="0" err="1" smtClean="0">
                <a:solidFill>
                  <a:srgbClr val="FF0000"/>
                </a:solidFill>
                <a:latin typeface="NikoshBAN" pitchFamily="2" charset="0"/>
                <a:cs typeface="NikoshBAN" pitchFamily="2" charset="0"/>
              </a:rPr>
              <a:t>জোড়ায়</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কাজ</a:t>
            </a:r>
            <a:endParaRPr lang="en-US" sz="3600" dirty="0">
              <a:solidFill>
                <a:srgbClr val="FF0000"/>
              </a:solidFill>
              <a:latin typeface="NikoshBAN" pitchFamily="2" charset="0"/>
              <a:cs typeface="NikoshBAN" pitchFamily="2" charset="0"/>
            </a:endParaRPr>
          </a:p>
        </p:txBody>
      </p:sp>
      <p:sp>
        <p:nvSpPr>
          <p:cNvPr id="5" name="TextBox 4"/>
          <p:cNvSpPr txBox="1"/>
          <p:nvPr/>
        </p:nvSpPr>
        <p:spPr>
          <a:xfrm>
            <a:off x="617838" y="2727434"/>
            <a:ext cx="10836875" cy="1200329"/>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দৈনন্দিন জীবনে আমরা কোথায় কোথায় বল প্রয়োগ করি তার একটি তালিকা তৈরি কর। </a:t>
            </a:r>
            <a:endParaRPr lang="en-US" sz="36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12192000" cy="68580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5822" y="1229710"/>
            <a:ext cx="1355834" cy="707886"/>
          </a:xfrm>
          <a:prstGeom prst="rect">
            <a:avLst/>
          </a:prstGeom>
          <a:noFill/>
        </p:spPr>
        <p:txBody>
          <a:bodyPr wrap="square" rtlCol="0">
            <a:spAutoFit/>
          </a:bodyPr>
          <a:lstStyle/>
          <a:p>
            <a:r>
              <a:rPr lang="bn-BD" sz="4000" dirty="0" smtClean="0">
                <a:latin typeface="NikoshBAN" pitchFamily="2" charset="0"/>
                <a:cs typeface="NikoshBAN" pitchFamily="2" charset="0"/>
              </a:rPr>
              <a:t>কাঁচি</a:t>
            </a:r>
            <a:endParaRPr lang="en-US" sz="4000" dirty="0">
              <a:latin typeface="NikoshBAN" pitchFamily="2" charset="0"/>
              <a:cs typeface="NikoshBAN" pitchFamily="2" charset="0"/>
            </a:endParaRPr>
          </a:p>
        </p:txBody>
      </p:sp>
      <p:sp>
        <p:nvSpPr>
          <p:cNvPr id="7" name="TextBox 6"/>
          <p:cNvSpPr txBox="1"/>
          <p:nvPr/>
        </p:nvSpPr>
        <p:spPr>
          <a:xfrm>
            <a:off x="8056179" y="2711669"/>
            <a:ext cx="1150883" cy="707886"/>
          </a:xfrm>
          <a:prstGeom prst="rect">
            <a:avLst/>
          </a:prstGeom>
          <a:noFill/>
        </p:spPr>
        <p:txBody>
          <a:bodyPr wrap="square" rtlCol="0">
            <a:spAutoFit/>
          </a:bodyPr>
          <a:lstStyle/>
          <a:p>
            <a:r>
              <a:rPr lang="bn-BD" sz="4000" dirty="0" smtClean="0">
                <a:latin typeface="NikoshBAN" pitchFamily="2" charset="0"/>
                <a:cs typeface="NikoshBAN" pitchFamily="2" charset="0"/>
              </a:rPr>
              <a:t>প্লাস</a:t>
            </a:r>
            <a:endParaRPr lang="en-US" sz="4000" dirty="0">
              <a:latin typeface="NikoshBAN" pitchFamily="2" charset="0"/>
              <a:cs typeface="NikoshBAN" pitchFamily="2" charset="0"/>
            </a:endParaRPr>
          </a:p>
        </p:txBody>
      </p:sp>
      <p:sp>
        <p:nvSpPr>
          <p:cNvPr id="8" name="TextBox 7"/>
          <p:cNvSpPr txBox="1"/>
          <p:nvPr/>
        </p:nvSpPr>
        <p:spPr>
          <a:xfrm>
            <a:off x="8040415" y="4335517"/>
            <a:ext cx="1308538" cy="707886"/>
          </a:xfrm>
          <a:prstGeom prst="rect">
            <a:avLst/>
          </a:prstGeom>
          <a:noFill/>
        </p:spPr>
        <p:txBody>
          <a:bodyPr wrap="square" rtlCol="0">
            <a:spAutoFit/>
          </a:bodyPr>
          <a:lstStyle/>
          <a:p>
            <a:r>
              <a:rPr lang="bn-BD" sz="4000" dirty="0" smtClean="0">
                <a:latin typeface="NikoshBAN" pitchFamily="2" charset="0"/>
                <a:cs typeface="NikoshBAN" pitchFamily="2" charset="0"/>
              </a:rPr>
              <a:t>যাঁতি</a:t>
            </a:r>
            <a:endParaRPr lang="en-US" sz="4000" dirty="0">
              <a:latin typeface="NikoshBAN" pitchFamily="2" charset="0"/>
              <a:cs typeface="NikoshBAN" pitchFamily="2" charset="0"/>
            </a:endParaRPr>
          </a:p>
        </p:txBody>
      </p:sp>
      <p:sp>
        <p:nvSpPr>
          <p:cNvPr id="9" name="TextBox 8"/>
          <p:cNvSpPr txBox="1"/>
          <p:nvPr/>
        </p:nvSpPr>
        <p:spPr>
          <a:xfrm>
            <a:off x="8008883" y="5770179"/>
            <a:ext cx="1513489" cy="707886"/>
          </a:xfrm>
          <a:prstGeom prst="rect">
            <a:avLst/>
          </a:prstGeom>
          <a:noFill/>
        </p:spPr>
        <p:txBody>
          <a:bodyPr wrap="square" rtlCol="0">
            <a:spAutoFit/>
          </a:bodyPr>
          <a:lstStyle/>
          <a:p>
            <a:r>
              <a:rPr lang="bn-BD" sz="4000" dirty="0" smtClean="0">
                <a:latin typeface="NikoshBAN" pitchFamily="2" charset="0"/>
                <a:cs typeface="NikoshBAN" pitchFamily="2" charset="0"/>
              </a:rPr>
              <a:t>হাতুড়ি</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500" autoRev="1" fill="hold">
                                          <p:stCondLst>
                                            <p:cond delay="0"/>
                                          </p:stCondLst>
                                        </p:cTn>
                                        <p:tgtEl>
                                          <p:spTgt spid="9"/>
                                        </p:tgtEl>
                                        <p:attrNameLst>
                                          <p:attrName>ppt_w</p:attrName>
                                        </p:attrNameLst>
                                      </p:cBhvr>
                                    </p:anim>
                                    <p:anim by="(#ppt_w*0.50)" calcmode="lin" valueType="num">
                                      <p:cBhvr>
                                        <p:cTn id="32" dur="500" decel="50000" autoRev="1" fill="hold">
                                          <p:stCondLst>
                                            <p:cond delay="0"/>
                                          </p:stCondLst>
                                        </p:cTn>
                                        <p:tgtEl>
                                          <p:spTgt spid="9"/>
                                        </p:tgtEl>
                                        <p:attrNameLst>
                                          <p:attrName>ppt_x</p:attrName>
                                        </p:attrNameLst>
                                      </p:cBhvr>
                                    </p:anim>
                                    <p:anim from="(-#ppt_h/2)" to="(#ppt_y)" calcmode="lin" valueType="num">
                                      <p:cBhvr>
                                        <p:cTn id="33" dur="1000" fill="hold">
                                          <p:stCondLst>
                                            <p:cond delay="0"/>
                                          </p:stCondLst>
                                        </p:cTn>
                                        <p:tgtEl>
                                          <p:spTgt spid="9"/>
                                        </p:tgtEl>
                                        <p:attrNameLst>
                                          <p:attrName>ppt_y</p:attrName>
                                        </p:attrNameLst>
                                      </p:cBhvr>
                                    </p:anim>
                                    <p:animRot by="21600000">
                                      <p:cBhvr>
                                        <p:cTn id="3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35008" y="1277007"/>
            <a:ext cx="1718441" cy="707886"/>
          </a:xfrm>
          <a:prstGeom prst="rect">
            <a:avLst/>
          </a:prstGeom>
          <a:noFill/>
        </p:spPr>
        <p:txBody>
          <a:bodyPr wrap="square" rtlCol="0">
            <a:spAutoFit/>
          </a:bodyPr>
          <a:lstStyle/>
          <a:p>
            <a:r>
              <a:rPr lang="bn-BD" sz="4000" dirty="0" smtClean="0">
                <a:latin typeface="NikoshBAN" pitchFamily="2" charset="0"/>
                <a:cs typeface="NikoshBAN" pitchFamily="2" charset="0"/>
              </a:rPr>
              <a:t>কপিকল</a:t>
            </a:r>
            <a:endParaRPr lang="en-US" sz="4000" dirty="0">
              <a:latin typeface="NikoshBAN" pitchFamily="2" charset="0"/>
              <a:cs typeface="NikoshBAN" pitchFamily="2" charset="0"/>
            </a:endParaRPr>
          </a:p>
        </p:txBody>
      </p:sp>
      <p:sp>
        <p:nvSpPr>
          <p:cNvPr id="6" name="TextBox 5"/>
          <p:cNvSpPr txBox="1"/>
          <p:nvPr/>
        </p:nvSpPr>
        <p:spPr>
          <a:xfrm>
            <a:off x="8150780" y="2632841"/>
            <a:ext cx="1481958" cy="707886"/>
          </a:xfrm>
          <a:prstGeom prst="rect">
            <a:avLst/>
          </a:prstGeom>
          <a:noFill/>
        </p:spPr>
        <p:txBody>
          <a:bodyPr wrap="square" rtlCol="0">
            <a:spAutoFit/>
          </a:bodyPr>
          <a:lstStyle/>
          <a:p>
            <a:r>
              <a:rPr lang="bn-BD" sz="4000" dirty="0" smtClean="0">
                <a:latin typeface="NikoshBAN" pitchFamily="2" charset="0"/>
                <a:cs typeface="NikoshBAN" pitchFamily="2" charset="0"/>
              </a:rPr>
              <a:t>দোল</a:t>
            </a:r>
            <a:endParaRPr lang="en-US" sz="4000" dirty="0">
              <a:latin typeface="NikoshBAN" pitchFamily="2" charset="0"/>
              <a:cs typeface="NikoshBAN" pitchFamily="2" charset="0"/>
            </a:endParaRPr>
          </a:p>
        </p:txBody>
      </p:sp>
      <p:sp>
        <p:nvSpPr>
          <p:cNvPr id="7" name="TextBox 6"/>
          <p:cNvSpPr txBox="1"/>
          <p:nvPr/>
        </p:nvSpPr>
        <p:spPr>
          <a:xfrm>
            <a:off x="8182306" y="4225159"/>
            <a:ext cx="2017986" cy="707886"/>
          </a:xfrm>
          <a:prstGeom prst="rect">
            <a:avLst/>
          </a:prstGeom>
          <a:noFill/>
        </p:spPr>
        <p:txBody>
          <a:bodyPr wrap="square" rtlCol="0">
            <a:spAutoFit/>
          </a:bodyPr>
          <a:lstStyle/>
          <a:p>
            <a:r>
              <a:rPr lang="bn-BD" sz="4000" dirty="0" smtClean="0">
                <a:latin typeface="NikoshBAN" pitchFamily="2" charset="0"/>
                <a:cs typeface="NikoshBAN" pitchFamily="2" charset="0"/>
              </a:rPr>
              <a:t>স্ট্যাপলার</a:t>
            </a:r>
            <a:endParaRPr lang="en-US" sz="4000" dirty="0">
              <a:latin typeface="NikoshBAN" pitchFamily="2" charset="0"/>
              <a:cs typeface="NikoshBAN" pitchFamily="2" charset="0"/>
            </a:endParaRPr>
          </a:p>
        </p:txBody>
      </p:sp>
      <p:sp>
        <p:nvSpPr>
          <p:cNvPr id="8" name="TextBox 7"/>
          <p:cNvSpPr txBox="1"/>
          <p:nvPr/>
        </p:nvSpPr>
        <p:spPr>
          <a:xfrm>
            <a:off x="8292675" y="5754414"/>
            <a:ext cx="1434662" cy="707886"/>
          </a:xfrm>
          <a:prstGeom prst="rect">
            <a:avLst/>
          </a:prstGeom>
          <a:noFill/>
        </p:spPr>
        <p:txBody>
          <a:bodyPr wrap="square" rtlCol="0">
            <a:spAutoFit/>
          </a:bodyPr>
          <a:lstStyle/>
          <a:p>
            <a:r>
              <a:rPr lang="bn-BD" sz="4000" dirty="0" smtClean="0">
                <a:latin typeface="NikoshBAN" pitchFamily="2" charset="0"/>
                <a:cs typeface="NikoshBAN" pitchFamily="2" charset="0"/>
              </a:rPr>
              <a:t>ঢেঁকি</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07973" y="1245475"/>
            <a:ext cx="1450428" cy="707886"/>
          </a:xfrm>
          <a:prstGeom prst="rect">
            <a:avLst/>
          </a:prstGeom>
          <a:noFill/>
        </p:spPr>
        <p:txBody>
          <a:bodyPr wrap="square" rtlCol="0">
            <a:spAutoFit/>
          </a:bodyPr>
          <a:lstStyle/>
          <a:p>
            <a:r>
              <a:rPr lang="bn-BD" sz="4000" dirty="0" smtClean="0">
                <a:latin typeface="NikoshBAN" pitchFamily="2" charset="0"/>
                <a:cs typeface="NikoshBAN" pitchFamily="2" charset="0"/>
              </a:rPr>
              <a:t>চিমটা</a:t>
            </a:r>
            <a:endParaRPr lang="en-US" sz="4000" dirty="0">
              <a:latin typeface="NikoshBAN" pitchFamily="2" charset="0"/>
              <a:cs typeface="NikoshBAN" pitchFamily="2" charset="0"/>
            </a:endParaRPr>
          </a:p>
        </p:txBody>
      </p:sp>
      <p:sp>
        <p:nvSpPr>
          <p:cNvPr id="6" name="TextBox 5"/>
          <p:cNvSpPr txBox="1"/>
          <p:nvPr/>
        </p:nvSpPr>
        <p:spPr>
          <a:xfrm>
            <a:off x="8434552" y="2758966"/>
            <a:ext cx="2427889" cy="707886"/>
          </a:xfrm>
          <a:prstGeom prst="rect">
            <a:avLst/>
          </a:prstGeom>
          <a:noFill/>
        </p:spPr>
        <p:txBody>
          <a:bodyPr wrap="square" rtlCol="0">
            <a:spAutoFit/>
          </a:bodyPr>
          <a:lstStyle/>
          <a:p>
            <a:r>
              <a:rPr lang="bn-BD" sz="4000" dirty="0" smtClean="0">
                <a:latin typeface="NikoshBAN" pitchFamily="2" charset="0"/>
                <a:cs typeface="NikoshBAN" pitchFamily="2" charset="0"/>
              </a:rPr>
              <a:t>স্ক্রু ড্রাইভার</a:t>
            </a:r>
            <a:endParaRPr lang="en-US" sz="4000" dirty="0">
              <a:latin typeface="NikoshBAN" pitchFamily="2" charset="0"/>
              <a:cs typeface="NikoshBAN" pitchFamily="2" charset="0"/>
            </a:endParaRPr>
          </a:p>
        </p:txBody>
      </p:sp>
      <p:sp>
        <p:nvSpPr>
          <p:cNvPr id="7" name="TextBox 6"/>
          <p:cNvSpPr txBox="1"/>
          <p:nvPr/>
        </p:nvSpPr>
        <p:spPr>
          <a:xfrm>
            <a:off x="8324193" y="4177862"/>
            <a:ext cx="2774731" cy="707886"/>
          </a:xfrm>
          <a:prstGeom prst="rect">
            <a:avLst/>
          </a:prstGeom>
          <a:noFill/>
        </p:spPr>
        <p:txBody>
          <a:bodyPr wrap="square" rtlCol="0">
            <a:spAutoFit/>
          </a:bodyPr>
          <a:lstStyle/>
          <a:p>
            <a:r>
              <a:rPr lang="bn-BD" sz="4000" dirty="0" smtClean="0">
                <a:latin typeface="NikoshBAN" pitchFamily="2" charset="0"/>
                <a:cs typeface="NikoshBAN" pitchFamily="2" charset="0"/>
              </a:rPr>
              <a:t>বোতল ওপেনার</a:t>
            </a:r>
            <a:endParaRPr lang="en-US" sz="4000" dirty="0">
              <a:latin typeface="NikoshBAN" pitchFamily="2" charset="0"/>
              <a:cs typeface="NikoshBAN" pitchFamily="2" charset="0"/>
            </a:endParaRPr>
          </a:p>
        </p:txBody>
      </p:sp>
      <p:sp>
        <p:nvSpPr>
          <p:cNvPr id="8" name="TextBox 7"/>
          <p:cNvSpPr txBox="1"/>
          <p:nvPr/>
        </p:nvSpPr>
        <p:spPr>
          <a:xfrm>
            <a:off x="8576441" y="5612524"/>
            <a:ext cx="2317531" cy="707886"/>
          </a:xfrm>
          <a:prstGeom prst="rect">
            <a:avLst/>
          </a:prstGeom>
          <a:noFill/>
        </p:spPr>
        <p:txBody>
          <a:bodyPr wrap="square" rtlCol="0">
            <a:spAutoFit/>
          </a:bodyPr>
          <a:lstStyle/>
          <a:p>
            <a:r>
              <a:rPr lang="bn-BD" sz="4000" dirty="0" smtClean="0">
                <a:latin typeface="NikoshBAN" pitchFamily="2" charset="0"/>
                <a:cs typeface="NikoshBAN" pitchFamily="2" charset="0"/>
              </a:rPr>
              <a:t>হেলানো তল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_2017-11-08_203051_1.gif"/>
          <p:cNvPicPr>
            <a:picLocks noChangeAspect="1"/>
          </p:cNvPicPr>
          <p:nvPr/>
        </p:nvPicPr>
        <p:blipFill>
          <a:blip r:embed="rId2"/>
          <a:stretch>
            <a:fillRect/>
          </a:stretch>
        </p:blipFill>
        <p:spPr>
          <a:xfrm>
            <a:off x="204958" y="169466"/>
            <a:ext cx="5596752" cy="3298948"/>
          </a:xfrm>
          <a:prstGeom prst="rect">
            <a:avLst/>
          </a:prstGeom>
        </p:spPr>
      </p:pic>
      <p:pic>
        <p:nvPicPr>
          <p:cNvPr id="5" name="Picture 4" descr="Video_2017-11-08_203051_2.gif"/>
          <p:cNvPicPr>
            <a:picLocks noChangeAspect="1"/>
          </p:cNvPicPr>
          <p:nvPr/>
        </p:nvPicPr>
        <p:blipFill>
          <a:blip r:embed="rId3"/>
          <a:stretch>
            <a:fillRect/>
          </a:stretch>
        </p:blipFill>
        <p:spPr>
          <a:xfrm>
            <a:off x="6117022" y="169467"/>
            <a:ext cx="5972648" cy="3314713"/>
          </a:xfrm>
          <a:prstGeom prst="rect">
            <a:avLst/>
          </a:prstGeom>
        </p:spPr>
      </p:pic>
      <p:sp>
        <p:nvSpPr>
          <p:cNvPr id="6" name="TextBox 5"/>
          <p:cNvSpPr txBox="1"/>
          <p:nvPr/>
        </p:nvSpPr>
        <p:spPr>
          <a:xfrm>
            <a:off x="472970" y="3720650"/>
            <a:ext cx="5265683" cy="523220"/>
          </a:xfrm>
          <a:prstGeom prst="rect">
            <a:avLst/>
          </a:prstGeom>
          <a:noFill/>
        </p:spPr>
        <p:txBody>
          <a:bodyPr wrap="square" rtlCol="0">
            <a:spAutoFit/>
          </a:bodyPr>
          <a:lstStyle/>
          <a:p>
            <a:r>
              <a:rPr lang="bn-BD" sz="2800" dirty="0" smtClean="0">
                <a:latin typeface="NikoshBAN" pitchFamily="2" charset="0"/>
                <a:cs typeface="NikoshBAN" pitchFamily="2" charset="0"/>
              </a:rPr>
              <a:t>দৃশ্য দুইটি দেখে আমরা কী বুঝতে পারলাম?</a:t>
            </a:r>
            <a:endParaRPr lang="en-US" sz="2800" dirty="0">
              <a:latin typeface="NikoshBAN" pitchFamily="2" charset="0"/>
              <a:cs typeface="NikoshBAN" pitchFamily="2" charset="0"/>
            </a:endParaRPr>
          </a:p>
        </p:txBody>
      </p:sp>
      <p:sp>
        <p:nvSpPr>
          <p:cNvPr id="7" name="TextBox 6"/>
          <p:cNvSpPr txBox="1"/>
          <p:nvPr/>
        </p:nvSpPr>
        <p:spPr>
          <a:xfrm>
            <a:off x="409903" y="4382814"/>
            <a:ext cx="10909738" cy="1569660"/>
          </a:xfrm>
          <a:prstGeom prst="rect">
            <a:avLst/>
          </a:prstGeom>
          <a:noFill/>
        </p:spPr>
        <p:txBody>
          <a:bodyPr wrap="square" rtlCol="0">
            <a:spAutoFit/>
          </a:bodyPr>
          <a:lstStyle/>
          <a:p>
            <a:r>
              <a:rPr lang="bn-BD" sz="3200" dirty="0" smtClean="0">
                <a:latin typeface="NikoshBAN" pitchFamily="2" charset="0"/>
                <a:cs typeface="NikoshBAN" pitchFamily="2" charset="0"/>
              </a:rPr>
              <a:t>প্রথম ক্ষেত্রে বল প্রয়োগ করেও কাজটি করা সম্ভব হয়নি। দ্বিতীয় ক্ষেত্রে বিশেষ কৌশলে বল প্রয়োগ করে কাজটি করা সহজ হয়েছে। কাজকে এভাবে সহজ করার জন্য দৈনন্দিন জীবনে আমরা নানাবিধ যন্ত্র ব্যবহার করে থাকি। এগুলোই সরল যন্ত্র।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55381" y="283778"/>
            <a:ext cx="1623848"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দলীয় কাজ</a:t>
            </a:r>
            <a:endParaRPr lang="en-US" sz="3200" dirty="0">
              <a:solidFill>
                <a:srgbClr val="FF0000"/>
              </a:solidFill>
              <a:latin typeface="NikoshBAN" pitchFamily="2" charset="0"/>
              <a:cs typeface="NikoshBAN" pitchFamily="2" charset="0"/>
            </a:endParaRPr>
          </a:p>
        </p:txBody>
      </p:sp>
      <p:sp>
        <p:nvSpPr>
          <p:cNvPr id="5" name="TextBox 4"/>
          <p:cNvSpPr txBox="1"/>
          <p:nvPr/>
        </p:nvSpPr>
        <p:spPr>
          <a:xfrm>
            <a:off x="1797269" y="2002221"/>
            <a:ext cx="9506607"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সরল যন্ত্র কী কী উপায়ে কাজকে সহজ করে তা দলে আলোচনা করে লিখ।</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4303988" y="15756"/>
            <a:ext cx="2979682" cy="1545022"/>
          </a:xfrm>
          <a:prstGeom prst="horizontalScroll">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itchFamily="2" charset="0"/>
                <a:cs typeface="NikoshBAN" pitchFamily="2" charset="0"/>
              </a:rPr>
              <a:t>মূল্যায়ন পর্ব</a:t>
            </a:r>
          </a:p>
          <a:p>
            <a:pPr algn="ctr"/>
            <a:r>
              <a:rPr lang="bn-BD" sz="2800" dirty="0" smtClean="0">
                <a:latin typeface="NikoshBAN" pitchFamily="2" charset="0"/>
                <a:cs typeface="NikoshBAN" pitchFamily="2" charset="0"/>
              </a:rPr>
              <a:t>(৫ মিনিট)</a:t>
            </a:r>
            <a:endParaRPr lang="en-GB" sz="2800" dirty="0">
              <a:latin typeface="NikoshBAN" pitchFamily="2" charset="0"/>
              <a:cs typeface="NikoshBAN" pitchFamily="2" charset="0"/>
            </a:endParaRPr>
          </a:p>
        </p:txBody>
      </p:sp>
      <p:sp>
        <p:nvSpPr>
          <p:cNvPr id="3" name="TextBox 2"/>
          <p:cNvSpPr txBox="1"/>
          <p:nvPr/>
        </p:nvSpPr>
        <p:spPr>
          <a:xfrm>
            <a:off x="1468582" y="1967345"/>
            <a:ext cx="8465127" cy="1077218"/>
          </a:xfrm>
          <a:prstGeom prst="rect">
            <a:avLst/>
          </a:prstGeom>
          <a:noFill/>
        </p:spPr>
        <p:txBody>
          <a:bodyPr wrap="square" rtlCol="0">
            <a:spAutoFit/>
          </a:bodyPr>
          <a:lstStyle/>
          <a:p>
            <a:r>
              <a:rPr lang="bn-BD" sz="3200" dirty="0" smtClean="0">
                <a:latin typeface="NikoshBAN" pitchFamily="2" charset="0"/>
                <a:cs typeface="NikoshBAN" pitchFamily="2" charset="0"/>
              </a:rPr>
              <a:t>এমন একটি বস্তুর নাম বলো যাতে বল প্রয়োগ করলে প্রসারণ, সংকোচন, মোচড়ানো, বাঁকানো এই চারটি পরিবর্তন ঘটে?</a:t>
            </a:r>
            <a:endParaRPr lang="en-US" sz="32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4235905432"/>
              </p:ext>
            </p:extLst>
          </p:nvPr>
        </p:nvGraphicFramePr>
        <p:xfrm>
          <a:off x="5417128" y="3623541"/>
          <a:ext cx="914400" cy="771525"/>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5417128" y="3623541"/>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1200329"/>
          </a:xfrm>
          <a:prstGeom prst="rect">
            <a:avLst/>
          </a:prstGeom>
          <a:noFill/>
          <a:ln w="57150">
            <a:noFill/>
          </a:ln>
        </p:spPr>
        <p:txBody>
          <a:bodyPr wrap="square" rtlCol="0">
            <a:spAutoFit/>
          </a:bodyPr>
          <a:lstStyle/>
          <a:p>
            <a:r>
              <a:rPr lang="bn-BD" sz="7200" dirty="0" smtClean="0">
                <a:solidFill>
                  <a:srgbClr val="7030A0"/>
                </a:solidFill>
                <a:latin typeface="NikoshBAN" panose="02000000000000000000" pitchFamily="2" charset="0"/>
                <a:cs typeface="NikoshBAN" panose="02000000000000000000" pitchFamily="2" charset="0"/>
              </a:rPr>
              <a:t>                    পরিচিতি</a:t>
            </a:r>
            <a:endParaRPr lang="en-US" sz="7200" dirty="0">
              <a:solidFill>
                <a:srgbClr val="7030A0"/>
              </a:solidFill>
              <a:latin typeface="NikoshBAN" panose="02000000000000000000" pitchFamily="2" charset="0"/>
              <a:cs typeface="NikoshBAN" panose="02000000000000000000" pitchFamily="2" charset="0"/>
            </a:endParaRPr>
          </a:p>
        </p:txBody>
      </p:sp>
      <p:sp>
        <p:nvSpPr>
          <p:cNvPr id="3" name="TextBox 2"/>
          <p:cNvSpPr txBox="1"/>
          <p:nvPr/>
        </p:nvSpPr>
        <p:spPr>
          <a:xfrm>
            <a:off x="148281" y="1200331"/>
            <a:ext cx="6378646" cy="317009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4000" dirty="0" smtClean="0">
                <a:ln>
                  <a:solidFill>
                    <a:schemeClr val="bg2">
                      <a:lumMod val="50000"/>
                    </a:schemeClr>
                  </a:solidFill>
                </a:ln>
                <a:latin typeface="NikoshBAN" pitchFamily="2" charset="0"/>
                <a:cs typeface="NikoshBAN" pitchFamily="2" charset="0"/>
              </a:rPr>
              <a:t>মোঃ ফজলে রাব্</a:t>
            </a:r>
            <a:r>
              <a:rPr lang="en-US" sz="4000" dirty="0" err="1" smtClean="0">
                <a:ln>
                  <a:solidFill>
                    <a:schemeClr val="bg2">
                      <a:lumMod val="50000"/>
                    </a:schemeClr>
                  </a:solidFill>
                </a:ln>
                <a:latin typeface="NikoshBAN" pitchFamily="2" charset="0"/>
                <a:cs typeface="NikoshBAN" pitchFamily="2" charset="0"/>
              </a:rPr>
              <a:t>বী</a:t>
            </a:r>
            <a:r>
              <a:rPr lang="en-US" sz="4000" dirty="0" smtClean="0">
                <a:ln>
                  <a:solidFill>
                    <a:schemeClr val="bg2">
                      <a:lumMod val="50000"/>
                    </a:schemeClr>
                  </a:solidFill>
                </a:ln>
                <a:latin typeface="NikoshBAN" pitchFamily="2" charset="0"/>
                <a:cs typeface="NikoshBAN" pitchFamily="2" charset="0"/>
              </a:rPr>
              <a:t> </a:t>
            </a:r>
            <a:endParaRPr lang="bn-IN" sz="4000" dirty="0" smtClean="0">
              <a:ln>
                <a:solidFill>
                  <a:schemeClr val="bg2">
                    <a:lumMod val="50000"/>
                  </a:schemeClr>
                </a:solidFill>
              </a:ln>
              <a:latin typeface="NikoshBAN" pitchFamily="2" charset="0"/>
              <a:cs typeface="NikoshBAN" pitchFamily="2" charset="0"/>
            </a:endParaRPr>
          </a:p>
          <a:p>
            <a:r>
              <a:rPr lang="bn-IN" sz="3200" dirty="0" smtClean="0">
                <a:ln>
                  <a:solidFill>
                    <a:schemeClr val="bg2">
                      <a:lumMod val="50000"/>
                    </a:schemeClr>
                  </a:solidFill>
                </a:ln>
                <a:latin typeface="NikoshBAN" pitchFamily="2" charset="0"/>
                <a:cs typeface="NikoshBAN" pitchFamily="2" charset="0"/>
              </a:rPr>
              <a:t>সহকারি শিক্ষক (বিজ্ঞান) </a:t>
            </a:r>
          </a:p>
          <a:p>
            <a:r>
              <a:rPr lang="bn-IN" sz="3200" dirty="0" smtClean="0">
                <a:ln>
                  <a:solidFill>
                    <a:schemeClr val="bg2">
                      <a:lumMod val="50000"/>
                    </a:schemeClr>
                  </a:solidFill>
                </a:ln>
                <a:latin typeface="NikoshBAN" pitchFamily="2" charset="0"/>
                <a:cs typeface="NikoshBAN" pitchFamily="2" charset="0"/>
              </a:rPr>
              <a:t>আন্দুলবাড়ীয়া </a:t>
            </a:r>
            <a:r>
              <a:rPr lang="en-US" sz="3200" dirty="0" err="1" smtClean="0">
                <a:ln>
                  <a:solidFill>
                    <a:schemeClr val="bg2">
                      <a:lumMod val="50000"/>
                    </a:schemeClr>
                  </a:solidFill>
                </a:ln>
                <a:latin typeface="NikoshBAN" pitchFamily="2" charset="0"/>
                <a:cs typeface="NikoshBAN" pitchFamily="2" charset="0"/>
              </a:rPr>
              <a:t>মাধ্যমিক</a:t>
            </a:r>
            <a:r>
              <a:rPr lang="en-US" sz="3200" dirty="0" smtClean="0">
                <a:ln>
                  <a:solidFill>
                    <a:schemeClr val="bg2">
                      <a:lumMod val="50000"/>
                    </a:schemeClr>
                  </a:solidFill>
                </a:ln>
                <a:latin typeface="NikoshBAN" pitchFamily="2" charset="0"/>
                <a:cs typeface="NikoshBAN" pitchFamily="2" charset="0"/>
              </a:rPr>
              <a:t> </a:t>
            </a:r>
            <a:r>
              <a:rPr lang="bn-IN" sz="3200" dirty="0" smtClean="0">
                <a:ln>
                  <a:solidFill>
                    <a:schemeClr val="bg2">
                      <a:lumMod val="50000"/>
                    </a:schemeClr>
                  </a:solidFill>
                </a:ln>
                <a:latin typeface="NikoshBAN" pitchFamily="2" charset="0"/>
                <a:cs typeface="NikoshBAN" pitchFamily="2" charset="0"/>
              </a:rPr>
              <a:t>বালিকা বিদ্যালয়</a:t>
            </a:r>
            <a:r>
              <a:rPr lang="en-US" sz="3200" dirty="0" smtClean="0">
                <a:ln>
                  <a:solidFill>
                    <a:schemeClr val="bg2">
                      <a:lumMod val="50000"/>
                    </a:schemeClr>
                  </a:solidFill>
                </a:ln>
                <a:latin typeface="NikoshBAN" pitchFamily="2" charset="0"/>
                <a:cs typeface="NikoshBAN" pitchFamily="2" charset="0"/>
              </a:rPr>
              <a:t>,</a:t>
            </a:r>
          </a:p>
          <a:p>
            <a:r>
              <a:rPr lang="en-US" sz="3200" dirty="0" err="1" smtClean="0">
                <a:ln>
                  <a:solidFill>
                    <a:schemeClr val="bg2">
                      <a:lumMod val="50000"/>
                    </a:schemeClr>
                  </a:solidFill>
                </a:ln>
                <a:latin typeface="NikoshBAN" pitchFamily="2" charset="0"/>
                <a:cs typeface="NikoshBAN" pitchFamily="2" charset="0"/>
              </a:rPr>
              <a:t>জীবননগর</a:t>
            </a:r>
            <a:r>
              <a:rPr lang="en-US" sz="3200" dirty="0" smtClean="0">
                <a:ln>
                  <a:solidFill>
                    <a:schemeClr val="bg2">
                      <a:lumMod val="50000"/>
                    </a:schemeClr>
                  </a:solidFill>
                </a:ln>
                <a:latin typeface="NikoshBAN" pitchFamily="2" charset="0"/>
                <a:cs typeface="NikoshBAN" pitchFamily="2" charset="0"/>
              </a:rPr>
              <a:t> ,</a:t>
            </a:r>
            <a:r>
              <a:rPr lang="en-US" sz="3200" dirty="0" err="1" smtClean="0">
                <a:ln>
                  <a:solidFill>
                    <a:schemeClr val="bg2">
                      <a:lumMod val="50000"/>
                    </a:schemeClr>
                  </a:solidFill>
                </a:ln>
                <a:latin typeface="NikoshBAN" pitchFamily="2" charset="0"/>
                <a:cs typeface="NikoshBAN" pitchFamily="2" charset="0"/>
              </a:rPr>
              <a:t>চুয়াডাঙ্গা</a:t>
            </a:r>
            <a:r>
              <a:rPr lang="en-US" sz="3200" dirty="0" smtClean="0">
                <a:ln>
                  <a:solidFill>
                    <a:schemeClr val="bg2">
                      <a:lumMod val="50000"/>
                    </a:schemeClr>
                  </a:solidFill>
                </a:ln>
                <a:latin typeface="NikoshBAN" pitchFamily="2" charset="0"/>
                <a:cs typeface="NikoshBAN" pitchFamily="2" charset="0"/>
              </a:rPr>
              <a:t> । </a:t>
            </a:r>
            <a:r>
              <a:rPr lang="bn-IN" sz="3200" dirty="0" smtClean="0">
                <a:ln>
                  <a:solidFill>
                    <a:schemeClr val="bg2">
                      <a:lumMod val="50000"/>
                    </a:schemeClr>
                  </a:solidFill>
                </a:ln>
                <a:latin typeface="NikoshBAN" pitchFamily="2" charset="0"/>
                <a:cs typeface="NikoshBAN" pitchFamily="2" charset="0"/>
              </a:rPr>
              <a:t> </a:t>
            </a:r>
            <a:endParaRPr lang="en-US" sz="3200" dirty="0" smtClean="0">
              <a:ln>
                <a:solidFill>
                  <a:schemeClr val="bg2">
                    <a:lumMod val="50000"/>
                  </a:schemeClr>
                </a:solidFill>
              </a:ln>
              <a:latin typeface="NikoshBAN" pitchFamily="2" charset="0"/>
              <a:cs typeface="NikoshBAN" pitchFamily="2" charset="0"/>
            </a:endParaRPr>
          </a:p>
          <a:p>
            <a:r>
              <a:rPr lang="bn-BD" sz="3200" dirty="0" smtClean="0">
                <a:ln>
                  <a:solidFill>
                    <a:schemeClr val="bg2">
                      <a:lumMod val="50000"/>
                    </a:schemeClr>
                  </a:solidFill>
                </a:ln>
                <a:latin typeface="NikoshBAN" pitchFamily="2" charset="0"/>
                <a:cs typeface="NikoshBAN" pitchFamily="2" charset="0"/>
              </a:rPr>
              <a:t>ইনডেক্স নং-১</a:t>
            </a:r>
            <a:r>
              <a:rPr lang="bn-IN" sz="3200" dirty="0" smtClean="0">
                <a:ln>
                  <a:solidFill>
                    <a:schemeClr val="bg2">
                      <a:lumMod val="50000"/>
                    </a:schemeClr>
                  </a:solidFill>
                </a:ln>
                <a:latin typeface="NikoshBAN" pitchFamily="2" charset="0"/>
                <a:cs typeface="NikoshBAN" pitchFamily="2" charset="0"/>
              </a:rPr>
              <a:t>০৫৬৪৬৩ </a:t>
            </a:r>
            <a:endParaRPr lang="en-US" sz="3200" dirty="0" smtClean="0">
              <a:ln>
                <a:solidFill>
                  <a:schemeClr val="bg2">
                    <a:lumMod val="50000"/>
                  </a:schemeClr>
                </a:solidFill>
              </a:ln>
              <a:latin typeface="NikoshBAN" pitchFamily="2" charset="0"/>
              <a:cs typeface="NikoshBAN" pitchFamily="2" charset="0"/>
            </a:endParaRPr>
          </a:p>
          <a:p>
            <a:r>
              <a:rPr lang="bn-BD" sz="3200" dirty="0" smtClean="0">
                <a:ln>
                  <a:solidFill>
                    <a:schemeClr val="bg2">
                      <a:lumMod val="50000"/>
                    </a:schemeClr>
                  </a:solidFill>
                </a:ln>
                <a:latin typeface="NikoshBAN" pitchFamily="2" charset="0"/>
                <a:cs typeface="NikoshBAN" pitchFamily="2" charset="0"/>
              </a:rPr>
              <a:t>মোবাইলঃ ০১৭১</a:t>
            </a:r>
            <a:r>
              <a:rPr lang="bn-IN" sz="3200" dirty="0" smtClean="0">
                <a:ln>
                  <a:solidFill>
                    <a:schemeClr val="bg2">
                      <a:lumMod val="50000"/>
                    </a:schemeClr>
                  </a:solidFill>
                </a:ln>
                <a:latin typeface="NikoshBAN" pitchFamily="2" charset="0"/>
                <a:cs typeface="NikoshBAN" pitchFamily="2" charset="0"/>
              </a:rPr>
              <a:t>৬০৮৬৪৯২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719" y="1396314"/>
            <a:ext cx="4065374" cy="290348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39273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honnobad.jpg"/>
          <p:cNvPicPr>
            <a:picLocks noChangeAspect="1"/>
          </p:cNvPicPr>
          <p:nvPr/>
        </p:nvPicPr>
        <p:blipFill>
          <a:blip r:embed="rId2"/>
          <a:stretch>
            <a:fillRect/>
          </a:stretch>
        </p:blipFill>
        <p:spPr>
          <a:xfrm>
            <a:off x="0" y="44670"/>
            <a:ext cx="12192000" cy="68133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7698" y="252256"/>
            <a:ext cx="5659820" cy="1200329"/>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bn-BD" sz="7200" dirty="0" smtClean="0">
                <a:solidFill>
                  <a:schemeClr val="accent4">
                    <a:lumMod val="50000"/>
                  </a:schemeClr>
                </a:solidFill>
                <a:latin typeface="NikoshBAN" panose="02000000000000000000" pitchFamily="2" charset="0"/>
                <a:cs typeface="NikoshBAN" panose="02000000000000000000" pitchFamily="2" charset="0"/>
              </a:rPr>
              <a:t>পাঠ পরিচিতি</a:t>
            </a:r>
            <a:endParaRPr lang="en-US" sz="7200" dirty="0">
              <a:solidFill>
                <a:schemeClr val="accent4">
                  <a:lumMod val="5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1964446" y="2244595"/>
            <a:ext cx="7898525" cy="378565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BD" sz="4800" dirty="0">
                <a:ln>
                  <a:solidFill>
                    <a:schemeClr val="accent1">
                      <a:lumMod val="40000"/>
                      <a:lumOff val="60000"/>
                    </a:schemeClr>
                  </a:solidFill>
                </a:ln>
                <a:latin typeface="NikoshBAN" panose="02000000000000000000" pitchFamily="2" charset="0"/>
                <a:cs typeface="NikoshBAN" panose="02000000000000000000" pitchFamily="2" charset="0"/>
              </a:rPr>
              <a:t> </a:t>
            </a:r>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শ্রেণিঃ </a:t>
            </a:r>
            <a:r>
              <a:rPr lang="en-US" sz="4800" dirty="0" err="1" smtClean="0">
                <a:ln>
                  <a:solidFill>
                    <a:schemeClr val="accent1">
                      <a:lumMod val="40000"/>
                      <a:lumOff val="60000"/>
                    </a:schemeClr>
                  </a:solidFill>
                </a:ln>
                <a:latin typeface="NikoshBAN" panose="02000000000000000000" pitchFamily="2" charset="0"/>
                <a:cs typeface="NikoshBAN" panose="02000000000000000000" pitchFamily="2" charset="0"/>
              </a:rPr>
              <a:t>ষষ্ঠ</a:t>
            </a:r>
            <a:endPar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endParaRPr>
          </a:p>
          <a:p>
            <a:pPr algn="just"/>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বিষয়ঃ</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 </a:t>
            </a:r>
            <a:r>
              <a:rPr lang="en-US" sz="4800" dirty="0" err="1" smtClean="0">
                <a:ln>
                  <a:solidFill>
                    <a:schemeClr val="accent1">
                      <a:lumMod val="40000"/>
                      <a:lumOff val="60000"/>
                    </a:schemeClr>
                  </a:solidFill>
                </a:ln>
                <a:latin typeface="NikoshBAN" panose="02000000000000000000" pitchFamily="2" charset="0"/>
                <a:cs typeface="NikoshBAN" panose="02000000000000000000" pitchFamily="2" charset="0"/>
              </a:rPr>
              <a:t>বিজ্ঞান</a:t>
            </a:r>
            <a:endPar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endParaRPr>
          </a:p>
          <a:p>
            <a:pPr algn="just"/>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a:t>
            </a:r>
            <a:r>
              <a:rPr lang="en-US" sz="4800" dirty="0" err="1" smtClean="0">
                <a:ln>
                  <a:solidFill>
                    <a:schemeClr val="accent1">
                      <a:lumMod val="40000"/>
                      <a:lumOff val="60000"/>
                    </a:schemeClr>
                  </a:solidFill>
                </a:ln>
                <a:latin typeface="NikoshBAN" panose="02000000000000000000" pitchFamily="2" charset="0"/>
                <a:cs typeface="NikoshBAN" panose="02000000000000000000" pitchFamily="2" charset="0"/>
              </a:rPr>
              <a:t>একাদশ</a:t>
            </a:r>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অধ্যা</a:t>
            </a:r>
            <a:r>
              <a:rPr lang="bn-IN" sz="4800" dirty="0" smtClean="0">
                <a:ln>
                  <a:solidFill>
                    <a:schemeClr val="accent1">
                      <a:lumMod val="40000"/>
                      <a:lumOff val="60000"/>
                    </a:schemeClr>
                  </a:solidFill>
                </a:ln>
                <a:latin typeface="NikoshBAN" panose="02000000000000000000" pitchFamily="2" charset="0"/>
                <a:cs typeface="NikoshBAN" panose="02000000000000000000" pitchFamily="2" charset="0"/>
              </a:rPr>
              <a:t>য়ঃ</a:t>
            </a:r>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a:t>
            </a:r>
            <a:r>
              <a:rPr lang="en-US" sz="4800" dirty="0" err="1" smtClean="0">
                <a:ln>
                  <a:solidFill>
                    <a:schemeClr val="accent1">
                      <a:lumMod val="40000"/>
                      <a:lumOff val="60000"/>
                    </a:schemeClr>
                  </a:solidFill>
                </a:ln>
                <a:latin typeface="NikoshBAN" panose="02000000000000000000" pitchFamily="2" charset="0"/>
                <a:cs typeface="NikoshBAN" panose="02000000000000000000" pitchFamily="2" charset="0"/>
              </a:rPr>
              <a:t>বল</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 </a:t>
            </a:r>
            <a:r>
              <a:rPr lang="en-US" sz="4800" dirty="0" err="1" smtClean="0">
                <a:ln>
                  <a:solidFill>
                    <a:schemeClr val="accent1">
                      <a:lumMod val="40000"/>
                      <a:lumOff val="60000"/>
                    </a:schemeClr>
                  </a:solidFill>
                </a:ln>
                <a:latin typeface="NikoshBAN" panose="02000000000000000000" pitchFamily="2" charset="0"/>
                <a:cs typeface="NikoshBAN" panose="02000000000000000000" pitchFamily="2" charset="0"/>
              </a:rPr>
              <a:t>এবং</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 </a:t>
            </a:r>
            <a:r>
              <a:rPr lang="en-US" sz="4800" dirty="0" err="1" smtClean="0">
                <a:ln>
                  <a:solidFill>
                    <a:schemeClr val="accent1">
                      <a:lumMod val="40000"/>
                      <a:lumOff val="60000"/>
                    </a:schemeClr>
                  </a:solidFill>
                </a:ln>
                <a:latin typeface="NikoshBAN" panose="02000000000000000000" pitchFamily="2" charset="0"/>
                <a:cs typeface="NikoshBAN" panose="02000000000000000000" pitchFamily="2" charset="0"/>
              </a:rPr>
              <a:t>সরলযন্ত্র</a:t>
            </a:r>
            <a:endPar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endParaRPr>
          </a:p>
          <a:p>
            <a:pPr algn="just"/>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সময়ঃ</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 </a:t>
            </a:r>
            <a:r>
              <a:rPr lang="bn-IN" sz="4800" dirty="0">
                <a:ln>
                  <a:solidFill>
                    <a:schemeClr val="accent1">
                      <a:lumMod val="40000"/>
                      <a:lumOff val="60000"/>
                    </a:schemeClr>
                  </a:solidFill>
                </a:ln>
                <a:latin typeface="NikoshBAN" panose="02000000000000000000" pitchFamily="2" charset="0"/>
                <a:cs typeface="NikoshBAN" panose="02000000000000000000" pitchFamily="2" charset="0"/>
              </a:rPr>
              <a:t>৫</a:t>
            </a:r>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০ মিনিট</a:t>
            </a:r>
          </a:p>
          <a:p>
            <a:pPr algn="just"/>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     তারিখঃ </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২০</a:t>
            </a:r>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০৭</a:t>
            </a:r>
            <a:r>
              <a:rPr lang="bn-BD" sz="4800" dirty="0" smtClean="0">
                <a:ln>
                  <a:solidFill>
                    <a:schemeClr val="accent1">
                      <a:lumMod val="40000"/>
                      <a:lumOff val="60000"/>
                    </a:schemeClr>
                  </a:solidFill>
                </a:ln>
                <a:latin typeface="NikoshBAN" panose="02000000000000000000" pitchFamily="2" charset="0"/>
                <a:cs typeface="NikoshBAN" panose="02000000000000000000" pitchFamily="2" charset="0"/>
              </a:rPr>
              <a:t>/২০</a:t>
            </a:r>
            <a:r>
              <a:rPr lang="en-US" sz="4800" dirty="0" smtClean="0">
                <a:ln>
                  <a:solidFill>
                    <a:schemeClr val="accent1">
                      <a:lumMod val="40000"/>
                      <a:lumOff val="60000"/>
                    </a:schemeClr>
                  </a:solidFill>
                </a:ln>
                <a:latin typeface="NikoshBAN" panose="02000000000000000000" pitchFamily="2" charset="0"/>
                <a:cs typeface="NikoshBAN" panose="02000000000000000000" pitchFamily="2" charset="0"/>
              </a:rPr>
              <a:t>২০ </a:t>
            </a:r>
            <a:endParaRPr lang="en-US" sz="4800" dirty="0">
              <a:ln>
                <a:solidFill>
                  <a:schemeClr val="accent1">
                    <a:lumMod val="40000"/>
                    <a:lumOff val="60000"/>
                  </a:schemeClr>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938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bg120170501114113.jpg"/>
          <p:cNvPicPr>
            <a:picLocks noChangeAspect="1"/>
          </p:cNvPicPr>
          <p:nvPr/>
        </p:nvPicPr>
        <p:blipFill>
          <a:blip r:embed="rId3"/>
          <a:stretch>
            <a:fillRect/>
          </a:stretch>
        </p:blipFill>
        <p:spPr>
          <a:xfrm>
            <a:off x="110362" y="107240"/>
            <a:ext cx="11972926" cy="5391811"/>
          </a:xfrm>
          <a:prstGeom prst="rect">
            <a:avLst/>
          </a:prstGeom>
        </p:spPr>
      </p:pic>
      <p:sp>
        <p:nvSpPr>
          <p:cNvPr id="3" name="TextBox 2"/>
          <p:cNvSpPr txBox="1"/>
          <p:nvPr/>
        </p:nvSpPr>
        <p:spPr>
          <a:xfrm>
            <a:off x="2317531" y="5848998"/>
            <a:ext cx="8623738"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কোনো কিছু সরাতে হলে আমরা কী করি? </a:t>
            </a:r>
            <a:endParaRPr lang="en-US" sz="4000" dirty="0" smtClean="0">
              <a:latin typeface="NikoshBAN" pitchFamily="2" charset="0"/>
              <a:cs typeface="NikoshBAN" pitchFamily="2" charset="0"/>
            </a:endParaRPr>
          </a:p>
        </p:txBody>
      </p:sp>
      <p:sp>
        <p:nvSpPr>
          <p:cNvPr id="6" name="TextBox 5"/>
          <p:cNvSpPr txBox="1"/>
          <p:nvPr/>
        </p:nvSpPr>
        <p:spPr>
          <a:xfrm>
            <a:off x="2695903" y="5849036"/>
            <a:ext cx="8182304"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টানি অথবা ধাক্কা দেই। </a:t>
            </a:r>
            <a:endParaRPr lang="en-US" sz="4000" dirty="0" smtClean="0">
              <a:latin typeface="NikoshBAN" pitchFamily="2" charset="0"/>
              <a:cs typeface="NikoshBAN" pitchFamily="2" charset="0"/>
            </a:endParaRPr>
          </a:p>
        </p:txBody>
      </p:sp>
      <p:sp>
        <p:nvSpPr>
          <p:cNvPr id="7" name="TextBox 6"/>
          <p:cNvSpPr txBox="1"/>
          <p:nvPr/>
        </p:nvSpPr>
        <p:spPr>
          <a:xfrm>
            <a:off x="2538268" y="5499051"/>
            <a:ext cx="8071945"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টানতে বা ধাক্কা দিতে কী  প্রয়োজন? </a:t>
            </a:r>
            <a:endParaRPr lang="en-US" sz="4000" dirty="0" smtClean="0">
              <a:latin typeface="NikoshBAN" pitchFamily="2" charset="0"/>
              <a:cs typeface="NikoshBAN" pitchFamily="2" charset="0"/>
            </a:endParaRPr>
          </a:p>
        </p:txBody>
      </p:sp>
      <p:sp>
        <p:nvSpPr>
          <p:cNvPr id="8" name="TextBox 7"/>
          <p:cNvSpPr txBox="1"/>
          <p:nvPr/>
        </p:nvSpPr>
        <p:spPr>
          <a:xfrm>
            <a:off x="5391807" y="5738648"/>
            <a:ext cx="2648607"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বল।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334980" y="977462"/>
            <a:ext cx="5975315" cy="1486352"/>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tx1"/>
                </a:solidFill>
                <a:latin typeface="NikoshBAN" pitchFamily="2" charset="0"/>
                <a:cs typeface="NikoshBAN" pitchFamily="2" charset="0"/>
              </a:rPr>
              <a:t>আজকের পাঠ হচ্ছে</a:t>
            </a:r>
            <a:endParaRPr lang="en-US" sz="6600" dirty="0">
              <a:solidFill>
                <a:schemeClr val="tx1"/>
              </a:solidFill>
              <a:latin typeface="NikoshBAN" pitchFamily="2" charset="0"/>
              <a:cs typeface="NikoshBAN" pitchFamily="2" charset="0"/>
            </a:endParaRPr>
          </a:p>
        </p:txBody>
      </p:sp>
      <p:sp>
        <p:nvSpPr>
          <p:cNvPr id="9" name="TextBox 8"/>
          <p:cNvSpPr txBox="1"/>
          <p:nvPr/>
        </p:nvSpPr>
        <p:spPr>
          <a:xfrm>
            <a:off x="3137338" y="4083269"/>
            <a:ext cx="6779173" cy="1200329"/>
          </a:xfrm>
          <a:prstGeom prst="rect">
            <a:avLst/>
          </a:prstGeom>
          <a:solidFill>
            <a:schemeClr val="accent2">
              <a:lumMod val="60000"/>
              <a:lumOff val="40000"/>
            </a:schemeClr>
          </a:solidFill>
          <a:ln w="19050">
            <a:solidFill>
              <a:schemeClr val="tx1"/>
            </a:solidFill>
          </a:ln>
        </p:spPr>
        <p:txBody>
          <a:bodyPr wrap="square" rtlCol="0">
            <a:spAutoFit/>
          </a:bodyPr>
          <a:lstStyle/>
          <a:p>
            <a:pPr algn="ctr"/>
            <a:r>
              <a:rPr lang="en-US" sz="7200" dirty="0" err="1" smtClean="0">
                <a:latin typeface="NikoshBAN" pitchFamily="2" charset="0"/>
                <a:cs typeface="NikoshBAN" pitchFamily="2" charset="0"/>
              </a:rPr>
              <a:t>বল</a:t>
            </a:r>
            <a:r>
              <a:rPr lang="bn-BD" sz="7200" dirty="0" smtClean="0">
                <a:latin typeface="NikoshBAN" pitchFamily="2" charset="0"/>
                <a:cs typeface="NikoshBAN" pitchFamily="2" charset="0"/>
              </a:rPr>
              <a:t> এবং সরলযন্ত্র </a:t>
            </a:r>
            <a:endParaRPr lang="en-US" sz="7200" dirty="0">
              <a:latin typeface="NikoshBAN" pitchFamily="2" charset="0"/>
              <a:cs typeface="NikoshBAN" pitchFamily="2" charset="0"/>
            </a:endParaRPr>
          </a:p>
        </p:txBody>
      </p:sp>
    </p:spTree>
    <p:extLst>
      <p:ext uri="{BB962C8B-B14F-4D97-AF65-F5344CB8AC3E}">
        <p14:creationId xmlns:p14="http://schemas.microsoft.com/office/powerpoint/2010/main" val="10518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4731" y="477672"/>
            <a:ext cx="5880538" cy="1200329"/>
          </a:xfrm>
          <a:prstGeom prst="rect">
            <a:avLst/>
          </a:prstGeom>
          <a:solidFill>
            <a:schemeClr val="accent3">
              <a:lumMod val="40000"/>
              <a:lumOff val="60000"/>
            </a:schemeClr>
          </a:solidFill>
          <a:ln w="57150">
            <a:noFill/>
          </a:ln>
        </p:spPr>
        <p:txBody>
          <a:bodyPr wrap="square" rtlCol="0">
            <a:spAutoFit/>
          </a:bodyPr>
          <a:lstStyle/>
          <a:p>
            <a:pPr algn="ctr"/>
            <a:r>
              <a:rPr lang="bn-BD" sz="7200" dirty="0" smtClean="0">
                <a:latin typeface="NikoshBAN" panose="02000000000000000000" pitchFamily="2" charset="0"/>
                <a:cs typeface="NikoshBAN" panose="02000000000000000000" pitchFamily="2" charset="0"/>
              </a:rPr>
              <a:t>শিখন ফল</a:t>
            </a:r>
            <a:endParaRPr lang="en-US" sz="7200" dirty="0">
              <a:latin typeface="NikoshBAN" panose="02000000000000000000" pitchFamily="2" charset="0"/>
              <a:cs typeface="NikoshBAN" panose="02000000000000000000" pitchFamily="2" charset="0"/>
            </a:endParaRPr>
          </a:p>
        </p:txBody>
      </p:sp>
      <p:sp>
        <p:nvSpPr>
          <p:cNvPr id="5" name="TextBox 4"/>
          <p:cNvSpPr txBox="1"/>
          <p:nvPr/>
        </p:nvSpPr>
        <p:spPr>
          <a:xfrm>
            <a:off x="1150883" y="2302476"/>
            <a:ext cx="9648496" cy="2862322"/>
          </a:xfrm>
          <a:prstGeom prst="rect">
            <a:avLst/>
          </a:prstGeom>
          <a:solidFill>
            <a:schemeClr val="accent3">
              <a:lumMod val="20000"/>
              <a:lumOff val="80000"/>
            </a:schemeClr>
          </a:solidFill>
          <a:ln w="6350">
            <a:solidFill>
              <a:schemeClr val="tx1"/>
            </a:solidFill>
          </a:ln>
        </p:spPr>
        <p:txBody>
          <a:bodyPr wrap="square" rtlCol="0">
            <a:spAutoFit/>
          </a:bodyPr>
          <a:lstStyle/>
          <a:p>
            <a:pPr algn="just"/>
            <a:r>
              <a:rPr lang="bn-BD" sz="3600" dirty="0" smtClean="0">
                <a:solidFill>
                  <a:schemeClr val="bg2">
                    <a:lumMod val="25000"/>
                  </a:schemeClr>
                </a:solidFill>
                <a:latin typeface="NikoshBAN" panose="02000000000000000000" pitchFamily="2" charset="0"/>
                <a:cs typeface="NikoshBAN" panose="02000000000000000000" pitchFamily="2" charset="0"/>
              </a:rPr>
              <a:t> </a:t>
            </a:r>
          </a:p>
          <a:p>
            <a:pPr algn="just"/>
            <a:r>
              <a:rPr lang="bn-BD" sz="3600" dirty="0" smtClean="0">
                <a:solidFill>
                  <a:schemeClr val="bg2">
                    <a:lumMod val="25000"/>
                  </a:schemeClr>
                </a:solidFill>
                <a:latin typeface="NikoshBAN" panose="02000000000000000000" pitchFamily="2" charset="0"/>
                <a:cs typeface="NikoshBAN" panose="02000000000000000000" pitchFamily="2" charset="0"/>
              </a:rPr>
              <a:t>এই পাঠ শেষে শিক্ষার্থীরা -----</a:t>
            </a:r>
          </a:p>
          <a:p>
            <a:pPr algn="just"/>
            <a:r>
              <a:rPr lang="bn-BD" sz="3600" dirty="0" smtClean="0">
                <a:solidFill>
                  <a:schemeClr val="bg2">
                    <a:lumMod val="25000"/>
                  </a:schemeClr>
                </a:solidFill>
                <a:latin typeface="NikoshBAN" panose="02000000000000000000" pitchFamily="2" charset="0"/>
                <a:cs typeface="NikoshBAN" panose="02000000000000000000" pitchFamily="2" charset="0"/>
              </a:rPr>
              <a:t>  ১।   বলের ধারণা সংজ্ঞায়িত করতে পারবে।</a:t>
            </a:r>
            <a:r>
              <a:rPr lang="en-US" sz="3600" dirty="0" smtClean="0">
                <a:solidFill>
                  <a:schemeClr val="bg2">
                    <a:lumMod val="25000"/>
                  </a:schemeClr>
                </a:solidFill>
                <a:latin typeface="NikoshBAN" panose="02000000000000000000" pitchFamily="2" charset="0"/>
                <a:cs typeface="NikoshBAN" panose="02000000000000000000" pitchFamily="2" charset="0"/>
              </a:rPr>
              <a:t> </a:t>
            </a:r>
            <a:endParaRPr lang="bn-BD" sz="3600" dirty="0" smtClean="0">
              <a:solidFill>
                <a:schemeClr val="bg2">
                  <a:lumMod val="25000"/>
                </a:schemeClr>
              </a:solidFill>
              <a:latin typeface="NikoshBAN" panose="02000000000000000000" pitchFamily="2" charset="0"/>
              <a:cs typeface="NikoshBAN" panose="02000000000000000000" pitchFamily="2" charset="0"/>
            </a:endParaRPr>
          </a:p>
          <a:p>
            <a:pPr algn="just"/>
            <a:r>
              <a:rPr lang="bn-BD" sz="3600" dirty="0" smtClean="0">
                <a:solidFill>
                  <a:schemeClr val="bg2">
                    <a:lumMod val="25000"/>
                  </a:schemeClr>
                </a:solidFill>
                <a:latin typeface="NikoshBAN" panose="02000000000000000000" pitchFamily="2" charset="0"/>
                <a:cs typeface="NikoshBAN" panose="02000000000000000000" pitchFamily="2" charset="0"/>
              </a:rPr>
              <a:t>  ২।  বস্তুর </a:t>
            </a:r>
            <a:r>
              <a:rPr lang="en-US" sz="3600" dirty="0" smtClean="0">
                <a:solidFill>
                  <a:schemeClr val="bg2">
                    <a:lumMod val="25000"/>
                  </a:schemeClr>
                </a:solidFill>
                <a:latin typeface="NikoshBAN" panose="02000000000000000000" pitchFamily="2" charset="0"/>
                <a:cs typeface="NikoshBAN" panose="02000000000000000000" pitchFamily="2" charset="0"/>
              </a:rPr>
              <a:t>উ</a:t>
            </a:r>
            <a:r>
              <a:rPr lang="bn-BD" sz="3600" dirty="0" smtClean="0">
                <a:solidFill>
                  <a:schemeClr val="bg2">
                    <a:lumMod val="25000"/>
                  </a:schemeClr>
                </a:solidFill>
                <a:latin typeface="NikoshBAN" panose="02000000000000000000" pitchFamily="2" charset="0"/>
                <a:cs typeface="NikoshBAN" panose="02000000000000000000" pitchFamily="2" charset="0"/>
              </a:rPr>
              <a:t>পর বিভিন্ন প্রকার বলের প্রভাব বিশ্লেষণ করতে পারবে ।</a:t>
            </a:r>
          </a:p>
          <a:p>
            <a:pPr algn="just"/>
            <a:r>
              <a:rPr lang="bn-BD" sz="3600" dirty="0" smtClean="0">
                <a:solidFill>
                  <a:schemeClr val="bg2">
                    <a:lumMod val="25000"/>
                  </a:schemeClr>
                </a:solidFill>
                <a:latin typeface="NikoshBAN" panose="02000000000000000000" pitchFamily="2" charset="0"/>
                <a:cs typeface="NikoshBAN" panose="02000000000000000000" pitchFamily="2" charset="0"/>
              </a:rPr>
              <a:t>  ৩।  সরল যন্ত্র কীভাবে কাজকে সহজ করে তা ব্যাখ্যা করতে পারবে।</a:t>
            </a:r>
            <a:endParaRPr lang="bn-IN" sz="3600" dirty="0" smtClean="0">
              <a:solidFill>
                <a:schemeClr val="bg2">
                  <a:lumMod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63774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deo_2017-11-07_212446_2.gif"/>
          <p:cNvPicPr>
            <a:picLocks noChangeAspect="1"/>
          </p:cNvPicPr>
          <p:nvPr/>
        </p:nvPicPr>
        <p:blipFill>
          <a:blip r:embed="rId2"/>
          <a:stretch>
            <a:fillRect/>
          </a:stretch>
        </p:blipFill>
        <p:spPr>
          <a:xfrm>
            <a:off x="-1" y="-1"/>
            <a:ext cx="12192001" cy="6849831"/>
          </a:xfrm>
          <a:prstGeom prst="rect">
            <a:avLst/>
          </a:prstGeom>
        </p:spPr>
      </p:pic>
      <p:pic>
        <p:nvPicPr>
          <p:cNvPr id="9" name="Picture 8" descr="Video_2017-11-07_212639_2.gif"/>
          <p:cNvPicPr>
            <a:picLocks noChangeAspect="1"/>
          </p:cNvPicPr>
          <p:nvPr/>
        </p:nvPicPr>
        <p:blipFill>
          <a:blip r:embed="rId3"/>
          <a:stretch>
            <a:fillRect/>
          </a:stretch>
        </p:blipFill>
        <p:spPr>
          <a:xfrm>
            <a:off x="-1" y="0"/>
            <a:ext cx="12628179" cy="6817918"/>
          </a:xfrm>
          <a:prstGeom prst="rect">
            <a:avLst/>
          </a:prstGeom>
        </p:spPr>
      </p:pic>
      <p:pic>
        <p:nvPicPr>
          <p:cNvPr id="11" name="Picture 10" descr="Video_2017-11-07_212737_1.gif"/>
          <p:cNvPicPr>
            <a:picLocks noChangeAspect="1"/>
          </p:cNvPicPr>
          <p:nvPr/>
        </p:nvPicPr>
        <p:blipFill>
          <a:blip r:embed="rId4"/>
          <a:stretch>
            <a:fillRect/>
          </a:stretch>
        </p:blipFill>
        <p:spPr>
          <a:xfrm>
            <a:off x="1" y="0"/>
            <a:ext cx="12517820" cy="6855906"/>
          </a:xfrm>
          <a:prstGeom prst="rect">
            <a:avLst/>
          </a:prstGeom>
        </p:spPr>
      </p:pic>
      <p:pic>
        <p:nvPicPr>
          <p:cNvPr id="12" name="Picture 11" descr="Video_2017-11-07_212839_1.gif"/>
          <p:cNvPicPr>
            <a:picLocks noChangeAspect="1"/>
          </p:cNvPicPr>
          <p:nvPr/>
        </p:nvPicPr>
        <p:blipFill>
          <a:blip r:embed="rId5"/>
          <a:stretch>
            <a:fillRect/>
          </a:stretch>
        </p:blipFill>
        <p:spPr>
          <a:xfrm>
            <a:off x="-1" y="0"/>
            <a:ext cx="1256511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11-07_215901.jpg"/>
          <p:cNvPicPr>
            <a:picLocks noChangeAspect="1"/>
          </p:cNvPicPr>
          <p:nvPr/>
        </p:nvPicPr>
        <p:blipFill>
          <a:blip r:embed="rId2"/>
          <a:stretch>
            <a:fillRect/>
          </a:stretch>
        </p:blipFill>
        <p:spPr>
          <a:xfrm>
            <a:off x="0" y="614856"/>
            <a:ext cx="4219575" cy="1371600"/>
          </a:xfrm>
          <a:prstGeom prst="rect">
            <a:avLst/>
          </a:prstGeom>
        </p:spPr>
      </p:pic>
      <p:pic>
        <p:nvPicPr>
          <p:cNvPr id="5" name="Picture 4" descr="2017-11-07_215933.jpg"/>
          <p:cNvPicPr>
            <a:picLocks noChangeAspect="1"/>
          </p:cNvPicPr>
          <p:nvPr/>
        </p:nvPicPr>
        <p:blipFill>
          <a:blip r:embed="rId3"/>
          <a:stretch>
            <a:fillRect/>
          </a:stretch>
        </p:blipFill>
        <p:spPr>
          <a:xfrm>
            <a:off x="-1" y="2017993"/>
            <a:ext cx="4209393" cy="1403128"/>
          </a:xfrm>
          <a:prstGeom prst="rect">
            <a:avLst/>
          </a:prstGeom>
        </p:spPr>
      </p:pic>
      <p:pic>
        <p:nvPicPr>
          <p:cNvPr id="6" name="Picture 5" descr="2017-11-07_215958.jpg"/>
          <p:cNvPicPr>
            <a:picLocks noChangeAspect="1"/>
          </p:cNvPicPr>
          <p:nvPr/>
        </p:nvPicPr>
        <p:blipFill>
          <a:blip r:embed="rId4"/>
          <a:stretch>
            <a:fillRect/>
          </a:stretch>
        </p:blipFill>
        <p:spPr>
          <a:xfrm>
            <a:off x="0" y="3484183"/>
            <a:ext cx="4225159" cy="1560786"/>
          </a:xfrm>
          <a:prstGeom prst="rect">
            <a:avLst/>
          </a:prstGeom>
        </p:spPr>
      </p:pic>
      <p:pic>
        <p:nvPicPr>
          <p:cNvPr id="7" name="Picture 6" descr="2017-11-07_220021.jpg"/>
          <p:cNvPicPr>
            <a:picLocks noChangeAspect="1"/>
          </p:cNvPicPr>
          <p:nvPr/>
        </p:nvPicPr>
        <p:blipFill>
          <a:blip r:embed="rId5"/>
          <a:stretch>
            <a:fillRect/>
          </a:stretch>
        </p:blipFill>
        <p:spPr>
          <a:xfrm>
            <a:off x="0" y="5297214"/>
            <a:ext cx="4209393" cy="1497722"/>
          </a:xfrm>
          <a:prstGeom prst="rect">
            <a:avLst/>
          </a:prstGeom>
        </p:spPr>
      </p:pic>
      <p:cxnSp>
        <p:nvCxnSpPr>
          <p:cNvPr id="9" name="Straight Connector 8"/>
          <p:cNvCxnSpPr/>
          <p:nvPr/>
        </p:nvCxnSpPr>
        <p:spPr>
          <a:xfrm flipV="1">
            <a:off x="0" y="1986466"/>
            <a:ext cx="12192000" cy="15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436889"/>
            <a:ext cx="1219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15755"/>
            <a:ext cx="12192000" cy="584775"/>
          </a:xfrm>
          <a:prstGeom prst="rect">
            <a:avLst/>
          </a:prstGeom>
          <a:solidFill>
            <a:schemeClr val="bg2">
              <a:lumMod val="75000"/>
            </a:schemeClr>
          </a:solidFill>
        </p:spPr>
        <p:txBody>
          <a:bodyPr wrap="square" rtlCol="0">
            <a:spAutoFit/>
          </a:bodyPr>
          <a:lstStyle/>
          <a:p>
            <a:pPr algn="ctr"/>
            <a:r>
              <a:rPr lang="bn-BD" sz="3200" dirty="0" smtClean="0">
                <a:latin typeface="NikoshBAN" pitchFamily="2" charset="0"/>
                <a:cs typeface="NikoshBAN" pitchFamily="2" charset="0"/>
              </a:rPr>
              <a:t>বল প্রয়োগের কারণে কী কী ধরণের পরিবর্তন হয়।</a:t>
            </a:r>
            <a:endParaRPr lang="en-US" sz="3200" dirty="0">
              <a:latin typeface="NikoshBAN" pitchFamily="2" charset="0"/>
              <a:cs typeface="NikoshBAN" pitchFamily="2" charset="0"/>
            </a:endParaRPr>
          </a:p>
        </p:txBody>
      </p:sp>
      <p:cxnSp>
        <p:nvCxnSpPr>
          <p:cNvPr id="16" name="Straight Connector 15"/>
          <p:cNvCxnSpPr/>
          <p:nvPr/>
        </p:nvCxnSpPr>
        <p:spPr>
          <a:xfrm>
            <a:off x="0" y="5060731"/>
            <a:ext cx="12192000" cy="15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6810702"/>
            <a:ext cx="1219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02621" y="835572"/>
            <a:ext cx="4335517" cy="646331"/>
          </a:xfrm>
          <a:prstGeom prst="rect">
            <a:avLst/>
          </a:prstGeom>
          <a:noFill/>
        </p:spPr>
        <p:txBody>
          <a:bodyPr wrap="square" rtlCol="0">
            <a:spAutoFit/>
          </a:bodyPr>
          <a:lstStyle/>
          <a:p>
            <a:r>
              <a:rPr lang="bn-BD" sz="3600" dirty="0" smtClean="0">
                <a:latin typeface="NikoshBAN" pitchFamily="2" charset="0"/>
                <a:cs typeface="NikoshBAN" pitchFamily="2" charset="0"/>
              </a:rPr>
              <a:t>স্থির বস্তু গতিশীল হয়।</a:t>
            </a:r>
            <a:endParaRPr lang="en-US" sz="3600" dirty="0">
              <a:latin typeface="NikoshBAN" pitchFamily="2" charset="0"/>
              <a:cs typeface="NikoshBAN" pitchFamily="2" charset="0"/>
            </a:endParaRPr>
          </a:p>
        </p:txBody>
      </p:sp>
      <p:sp>
        <p:nvSpPr>
          <p:cNvPr id="20" name="TextBox 19"/>
          <p:cNvSpPr txBox="1"/>
          <p:nvPr/>
        </p:nvSpPr>
        <p:spPr>
          <a:xfrm>
            <a:off x="5060732" y="2380593"/>
            <a:ext cx="4272455" cy="646331"/>
          </a:xfrm>
          <a:prstGeom prst="rect">
            <a:avLst/>
          </a:prstGeom>
          <a:noFill/>
        </p:spPr>
        <p:txBody>
          <a:bodyPr wrap="square" rtlCol="0">
            <a:spAutoFit/>
          </a:bodyPr>
          <a:lstStyle/>
          <a:p>
            <a:r>
              <a:rPr lang="bn-BD" sz="3600" dirty="0" smtClean="0">
                <a:latin typeface="NikoshBAN" pitchFamily="2" charset="0"/>
                <a:cs typeface="NikoshBAN" pitchFamily="2" charset="0"/>
              </a:rPr>
              <a:t>গতিশীল বস্তু স্থির হয়। </a:t>
            </a:r>
            <a:endParaRPr lang="en-US" sz="3600" dirty="0">
              <a:latin typeface="NikoshBAN" pitchFamily="2" charset="0"/>
              <a:cs typeface="NikoshBAN" pitchFamily="2" charset="0"/>
            </a:endParaRPr>
          </a:p>
        </p:txBody>
      </p:sp>
      <p:sp>
        <p:nvSpPr>
          <p:cNvPr id="21" name="TextBox 20"/>
          <p:cNvSpPr txBox="1"/>
          <p:nvPr/>
        </p:nvSpPr>
        <p:spPr>
          <a:xfrm>
            <a:off x="5139579" y="3831021"/>
            <a:ext cx="4698125" cy="646331"/>
          </a:xfrm>
          <a:prstGeom prst="rect">
            <a:avLst/>
          </a:prstGeom>
          <a:noFill/>
        </p:spPr>
        <p:txBody>
          <a:bodyPr wrap="square" rtlCol="0">
            <a:spAutoFit/>
          </a:bodyPr>
          <a:lstStyle/>
          <a:p>
            <a:r>
              <a:rPr lang="bn-BD" sz="3600" dirty="0" smtClean="0">
                <a:latin typeface="NikoshBAN" pitchFamily="2" charset="0"/>
                <a:cs typeface="NikoshBAN" pitchFamily="2" charset="0"/>
              </a:rPr>
              <a:t>বস্তুর গতির দিক পরিবর্তন হয়। </a:t>
            </a:r>
            <a:endParaRPr lang="en-US" sz="3600" dirty="0">
              <a:latin typeface="NikoshBAN" pitchFamily="2" charset="0"/>
              <a:cs typeface="NikoshBAN" pitchFamily="2" charset="0"/>
            </a:endParaRPr>
          </a:p>
        </p:txBody>
      </p:sp>
      <p:sp>
        <p:nvSpPr>
          <p:cNvPr id="22" name="TextBox 21"/>
          <p:cNvSpPr txBox="1"/>
          <p:nvPr/>
        </p:nvSpPr>
        <p:spPr>
          <a:xfrm>
            <a:off x="5218410" y="5517937"/>
            <a:ext cx="5596755" cy="646331"/>
          </a:xfrm>
          <a:prstGeom prst="rect">
            <a:avLst/>
          </a:prstGeom>
          <a:noFill/>
        </p:spPr>
        <p:txBody>
          <a:bodyPr wrap="square" rtlCol="0">
            <a:spAutoFit/>
          </a:bodyPr>
          <a:lstStyle/>
          <a:p>
            <a:r>
              <a:rPr lang="bn-BD" sz="3600" dirty="0" smtClean="0">
                <a:latin typeface="NikoshBAN" pitchFamily="2" charset="0"/>
                <a:cs typeface="NikoshBAN" pitchFamily="2" charset="0"/>
              </a:rPr>
              <a:t>বস্তুর আকার বা আয়তন পরিবর্তন হয়।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8" presetClass="entr" presetSubtype="0" ac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2.5"/>
                                          </p:val>
                                        </p:tav>
                                        <p:tav tm="100000">
                                          <p:val>
                                            <p:strVal val="#ppt_w"/>
                                          </p:val>
                                        </p:tav>
                                      </p:tavLst>
                                    </p:anim>
                                    <p:anim calcmode="lin" valueType="num">
                                      <p:cBhvr>
                                        <p:cTn id="19" dur="500" fill="hold"/>
                                        <p:tgtEl>
                                          <p:spTgt spid="5"/>
                                        </p:tgtEl>
                                        <p:attrNameLst>
                                          <p:attrName>ppt_h</p:attrName>
                                        </p:attrNameLst>
                                      </p:cBhvr>
                                      <p:tavLst>
                                        <p:tav tm="0">
                                          <p:val>
                                            <p:strVal val="#ppt_h*0.01"/>
                                          </p:val>
                                        </p:tav>
                                        <p:tav tm="100000">
                                          <p:val>
                                            <p:strVal val="#ppt_h"/>
                                          </p:val>
                                        </p:tav>
                                      </p:tavLst>
                                    </p:anim>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h+1"/>
                                          </p:val>
                                        </p:tav>
                                        <p:tav tm="100000">
                                          <p:val>
                                            <p:strVal val="#ppt_y"/>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lide(fromBottom)">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down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down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deo_2017-11-07_232604_1.gif"/>
          <p:cNvPicPr>
            <a:picLocks noChangeAspect="1"/>
          </p:cNvPicPr>
          <p:nvPr/>
        </p:nvPicPr>
        <p:blipFill>
          <a:blip r:embed="rId2"/>
          <a:stretch>
            <a:fillRect/>
          </a:stretch>
        </p:blipFill>
        <p:spPr>
          <a:xfrm>
            <a:off x="841483" y="457857"/>
            <a:ext cx="4367755" cy="5848350"/>
          </a:xfrm>
          <a:prstGeom prst="rect">
            <a:avLst/>
          </a:prstGeom>
        </p:spPr>
      </p:pic>
      <p:sp>
        <p:nvSpPr>
          <p:cNvPr id="9" name="TextBox 8"/>
          <p:cNvSpPr txBox="1"/>
          <p:nvPr/>
        </p:nvSpPr>
        <p:spPr>
          <a:xfrm>
            <a:off x="5817476" y="788276"/>
            <a:ext cx="6053957"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এখানে কোন ধরণের পরিবর্তন ঘটছে? </a:t>
            </a:r>
            <a:endParaRPr lang="en-US" sz="3600" dirty="0">
              <a:latin typeface="NikoshBAN" pitchFamily="2" charset="0"/>
              <a:cs typeface="NikoshBAN" pitchFamily="2" charset="0"/>
            </a:endParaRPr>
          </a:p>
        </p:txBody>
      </p:sp>
      <p:sp>
        <p:nvSpPr>
          <p:cNvPr id="10" name="TextBox 9"/>
          <p:cNvSpPr txBox="1"/>
          <p:nvPr/>
        </p:nvSpPr>
        <p:spPr>
          <a:xfrm>
            <a:off x="6542690" y="2758966"/>
            <a:ext cx="4398579" cy="769441"/>
          </a:xfrm>
          <a:prstGeom prst="rect">
            <a:avLst/>
          </a:prstGeom>
          <a:noFill/>
        </p:spPr>
        <p:txBody>
          <a:bodyPr wrap="square" rtlCol="0">
            <a:spAutoFit/>
          </a:bodyPr>
          <a:lstStyle/>
          <a:p>
            <a:pPr algn="ctr"/>
            <a:r>
              <a:rPr lang="bn-BD" sz="4400" dirty="0" smtClean="0">
                <a:latin typeface="NikoshBAN" pitchFamily="2" charset="0"/>
                <a:cs typeface="NikoshBAN" pitchFamily="2" charset="0"/>
              </a:rPr>
              <a:t>প্রসারণ</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2.5"/>
                                          </p:val>
                                        </p:tav>
                                        <p:tav tm="100000">
                                          <p:val>
                                            <p:strVal val="#ppt_w"/>
                                          </p:val>
                                        </p:tav>
                                      </p:tavLst>
                                    </p:anim>
                                    <p:anim calcmode="lin" valueType="num">
                                      <p:cBhvr>
                                        <p:cTn id="8" dur="500" fill="hold"/>
                                        <p:tgtEl>
                                          <p:spTgt spid="9"/>
                                        </p:tgtEl>
                                        <p:attrNameLst>
                                          <p:attrName>ppt_h</p:attrName>
                                        </p:attrNameLst>
                                      </p:cBhvr>
                                      <p:tavLst>
                                        <p:tav tm="0">
                                          <p:val>
                                            <p:strVal val="#ppt_h*0.01"/>
                                          </p:val>
                                        </p:tav>
                                        <p:tav tm="100000">
                                          <p:val>
                                            <p:strVal val="#ppt_h"/>
                                          </p:val>
                                        </p:tav>
                                      </p:tavLst>
                                    </p:anim>
                                    <p:anim calcmode="lin" valueType="num">
                                      <p:cBhvr>
                                        <p:cTn id="9" dur="500" fill="hold"/>
                                        <p:tgtEl>
                                          <p:spTgt spid="9"/>
                                        </p:tgtEl>
                                        <p:attrNameLst>
                                          <p:attrName>ppt_x</p:attrName>
                                        </p:attrNameLst>
                                      </p:cBhvr>
                                      <p:tavLst>
                                        <p:tav tm="0">
                                          <p:val>
                                            <p:strVal val="#ppt_x"/>
                                          </p:val>
                                        </p:tav>
                                        <p:tav tm="100000">
                                          <p:val>
                                            <p:strVal val="#ppt_x"/>
                                          </p:val>
                                        </p:tav>
                                      </p:tavLst>
                                    </p:anim>
                                    <p:anim calcmode="lin" valueType="num">
                                      <p:cBhvr>
                                        <p:cTn id="10" dur="500" fill="hold"/>
                                        <p:tgtEl>
                                          <p:spTgt spid="9"/>
                                        </p:tgtEl>
                                        <p:attrNameLst>
                                          <p:attrName>ppt_y</p:attrName>
                                        </p:attrNameLst>
                                      </p:cBhvr>
                                      <p:tavLst>
                                        <p:tav tm="0">
                                          <p:val>
                                            <p:strVal val="#ppt_h+1"/>
                                          </p:val>
                                        </p:tav>
                                        <p:tav tm="100000">
                                          <p:val>
                                            <p:strVal val="#ppt_y"/>
                                          </p:val>
                                        </p:tav>
                                      </p:tavLst>
                                    </p:anim>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2300</TotalTime>
  <Words>332</Words>
  <Application>Microsoft Office PowerPoint</Application>
  <PresentationFormat>Custom</PresentationFormat>
  <Paragraphs>67</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hp</cp:lastModifiedBy>
  <cp:revision>480</cp:revision>
  <dcterms:created xsi:type="dcterms:W3CDTF">2013-06-11T14:42:57Z</dcterms:created>
  <dcterms:modified xsi:type="dcterms:W3CDTF">2020-07-20T00:54:07Z</dcterms:modified>
</cp:coreProperties>
</file>