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84" r:id="rId9"/>
    <p:sldId id="285" r:id="rId10"/>
    <p:sldId id="278" r:id="rId11"/>
    <p:sldId id="279" r:id="rId12"/>
    <p:sldId id="280" r:id="rId13"/>
    <p:sldId id="281" r:id="rId14"/>
    <p:sldId id="269" r:id="rId15"/>
    <p:sldId id="274" r:id="rId16"/>
    <p:sldId id="262" r:id="rId17"/>
    <p:sldId id="271" r:id="rId18"/>
    <p:sldId id="282" r:id="rId19"/>
    <p:sldId id="266" r:id="rId20"/>
    <p:sldId id="286" r:id="rId21"/>
    <p:sldId id="276" r:id="rId22"/>
    <p:sldId id="277" r:id="rId23"/>
    <p:sldId id="264" r:id="rId24"/>
    <p:sldId id="265" r:id="rId25"/>
    <p:sldId id="267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20-Jul-20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04800"/>
            <a:ext cx="74676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Arial" pitchFamily="34" charset="0"/>
                <a:cs typeface="Arabic11 BT" pitchFamily="2" charset="-78"/>
              </a:rPr>
              <a:t>اهلا وسهلا ومباركا</a:t>
            </a:r>
            <a:endParaRPr lang="en-US" sz="7200" dirty="0">
              <a:latin typeface="Arial" pitchFamily="34" charset="0"/>
              <a:cs typeface="Arabic11 BT" pitchFamily="2" charset="-78"/>
            </a:endParaRPr>
          </a:p>
        </p:txBody>
      </p:sp>
      <p:pic>
        <p:nvPicPr>
          <p:cNvPr id="4" name="Picture 3" descr="11393178_1460754507556804_2738515225670548319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5000"/>
            <a:ext cx="6324034" cy="4252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609600"/>
            <a:ext cx="4495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cs typeface="Arabic11 BT" pitchFamily="2" charset="-78"/>
              </a:rPr>
              <a:t>معاملة الصديق</a:t>
            </a:r>
            <a:endParaRPr lang="en-US" sz="3200" b="1" dirty="0">
              <a:cs typeface="Arabic11 BT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5400" dirty="0" smtClean="0">
                <a:cs typeface="Arabic11 BT" pitchFamily="2" charset="-78"/>
              </a:rPr>
              <a:t>ابذل لصديقك دمك ومـــالك ، ولمعرفتك رفدك ومحضرك ، وللعامة بشرك وتحننك ، ولعدوك عدلك وانصافك ، واضنن بدينك وعرضك عن كل احد .</a:t>
            </a:r>
            <a:endParaRPr lang="en-US" sz="2800" dirty="0"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2192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5400" dirty="0" smtClean="0">
                <a:cs typeface="Arabic11 BT" pitchFamily="2" charset="-78"/>
              </a:rPr>
              <a:t>إن سمعت من صاحبك كلاما أو رأيا يعجبك فلا تنتحله تزينا به عند الناس ، واكتف من التزين بأن تجتنى الصـواب إذا سمعته وتنسبه إلى صاحبه .</a:t>
            </a:r>
            <a:endParaRPr lang="en-US" sz="2800" dirty="0"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5400" dirty="0" smtClean="0">
                <a:cs typeface="Arabic11 BT" pitchFamily="2" charset="-78"/>
              </a:rPr>
              <a:t>واعلم أن انتحالك ذاك سخطة لصاحبك، وأن فيه مع ذلك عارا وسخفا . فإن بلغ ذلك بـك أن تشــير برأى الرجل وتـتـكلم بكلامه وهو يسـمع جـمعت مع الظلم قلة الحياء، وهذا من سوء الأدب الفاشى فى الناس .</a:t>
            </a:r>
            <a:endParaRPr lang="en-US" sz="2800" dirty="0"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5400" dirty="0" smtClean="0">
                <a:cs typeface="Arabic11 BT" pitchFamily="2" charset="-78"/>
              </a:rPr>
              <a:t>ومن تمام حسن الخلق أن تسخو نفسك لأخيك بما انتحل من كلامك ورأيك ، وتنسب إليه رأيه وكلامه وتزينه مع ذلك ما استطعت .</a:t>
            </a:r>
            <a:endParaRPr lang="en-US" sz="2800" dirty="0"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057400"/>
            <a:ext cx="54102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solidFill>
                  <a:srgbClr val="002060"/>
                </a:solidFill>
                <a:latin typeface="Arial" pitchFamily="34" charset="0"/>
                <a:cs typeface="Arabic11 BT" pitchFamily="2" charset="-78"/>
              </a:rPr>
              <a:t>القراءة المثالية</a:t>
            </a:r>
            <a:endParaRPr lang="en-US" sz="6600" dirty="0">
              <a:solidFill>
                <a:srgbClr val="002060"/>
              </a:solidFill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2057400"/>
            <a:ext cx="54102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solidFill>
                  <a:srgbClr val="002060"/>
                </a:solidFill>
                <a:latin typeface="Arial" pitchFamily="34" charset="0"/>
                <a:cs typeface="Arabic11 BT" pitchFamily="2" charset="-78"/>
              </a:rPr>
              <a:t>القراءة الصامتة</a:t>
            </a:r>
            <a:endParaRPr lang="en-US" sz="6600" dirty="0">
              <a:solidFill>
                <a:srgbClr val="002060"/>
              </a:solidFill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51816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cs typeface="Arabic11 BT" pitchFamily="2" charset="-78"/>
              </a:rPr>
              <a:t>معانى المفردات</a:t>
            </a:r>
            <a:endParaRPr lang="en-US" sz="4800" dirty="0"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3352800"/>
            <a:ext cx="21336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محضر</a:t>
            </a:r>
            <a:endParaRPr lang="en-US" sz="32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4495800"/>
            <a:ext cx="1907381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بشر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2209800"/>
            <a:ext cx="226695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رفد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" y="4495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হাস্যোজ্বলতা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" y="23622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দান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5800" y="35052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উপস্থিতি</a:t>
            </a:r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7200" y="1295400"/>
          <a:ext cx="81534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8194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4800" dirty="0" smtClean="0">
                          <a:latin typeface="NikoshBAN" pitchFamily="2" charset="0"/>
                          <a:cs typeface="NikoshBAN" pitchFamily="2" charset="0"/>
                        </a:rPr>
                        <a:t>অর্থ</a:t>
                      </a:r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المرادفة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الكلمات</a:t>
                      </a:r>
                      <a:r>
                        <a:rPr lang="ar-SA" sz="4800" baseline="0" dirty="0" smtClean="0">
                          <a:cs typeface="Arabic11 BT" pitchFamily="2" charset="-78"/>
                        </a:rPr>
                        <a:t> 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76600" y="2209801"/>
            <a:ext cx="226695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عطاء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9400" y="5638800"/>
            <a:ext cx="1907381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تحنن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2800" y="3429000"/>
            <a:ext cx="226695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حضور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4495800"/>
            <a:ext cx="33528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طلاقة الوجه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5638800"/>
            <a:ext cx="226695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مودة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5638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মমতা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9" grpId="0"/>
      <p:bldP spid="33" grpId="0"/>
      <p:bldP spid="3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5638800"/>
            <a:ext cx="28194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ان تحصل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9400" y="2362200"/>
            <a:ext cx="2133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لا تنتحل</a:t>
            </a:r>
            <a:endParaRPr lang="en-US" sz="5400" dirty="0" smtClean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1219200"/>
            <a:ext cx="1905001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اضنن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4290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নিজের হিসেবে চালিয়ে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দিবে না</a:t>
            </a:r>
            <a:endParaRPr lang="en-US" sz="4800" dirty="0">
              <a:latin typeface="NikoshBAN" pitchFamily="2" charset="0"/>
              <a:cs typeface="Arabic11 BT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4196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সন্তুষ্ট থাক</a:t>
            </a:r>
            <a:endParaRPr lang="en-US" sz="3600" dirty="0">
              <a:latin typeface="NikoshBAN" pitchFamily="2" charset="0"/>
              <a:cs typeface="Arabic11 BT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3716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কৃপণতা কর</a:t>
            </a:r>
            <a:endParaRPr lang="en-US" sz="6000" dirty="0">
              <a:latin typeface="NikoshBAN" pitchFamily="2" charset="0"/>
              <a:cs typeface="Arabic11 BT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228600"/>
          <a:ext cx="81534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819400"/>
                <a:gridCol w="2895600"/>
              </a:tblGrid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bn-BD" sz="4800" dirty="0" smtClean="0">
                          <a:latin typeface="NikoshBAN" pitchFamily="2" charset="0"/>
                          <a:cs typeface="NikoshBAN" pitchFamily="2" charset="0"/>
                        </a:rPr>
                        <a:t>অর্থ</a:t>
                      </a:r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المرادفة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الكلمات</a:t>
                      </a:r>
                      <a:r>
                        <a:rPr lang="ar-SA" sz="4800" baseline="0" dirty="0" smtClean="0">
                          <a:cs typeface="Arabic11 BT" pitchFamily="2" charset="-78"/>
                        </a:rPr>
                        <a:t> 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0" y="1295400"/>
            <a:ext cx="1905001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ابخل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0" y="2514600"/>
            <a:ext cx="35052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تنسبه لنفسك</a:t>
            </a:r>
            <a:endParaRPr lang="en-US" sz="28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7000" y="5638800"/>
            <a:ext cx="24384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أن تجتنى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4419600"/>
            <a:ext cx="17526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اقنع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4419600"/>
            <a:ext cx="18288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اكتف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4864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তুমি আহরণ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2800" dirty="0">
              <a:latin typeface="NikoshBAN" pitchFamily="2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5410200"/>
            <a:ext cx="21336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ان تجود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4600" y="2514600"/>
            <a:ext cx="24384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سخف</a:t>
            </a:r>
            <a:endParaRPr lang="en-US" sz="6000" dirty="0" smtClean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2400" y="1295400"/>
            <a:ext cx="13716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عار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দুর্বলতা</a:t>
            </a:r>
            <a:endParaRPr lang="en-US" sz="6000" dirty="0">
              <a:latin typeface="NikoshBAN" pitchFamily="2" charset="0"/>
              <a:cs typeface="Arabic11 B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100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ছড়ানো, বিস্তৃত</a:t>
            </a:r>
            <a:endParaRPr lang="en-US" sz="3200" dirty="0">
              <a:latin typeface="NikoshBAN" pitchFamily="2" charset="0"/>
              <a:cs typeface="Arabic11 BT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4478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লজ্জার কারণ</a:t>
            </a:r>
            <a:endParaRPr lang="en-US" sz="5400" dirty="0">
              <a:latin typeface="NikoshBAN" pitchFamily="2" charset="0"/>
              <a:cs typeface="Arabic11 BT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381000"/>
          <a:ext cx="81534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8194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4800" dirty="0" smtClean="0">
                          <a:latin typeface="NikoshBAN" pitchFamily="2" charset="0"/>
                          <a:cs typeface="NikoshBAN" pitchFamily="2" charset="0"/>
                        </a:rPr>
                        <a:t>অর্থ</a:t>
                      </a:r>
                      <a:endParaRPr lang="en-US" sz="4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المرادفة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الكلمات</a:t>
                      </a:r>
                      <a:r>
                        <a:rPr lang="ar-SA" sz="4800" baseline="0" dirty="0" smtClean="0">
                          <a:cs typeface="Arabic11 BT" pitchFamily="2" charset="-78"/>
                        </a:rPr>
                        <a:t> 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24200" y="1295400"/>
            <a:ext cx="45720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سبب الحياء والعيب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2590800"/>
            <a:ext cx="24384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ضعف</a:t>
            </a:r>
            <a:endParaRPr lang="en-US" sz="32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5334000"/>
            <a:ext cx="21336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أن تسخو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3962400"/>
            <a:ext cx="24384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المنتشر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3886200"/>
            <a:ext cx="24384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الفاشى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486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তুমি বিসর্জন দেয়া</a:t>
            </a:r>
            <a:endParaRPr lang="en-US" sz="3200" dirty="0">
              <a:latin typeface="NikoshBAN" pitchFamily="2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"/>
            <a:ext cx="53340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العمل الانفرادى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13716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هات متضاد الكلمات الآتية :</a:t>
            </a:r>
            <a:endParaRPr lang="en-US" sz="3600" dirty="0">
              <a:latin typeface="Arial" pitchFamily="34" charset="0"/>
              <a:cs typeface="Arabic11 BT" pitchFamily="2" charset="-78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" y="2133600"/>
          <a:ext cx="84582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712"/>
                <a:gridCol w="4285488"/>
              </a:tblGrid>
              <a:tr h="137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SA" sz="4800" dirty="0" smtClean="0">
                          <a:cs typeface="Arabic11 BT" pitchFamily="2" charset="-78"/>
                        </a:rPr>
                        <a:t>المتضادة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SA" sz="4800" dirty="0" smtClean="0">
                          <a:cs typeface="Arabic11 BT" pitchFamily="2" charset="-78"/>
                        </a:rPr>
                        <a:t>الكلمات</a:t>
                      </a:r>
                      <a:r>
                        <a:rPr lang="ar-SA" sz="4800" baseline="0" dirty="0" smtClean="0">
                          <a:cs typeface="Arabic11 BT" pitchFamily="2" charset="-78"/>
                        </a:rPr>
                        <a:t> 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SA" sz="4800" dirty="0" smtClean="0">
                          <a:cs typeface="Arabic11 BT" pitchFamily="2" charset="-78"/>
                        </a:rPr>
                        <a:t>محضر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SA" sz="4800" dirty="0" smtClean="0">
                          <a:cs typeface="Arabic11 BT" pitchFamily="2" charset="-78"/>
                        </a:rPr>
                        <a:t>العامة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SA" sz="4800" dirty="0" smtClean="0">
                          <a:cs typeface="Arabic11 BT" pitchFamily="2" charset="-78"/>
                        </a:rPr>
                        <a:t>العدو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762000"/>
            <a:ext cx="5334000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تعارف المدرس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590800"/>
            <a:ext cx="8077200" cy="36933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محمد مقصود الحق</a:t>
            </a:r>
          </a:p>
          <a:p>
            <a:pPr algn="ctr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المحاضر العربى</a:t>
            </a:r>
          </a:p>
          <a:p>
            <a:pPr algn="ctr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المدرسة الكرامتية (الفاضل البكالوريوس) ببهوانى غنج</a:t>
            </a:r>
            <a:endParaRPr lang="en-US" sz="3600" dirty="0" smtClean="0">
              <a:latin typeface="Arial" pitchFamily="34" charset="0"/>
              <a:cs typeface="Arabic11 BT" pitchFamily="2" charset="-78"/>
            </a:endParaRPr>
          </a:p>
          <a:p>
            <a:pPr algn="ctr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صدر ، لخى بور</a:t>
            </a:r>
          </a:p>
          <a:p>
            <a:pPr algn="ctr"/>
            <a:r>
              <a:rPr lang="ar-SA" sz="3200" dirty="0" smtClean="0">
                <a:latin typeface="Arial" pitchFamily="34" charset="0"/>
                <a:cs typeface="Arabic11 BT" pitchFamily="2" charset="-78"/>
              </a:rPr>
              <a:t>رقم الجوال : 01813593865</a:t>
            </a:r>
          </a:p>
          <a:p>
            <a:pPr algn="ctr" rtl="1"/>
            <a:r>
              <a:rPr lang="ar-SA" sz="2800" dirty="0" smtClean="0">
                <a:latin typeface="Arial" pitchFamily="34" charset="0"/>
                <a:cs typeface="Arabic11 BT" pitchFamily="2" charset="-78"/>
              </a:rPr>
              <a:t>البريد الالكترونى 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maksudulhaque650@gmail.com</a:t>
            </a:r>
            <a:endParaRPr lang="ar-SA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210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1905000" cy="241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761999"/>
          <a:ext cx="8458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712"/>
                <a:gridCol w="4285488"/>
              </a:tblGrid>
              <a:tr h="8077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ar-SA" sz="4800" dirty="0" smtClean="0">
                          <a:cs typeface="Arabic11 BT" pitchFamily="2" charset="-78"/>
                        </a:rPr>
                        <a:t>المرادفة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الكلمات</a:t>
                      </a:r>
                      <a:r>
                        <a:rPr lang="ar-SA" sz="4800" baseline="0" dirty="0" smtClean="0">
                          <a:cs typeface="Arabic11 BT" pitchFamily="2" charset="-78"/>
                        </a:rPr>
                        <a:t> 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عدل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سخطة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قلة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800" dirty="0" smtClean="0">
                          <a:cs typeface="Arabic11 BT" pitchFamily="2" charset="-78"/>
                        </a:rPr>
                        <a:t>سوء</a:t>
                      </a:r>
                      <a:endParaRPr lang="en-US" sz="4800" dirty="0">
                        <a:cs typeface="Arabic11 BT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514600"/>
            <a:ext cx="5410200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solidFill>
                  <a:srgbClr val="002060"/>
                </a:solidFill>
                <a:latin typeface="Arial" pitchFamily="34" charset="0"/>
                <a:cs typeface="Arabic11 BT" pitchFamily="2" charset="-78"/>
              </a:rPr>
              <a:t>التوضيح </a:t>
            </a:r>
          </a:p>
          <a:p>
            <a:pPr algn="ctr"/>
            <a:r>
              <a:rPr lang="ar-SA" sz="6600" dirty="0" smtClean="0">
                <a:solidFill>
                  <a:srgbClr val="002060"/>
                </a:solidFill>
                <a:latin typeface="Arial" pitchFamily="34" charset="0"/>
                <a:cs typeface="Arabic11 BT" pitchFamily="2" charset="-78"/>
              </a:rPr>
              <a:t>باللغة الوطنية</a:t>
            </a:r>
            <a:endParaRPr lang="en-US" sz="6600" dirty="0">
              <a:solidFill>
                <a:srgbClr val="002060"/>
              </a:solidFill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895600"/>
            <a:ext cx="54102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solidFill>
                  <a:srgbClr val="002060"/>
                </a:solidFill>
                <a:latin typeface="Arial" pitchFamily="34" charset="0"/>
                <a:cs typeface="Arabic11 BT" pitchFamily="2" charset="-78"/>
              </a:rPr>
              <a:t>القراءة الجهرية</a:t>
            </a:r>
            <a:endParaRPr lang="en-US" sz="6600" dirty="0">
              <a:solidFill>
                <a:srgbClr val="002060"/>
              </a:solidFill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04800"/>
            <a:ext cx="58674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العمل بين </a:t>
            </a:r>
            <a:r>
              <a:rPr lang="ar-SA" sz="7200" dirty="0" smtClean="0">
                <a:latin typeface="Arial" pitchFamily="34" charset="0"/>
                <a:cs typeface="Arabic11 BT" pitchFamily="2" charset="-78"/>
              </a:rPr>
              <a:t>الإثنين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819400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buFont typeface="Wingdings" pitchFamily="2" charset="2"/>
              <a:buChar char="q"/>
            </a:pPr>
            <a:r>
              <a:rPr lang="ar-SA" sz="6600" dirty="0" smtClean="0">
                <a:cs typeface="Arabic11 BT" pitchFamily="2" charset="-78"/>
              </a:rPr>
              <a:t> </a:t>
            </a:r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يتفرق الطلاب مثنى ويستخرجون من النص </a:t>
            </a:r>
          </a:p>
          <a:p>
            <a:pPr algn="ctr" rtl="1"/>
            <a:r>
              <a:rPr lang="ar-SA" sz="6600" dirty="0" smtClean="0">
                <a:solidFill>
                  <a:srgbClr val="C00000"/>
                </a:solidFill>
                <a:latin typeface="Arial" pitchFamily="34" charset="0"/>
                <a:cs typeface="Arabic11 BT" pitchFamily="2" charset="-78"/>
              </a:rPr>
              <a:t>صيغ الامر</a:t>
            </a:r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.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81000"/>
            <a:ext cx="53340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التقييم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000" dirty="0" smtClean="0">
                <a:latin typeface="Arial" pitchFamily="34" charset="0"/>
                <a:cs typeface="Arabic11 BT" pitchFamily="2" charset="-78"/>
              </a:rPr>
              <a:t>اجب عن الاسئلة التالية:</a:t>
            </a:r>
          </a:p>
          <a:p>
            <a:pPr algn="r"/>
            <a:endParaRPr lang="ar-SA" sz="4000" dirty="0" smtClean="0">
              <a:latin typeface="Arial" pitchFamily="34" charset="0"/>
              <a:cs typeface="Arabic11 BT" pitchFamily="2" charset="-78"/>
            </a:endParaRPr>
          </a:p>
          <a:p>
            <a:pPr marL="742950" indent="-742950" algn="r" rtl="1"/>
            <a:r>
              <a:rPr lang="ar-SA" sz="4000" dirty="0" smtClean="0">
                <a:latin typeface="Arial" pitchFamily="34" charset="0"/>
                <a:cs typeface="Arabic11 BT" pitchFamily="2" charset="-78"/>
              </a:rPr>
              <a:t>1. ماذا تبذل للصديق والمعرفة والعامة والعدو؟</a:t>
            </a:r>
            <a:endParaRPr lang="en-US" sz="4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581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/>
            <a:r>
              <a:rPr lang="ar-SA" sz="3200" dirty="0" smtClean="0">
                <a:latin typeface="Arial" pitchFamily="34" charset="0"/>
                <a:cs typeface="Arabic11 BT" pitchFamily="2" charset="-78"/>
              </a:rPr>
              <a:t>2. بم ينصح ابن المقفع من سمع كلاما او رأيا اعجبه من </a:t>
            </a:r>
            <a:r>
              <a:rPr lang="ar-SA" sz="3200" dirty="0" smtClean="0">
                <a:latin typeface="Arial" pitchFamily="34" charset="0"/>
                <a:cs typeface="Arabic11 BT" pitchFamily="2" charset="-78"/>
              </a:rPr>
              <a:t>صاحبه</a:t>
            </a:r>
            <a:r>
              <a:rPr lang="bn-BD" sz="3200" dirty="0" smtClean="0">
                <a:latin typeface="Arial" pitchFamily="34" charset="0"/>
                <a:cs typeface="Arabic11 BT" pitchFamily="2" charset="-78"/>
              </a:rPr>
              <a:t>?</a:t>
            </a:r>
            <a:r>
              <a:rPr lang="ar-SA" sz="3200" dirty="0" smtClean="0">
                <a:latin typeface="Arial" pitchFamily="34" charset="0"/>
                <a:cs typeface="Arabic11 BT" pitchFamily="2" charset="-78"/>
              </a:rPr>
              <a:t> </a:t>
            </a:r>
            <a:endParaRPr lang="en-US" sz="32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3. لم نهى الكاتب عن الانتحال؟</a:t>
            </a:r>
            <a:endParaRPr lang="en-US" sz="3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1054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rtl="1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4. باى شيئ يتم حسن الخلق؟</a:t>
            </a:r>
            <a:endParaRPr lang="en-US" sz="3600" dirty="0"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58674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الواجب المنزلى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 </a:t>
            </a:r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من التمارين: (صفحة </a:t>
            </a:r>
            <a:r>
              <a:rPr lang="ar-SA" sz="6000" dirty="0" smtClean="0">
                <a:latin typeface="Times New Roman" pitchFamily="18" charset="0"/>
                <a:cs typeface="Arabic11 BT" pitchFamily="2" charset="-78"/>
              </a:rPr>
              <a:t>۱۰٥</a:t>
            </a:r>
            <a:r>
              <a:rPr lang="ar-SA" sz="6000" dirty="0" smtClean="0">
                <a:latin typeface="Times New Roman"/>
                <a:cs typeface="Arabic11 BT" pitchFamily="2" charset="-78"/>
              </a:rPr>
              <a:t>)</a:t>
            </a:r>
            <a:endParaRPr lang="ar-SA" sz="6000" dirty="0" smtClean="0">
              <a:latin typeface="Arial" pitchFamily="34" charset="0"/>
              <a:cs typeface="Arabic11 BT" pitchFamily="2" charset="-78"/>
            </a:endParaRPr>
          </a:p>
          <a:p>
            <a:pPr algn="r" rtl="1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	</a:t>
            </a:r>
            <a:r>
              <a:rPr lang="ar-SA" sz="4800" dirty="0" smtClean="0">
                <a:latin typeface="Arial" pitchFamily="34" charset="0"/>
                <a:cs typeface="Arabic11 BT" pitchFamily="2" charset="-78"/>
              </a:rPr>
              <a:t>ط- رتب الجمل التالية لتكون فقرة: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8006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انظر إلى : صفحة </a:t>
            </a:r>
            <a:r>
              <a:rPr lang="ar-SA" sz="6000" dirty="0" smtClean="0">
                <a:solidFill>
                  <a:srgbClr val="C00000"/>
                </a:solidFill>
                <a:latin typeface="Times New Roman" pitchFamily="18" charset="0"/>
                <a:cs typeface="Arabic11 BT" pitchFamily="2" charset="-78"/>
              </a:rPr>
              <a:t>۱۰٥</a:t>
            </a:r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	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software-3d-plants-flowers_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"/>
            <a:ext cx="6160600" cy="462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609600" y="5638800"/>
            <a:ext cx="80200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الى اللقاء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7391400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Arial" pitchFamily="34" charset="0"/>
                <a:cs typeface="Arabic11 BT" pitchFamily="2" charset="-78"/>
              </a:rPr>
              <a:t>الصف العالم (السنة الأولى)</a:t>
            </a:r>
            <a:endParaRPr lang="en-US" sz="60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105400"/>
            <a:ext cx="67818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اللغة العربية الإتصالية</a:t>
            </a:r>
            <a:endParaRPr lang="en-US" sz="6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971800"/>
            <a:ext cx="67818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الأدب العربى (الورقة الأولى)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20" y="990600"/>
            <a:ext cx="8238160" cy="5181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0" y="304800"/>
            <a:ext cx="42672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Arial" pitchFamily="34" charset="0"/>
                <a:cs typeface="Arabic11 BT" pitchFamily="2" charset="-78"/>
              </a:rPr>
              <a:t>عنوان الدرس :</a:t>
            </a:r>
            <a:endParaRPr lang="en-US" sz="54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1242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solidFill>
                  <a:srgbClr val="FF0000"/>
                </a:solidFill>
                <a:latin typeface="Arial" pitchFamily="34" charset="0"/>
                <a:cs typeface="Arabic11 BT" pitchFamily="2" charset="-78"/>
              </a:rPr>
              <a:t>معاملة الصديق</a:t>
            </a:r>
            <a:endParaRPr lang="en-US" sz="8800" dirty="0">
              <a:solidFill>
                <a:srgbClr val="FF0000"/>
              </a:solidFill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876800"/>
            <a:ext cx="67818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صفحة - </a:t>
            </a:r>
            <a:r>
              <a:rPr lang="ar-SA" sz="6600" dirty="0" smtClean="0">
                <a:latin typeface="Times New Roman" pitchFamily="18" charset="0"/>
                <a:cs typeface="Arabic11 BT" pitchFamily="2" charset="-78"/>
              </a:rPr>
              <a:t>٩٩</a:t>
            </a:r>
            <a:endParaRPr lang="en-US" sz="6600" dirty="0">
              <a:latin typeface="Times New Roman" pitchFamily="18" charset="0"/>
              <a:cs typeface="Arabic11 BT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86106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Arial" pitchFamily="34" charset="0"/>
                <a:cs typeface="Arabic11 BT" pitchFamily="2" charset="-78"/>
              </a:rPr>
              <a:t>الوحدة الخامسة - الدرس الأول</a:t>
            </a:r>
            <a:endParaRPr lang="en-US" sz="6600" dirty="0" smtClean="0"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04800"/>
            <a:ext cx="54102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solidFill>
                  <a:srgbClr val="002060"/>
                </a:solidFill>
                <a:latin typeface="Arial" pitchFamily="34" charset="0"/>
                <a:cs typeface="Arabic11 BT" pitchFamily="2" charset="-78"/>
              </a:rPr>
              <a:t>أهداف الدرس</a:t>
            </a:r>
            <a:endParaRPr lang="en-US" sz="6600" dirty="0">
              <a:solidFill>
                <a:srgbClr val="002060"/>
              </a:solidFill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بعد تمام هذا الدرس الطلاب –</a:t>
            </a:r>
            <a:endParaRPr lang="ar-SA" dirty="0" smtClean="0">
              <a:latin typeface="Arial" pitchFamily="34" charset="0"/>
              <a:cs typeface="Arabic11 BT" pitchFamily="2" charset="-78"/>
            </a:endParaRPr>
          </a:p>
          <a:p>
            <a:pPr lvl="1" algn="r" rtl="1"/>
            <a:endParaRPr lang="ar-SA" dirty="0" smtClean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000" dirty="0" smtClean="0">
                <a:latin typeface="Arial" pitchFamily="34" charset="0"/>
                <a:cs typeface="Arabic11 BT" pitchFamily="2" charset="-78"/>
              </a:rPr>
              <a:t>• </a:t>
            </a:r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يقدرون على ذكر نبذة من حياة الكاتب</a:t>
            </a:r>
            <a:endParaRPr lang="ar-SA" sz="4000" dirty="0" smtClean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495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 rtl="1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• يقدرون على المذاكرة بالعربية حول الفقرة .</a:t>
            </a:r>
            <a:endParaRPr lang="en-US" sz="3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657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• يقدرون على بيان معانى المفردات الجديدة وتحقيقها.</a:t>
            </a:r>
            <a:endParaRPr lang="en-US" dirty="0">
              <a:latin typeface="Arial" pitchFamily="34" charset="0"/>
              <a:cs typeface="Arabic11 B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762000"/>
            <a:ext cx="4495800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solidFill>
                  <a:srgbClr val="002060"/>
                </a:solidFill>
                <a:latin typeface="Arial" pitchFamily="34" charset="0"/>
                <a:cs typeface="Arabic11 BT" pitchFamily="2" charset="-78"/>
              </a:rPr>
              <a:t>نبذة</a:t>
            </a:r>
            <a:endParaRPr lang="en-US" sz="6600" dirty="0" smtClean="0">
              <a:solidFill>
                <a:srgbClr val="002060"/>
              </a:solidFill>
              <a:latin typeface="Arial" pitchFamily="34" charset="0"/>
              <a:cs typeface="Arabic11 BT" pitchFamily="2" charset="-78"/>
            </a:endParaRPr>
          </a:p>
          <a:p>
            <a:pPr algn="ctr"/>
            <a:r>
              <a:rPr lang="ar-SA" sz="6600" dirty="0" smtClean="0">
                <a:solidFill>
                  <a:srgbClr val="002060"/>
                </a:solidFill>
                <a:latin typeface="Arial" pitchFamily="34" charset="0"/>
                <a:cs typeface="Arabic11 BT" pitchFamily="2" charset="-78"/>
              </a:rPr>
              <a:t> من حياة الكاتب</a:t>
            </a:r>
            <a:endParaRPr lang="en-US" sz="6600" dirty="0">
              <a:solidFill>
                <a:srgbClr val="002060"/>
              </a:solidFill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7338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3600" dirty="0" smtClean="0">
                <a:solidFill>
                  <a:srgbClr val="C00000"/>
                </a:solidFill>
                <a:latin typeface="Arial" pitchFamily="34" charset="0"/>
                <a:cs typeface="Arabic11 BT" pitchFamily="2" charset="-78"/>
              </a:rPr>
              <a:t>تعارف الكاتب </a:t>
            </a:r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: هو عبد الله بن المقفع ، كاتب ، فارسى الاصل عربى النشأة.</a:t>
            </a:r>
            <a:endParaRPr lang="ar-SA" dirty="0" smtClean="0">
              <a:latin typeface="Arial" pitchFamily="34" charset="0"/>
              <a:cs typeface="Arabic11 BT" pitchFamily="2" charset="-78"/>
            </a:endParaRPr>
          </a:p>
          <a:p>
            <a:pPr lvl="1" algn="r" rtl="1"/>
            <a:endParaRPr lang="ar-SA" dirty="0" smtClean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3340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4000" dirty="0" smtClean="0">
                <a:solidFill>
                  <a:srgbClr val="C00000"/>
                </a:solidFill>
                <a:latin typeface="Arial" pitchFamily="34" charset="0"/>
                <a:cs typeface="Arabic11 BT" pitchFamily="2" charset="-78"/>
              </a:rPr>
              <a:t>ولادته</a:t>
            </a:r>
            <a:r>
              <a:rPr lang="ar-SA" sz="4000" dirty="0" smtClean="0">
                <a:latin typeface="Arial" pitchFamily="34" charset="0"/>
                <a:cs typeface="Arabic11 BT" pitchFamily="2" charset="-78"/>
              </a:rPr>
              <a:t> : ولد فى قرية بفارس ، اسمها (جور) سنة ست ومأة لهجرة . </a:t>
            </a:r>
          </a:p>
        </p:txBody>
      </p:sp>
      <p:pic>
        <p:nvPicPr>
          <p:cNvPr id="7" name="Picture 6" descr="ابن المقفع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038475" cy="338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410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rtl="1"/>
            <a:r>
              <a:rPr lang="ar-SA" sz="3600" dirty="0" smtClean="0">
                <a:solidFill>
                  <a:srgbClr val="C00000"/>
                </a:solidFill>
                <a:latin typeface="Arial" pitchFamily="34" charset="0"/>
                <a:cs typeface="Arabic11 BT" pitchFamily="2" charset="-78"/>
              </a:rPr>
              <a:t>تعلمه</a:t>
            </a:r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 : ربى عبد الله على نمط الاسلام ، وشب وهو ماهر فى اللغة العربية والفارسية .</a:t>
            </a:r>
            <a:endParaRPr lang="en-US" sz="3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6670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rtl="1"/>
            <a:r>
              <a:rPr lang="ar-SA" sz="3600" dirty="0" smtClean="0">
                <a:solidFill>
                  <a:srgbClr val="C00000"/>
                </a:solidFill>
                <a:latin typeface="Arial" pitchFamily="34" charset="0"/>
                <a:cs typeface="Arabic11 BT" pitchFamily="2" charset="-78"/>
              </a:rPr>
              <a:t>سبب تلقيبه بابن المقفع </a:t>
            </a:r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: كان والده مجوسيا ، الذى يتولى خراج فارس للحجاج بن يوسف ، فاحتجن من مال السلطان شيئا ، فضربه الحجاج حتى تقفعت يده فلقب بالمقفع ، وكذا صار لقب ابنه عبد الله بابن المقفع.</a:t>
            </a:r>
            <a:endParaRPr lang="en-US" dirty="0">
              <a:latin typeface="Arial" pitchFamily="34" charset="0"/>
              <a:cs typeface="Arabic11 BT" pitchFamily="2" charset="-78"/>
            </a:endParaRPr>
          </a:p>
        </p:txBody>
      </p:sp>
      <p:pic>
        <p:nvPicPr>
          <p:cNvPr id="5" name="Picture 4" descr="عبد-الله-بن-المقف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958" y="228601"/>
            <a:ext cx="1833242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576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rtl="1"/>
            <a:r>
              <a:rPr lang="ar-SA" sz="3600" dirty="0" smtClean="0">
                <a:solidFill>
                  <a:srgbClr val="C00000"/>
                </a:solidFill>
                <a:latin typeface="Arial" pitchFamily="34" charset="0"/>
                <a:cs typeface="Arabic11 BT" pitchFamily="2" charset="-78"/>
              </a:rPr>
              <a:t>مماته</a:t>
            </a:r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 : سخط عليه الخليفة المنصور ، فأمر إلى والى البصرة بقتله ، وكان يبيت لابن المقفع الحقد ، فطلبه ، ولما حضر قيده ، وأخذ يقطعه عضوا فعضوا ، ويرمى به فى التنور ، ويكرهه على أكل جسده مشويا ، حتى مات ، حين كان عمره ستا وثلاثين سنة .  </a:t>
            </a:r>
            <a:endParaRPr lang="en-US" sz="3600" dirty="0">
              <a:latin typeface="Arial" pitchFamily="34" charset="0"/>
              <a:cs typeface="Arabic11 B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 rtl="1"/>
            <a:r>
              <a:rPr lang="ar-SA" sz="3600" dirty="0" smtClean="0">
                <a:solidFill>
                  <a:srgbClr val="C00000"/>
                </a:solidFill>
                <a:latin typeface="Arial" pitchFamily="34" charset="0"/>
                <a:cs typeface="Arabic11 BT" pitchFamily="2" charset="-78"/>
              </a:rPr>
              <a:t>اسلامه</a:t>
            </a:r>
            <a:r>
              <a:rPr lang="ar-SA" sz="3600" dirty="0" smtClean="0">
                <a:latin typeface="Arial" pitchFamily="34" charset="0"/>
                <a:cs typeface="Arabic11 BT" pitchFamily="2" charset="-78"/>
              </a:rPr>
              <a:t> : كان ابن المقفع أمينا لعيسى بن على المنصور فى عهد بنى العباس ، وعلى يديه اسلم ، وسمى بعد اسلامه عبد الله واكتنى ابا محمد . وقد قيل : إنه أسلم ابتغاء عرض الدنيا </a:t>
            </a:r>
            <a:endParaRPr lang="en-US" sz="3600" dirty="0">
              <a:latin typeface="Arial" pitchFamily="34" charset="0"/>
              <a:cs typeface="Arabic11 BT" pitchFamily="2" charset="-78"/>
            </a:endParaRPr>
          </a:p>
        </p:txBody>
      </p:sp>
      <p:pic>
        <p:nvPicPr>
          <p:cNvPr id="4" name="Picture 3" descr="ابن المقف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0"/>
            <a:ext cx="1447800" cy="1824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914</TotalTime>
  <Words>561</Words>
  <Application>Microsoft Office PowerPoint</Application>
  <PresentationFormat>On-screen Show (4:3)</PresentationFormat>
  <Paragraphs>112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DCL</cp:lastModifiedBy>
  <cp:revision>114</cp:revision>
  <dcterms:created xsi:type="dcterms:W3CDTF">2006-08-16T00:00:00Z</dcterms:created>
  <dcterms:modified xsi:type="dcterms:W3CDTF">2020-07-19T23:37:28Z</dcterms:modified>
</cp:coreProperties>
</file>