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69" r:id="rId3"/>
    <p:sldId id="272" r:id="rId4"/>
    <p:sldId id="257" r:id="rId5"/>
    <p:sldId id="298" r:id="rId6"/>
    <p:sldId id="305" r:id="rId7"/>
    <p:sldId id="287" r:id="rId8"/>
    <p:sldId id="292" r:id="rId9"/>
    <p:sldId id="302" r:id="rId10"/>
    <p:sldId id="288" r:id="rId11"/>
    <p:sldId id="304" r:id="rId12"/>
    <p:sldId id="293" r:id="rId13"/>
    <p:sldId id="303" r:id="rId14"/>
    <p:sldId id="264" r:id="rId15"/>
    <p:sldId id="260" r:id="rId16"/>
    <p:sldId id="265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B050"/>
    <a:srgbClr val="170FC1"/>
    <a:srgbClr val="00FFFF"/>
    <a:srgbClr val="8954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777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564B5-FEEA-40B6-8870-0EDCB451315C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8D937-4E90-4D63-92E0-BCCAAC404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45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D937-4E90-4D63-92E0-BCCAAC4043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D937-4E90-4D63-92E0-BCCAAC4043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74A-28A7-424B-9230-8DD7C055BB3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372-028D-42FC-A15E-0414DFDE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74A-28A7-424B-9230-8DD7C055BB3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372-028D-42FC-A15E-0414DFDE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74A-28A7-424B-9230-8DD7C055BB3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372-028D-42FC-A15E-0414DFDE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74A-28A7-424B-9230-8DD7C055BB3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372-028D-42FC-A15E-0414DFDE4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6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74A-28A7-424B-9230-8DD7C055BB3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372-028D-42FC-A15E-0414DFDE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74A-28A7-424B-9230-8DD7C055BB3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372-028D-42FC-A15E-0414DFDE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74A-28A7-424B-9230-8DD7C055BB3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372-028D-42FC-A15E-0414DFDE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74A-28A7-424B-9230-8DD7C055BB3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372-028D-42FC-A15E-0414DFDE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74A-28A7-424B-9230-8DD7C055BB3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372-028D-42FC-A15E-0414DFDE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74A-28A7-424B-9230-8DD7C055BB3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372-028D-42FC-A15E-0414DFDE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74A-28A7-424B-9230-8DD7C055BB3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372-028D-42FC-A15E-0414DFDE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74A-28A7-424B-9230-8DD7C055BB3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372-028D-42FC-A15E-0414DFDE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D874A-28A7-424B-9230-8DD7C055BB3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6E372-028D-42FC-A15E-0414DFDE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D874A-28A7-424B-9230-8DD7C055BB3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6E372-028D-42FC-A15E-0414DFDE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5425"/>
            <a:ext cx="6248400" cy="2441575"/>
          </a:xfr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bn-IN" sz="1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05000"/>
            <a:ext cx="6324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1000"/>
            <a:ext cx="7391400" cy="2286000"/>
          </a:xfrm>
          <a:solidFill>
            <a:schemeClr val="bg2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4000" dirty="0" smtClean="0"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4000" dirty="0" smtClean="0"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4000" dirty="0" smtClean="0">
                <a:latin typeface="NikoshBAN" pitchFamily="2" charset="0"/>
                <a:cs typeface="NikoshBAN" pitchFamily="2" charset="0"/>
              </a:rPr>
            </a:b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গোলার্ধে </a:t>
            </a:r>
            <a:r>
              <a:rPr lang="bn-IN" sz="2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গ্রীষ্মকাল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ও দক্ষিণ গোলার্ধে </a:t>
            </a:r>
            <a:r>
              <a:rPr lang="bn-IN" sz="2700" dirty="0" smtClean="0">
                <a:solidFill>
                  <a:srgbClr val="170FC1"/>
                </a:solidFill>
                <a:latin typeface="NikoshBAN" pitchFamily="2" charset="0"/>
                <a:cs typeface="NikoshBAN" pitchFamily="2" charset="0"/>
              </a:rPr>
              <a:t> শীতকালঃ   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(  ২১শে জুন  )</a:t>
            </a:r>
            <a:br>
              <a:rPr lang="bn-IN" sz="2700" dirty="0" smtClean="0">
                <a:latin typeface="NikoshBAN" pitchFamily="2" charset="0"/>
                <a:cs typeface="NikoshBAN" pitchFamily="2" charset="0"/>
              </a:rPr>
            </a:b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২। উত্তর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গোলার্ধে </a:t>
            </a:r>
            <a:r>
              <a:rPr lang="bn-IN" sz="27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 ও দক্ষিণ গোলার্ধে  </a:t>
            </a:r>
            <a:r>
              <a:rPr lang="bn-IN" sz="27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বসন্তকালঃ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   (২৩শে সেপ্টেম্বর )</a:t>
            </a:r>
            <a:br>
              <a:rPr lang="bn-IN" sz="2700" dirty="0" smtClean="0">
                <a:latin typeface="NikoshBAN" pitchFamily="2" charset="0"/>
                <a:cs typeface="NikoshBAN" pitchFamily="2" charset="0"/>
              </a:rPr>
            </a:b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৩। উত্তর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গোলার্ধে </a:t>
            </a:r>
            <a:r>
              <a:rPr lang="bn-IN" sz="2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শীতকাল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ও দক্ষিণ গোলার্ধে </a:t>
            </a:r>
            <a:r>
              <a:rPr lang="bn-IN" sz="27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গ্রীষ্মকালঃ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    (২২শে ডিসেম্বের )</a:t>
            </a:r>
            <a:br>
              <a:rPr lang="bn-IN" sz="2700" dirty="0" smtClean="0">
                <a:latin typeface="NikoshBAN" pitchFamily="2" charset="0"/>
                <a:cs typeface="NikoshBAN" pitchFamily="2" charset="0"/>
              </a:rPr>
            </a:b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৪। উত্তর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গোলার্ধে </a:t>
            </a:r>
            <a:r>
              <a:rPr lang="bn-IN" sz="27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বসন্তকাল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 ও দক্ষিণ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গোলার্ধে </a:t>
            </a:r>
            <a:r>
              <a:rPr lang="bn-IN" sz="27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শরৎকালঃ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   ( ২১শে মার্চ  )</a:t>
            </a:r>
            <a:br>
              <a:rPr lang="bn-IN" sz="2700" dirty="0" smtClean="0">
                <a:latin typeface="NikoshBAN" pitchFamily="2" charset="0"/>
                <a:cs typeface="NikoshBAN" pitchFamily="2" charset="0"/>
              </a:rPr>
            </a:br>
            <a:r>
              <a:rPr lang="bn-IN" sz="27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2700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200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04800"/>
            <a:ext cx="23622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 করি --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9"/>
          <p:cNvGrpSpPr/>
          <p:nvPr/>
        </p:nvGrpSpPr>
        <p:grpSpPr>
          <a:xfrm>
            <a:off x="990601" y="1143000"/>
            <a:ext cx="7162799" cy="2743200"/>
            <a:chOff x="609599" y="762000"/>
            <a:chExt cx="7635811" cy="2971800"/>
          </a:xfrm>
        </p:grpSpPr>
        <p:pic>
          <p:nvPicPr>
            <p:cNvPr id="4" name="Picture 3" descr="motion9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762000"/>
              <a:ext cx="6400800" cy="2971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</p:pic>
        <p:sp>
          <p:nvSpPr>
            <p:cNvPr id="6" name="TextBox 5"/>
            <p:cNvSpPr txBox="1"/>
            <p:nvPr/>
          </p:nvSpPr>
          <p:spPr>
            <a:xfrm rot="10226719" flipV="1">
              <a:off x="5209783" y="801675"/>
              <a:ext cx="1460861" cy="46166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২১ শে  মার্চ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9" y="1295400"/>
              <a:ext cx="1460861" cy="46166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২ ১শে  জুন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6999" y="2743200"/>
              <a:ext cx="1768411" cy="46166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২২ শে ডিসেম্বর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5399" y="3200401"/>
              <a:ext cx="2057400" cy="46166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২৩ শে সেপ্টেম্বর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292192" y="1676401"/>
            <a:ext cx="6861208" cy="3380376"/>
            <a:chOff x="470667" y="457201"/>
            <a:chExt cx="8843765" cy="5301043"/>
          </a:xfrm>
          <a:solidFill>
            <a:schemeClr val="bg1"/>
          </a:solidFill>
        </p:grpSpPr>
        <p:pic>
          <p:nvPicPr>
            <p:cNvPr id="4" name="Picture 3" descr="earth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862923" y="1066798"/>
              <a:ext cx="6781801" cy="464820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3857640" y="2799522"/>
              <a:ext cx="1160883" cy="1213678"/>
              <a:chOff x="6829440" y="1219200"/>
              <a:chExt cx="1160883" cy="953604"/>
            </a:xfrm>
            <a:grpFill/>
          </p:grpSpPr>
          <p:sp>
            <p:nvSpPr>
              <p:cNvPr id="11" name="16-Point Star 10"/>
              <p:cNvSpPr/>
              <p:nvPr/>
            </p:nvSpPr>
            <p:spPr>
              <a:xfrm>
                <a:off x="6829440" y="1219200"/>
                <a:ext cx="1160883" cy="953604"/>
              </a:xfrm>
              <a:prstGeom prst="star16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982454" y="1417981"/>
                <a:ext cx="685661" cy="589722"/>
              </a:xfrm>
              <a:prstGeom prst="ellipse">
                <a:avLst/>
              </a:prstGeom>
              <a:solidFill>
                <a:srgbClr val="FFC0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3505201" y="457201"/>
              <a:ext cx="2057400" cy="477982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দিন রাত সমান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312236" y="5237017"/>
              <a:ext cx="1600200" cy="47798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দিন রাত সমান</a:t>
              </a:r>
              <a:endParaRPr lang="en-US" sz="1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92728" y="3404175"/>
              <a:ext cx="9906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05400" y="3404175"/>
              <a:ext cx="9906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44504" y="2966604"/>
              <a:ext cx="1569928" cy="106182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bn-IN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২২শে</a:t>
              </a:r>
              <a:r>
                <a:rPr lang="bn-IN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ডিসেম্বের</a:t>
              </a:r>
              <a:endParaRPr lang="en-US" sz="1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662543" y="4038599"/>
              <a:ext cx="1828801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দক্ষিণ  গোলার্ধে দিন বড় রাত ছোট</a:t>
              </a:r>
              <a:endParaRPr lang="en-US" sz="1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0667" y="4114799"/>
              <a:ext cx="1483567" cy="57918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২১ শে জুন  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92835" y="1054677"/>
              <a:ext cx="1752600" cy="723975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২১শে </a:t>
              </a:r>
              <a:r>
                <a:rPr lang="bn-IN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মার্চ</a:t>
              </a:r>
              <a:endPara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80715" y="5130799"/>
              <a:ext cx="1600200" cy="627445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২৩শে </a:t>
              </a:r>
              <a:r>
                <a:rPr lang="bn-IN" sz="1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সেপ্টেম্বর  </a:t>
              </a:r>
              <a:endParaRPr lang="en-US" sz="1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 rot="20368656">
              <a:off x="1091588" y="1093482"/>
              <a:ext cx="1389010" cy="13817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উত্তর  গোলার্ধে দিন বড় রাত ছোট</a:t>
              </a:r>
              <a:endParaRPr lang="en-US" sz="1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6800" y="1076980"/>
            <a:ext cx="6705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চিত্রটি পর্যবেক্ষেণ করো এবং নীচের প্রশ্ন গুলির উত্তর লিখ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533400" y="5257800"/>
            <a:ext cx="8382000" cy="1371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 ।  ২১শে জুন তারিখে কোন রেখার উপর সূর্য কিরণ লম্ব ভাবে পড়ে 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২।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২৩শে সেপ্টেম্বর তারিখে উত্তর ও দক্ষিণ গোলার্ধে কোন কোন ঋতু বিরাজ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    </a:t>
            </a:r>
            <a:endParaRPr kumimoji="0" lang="bn-IN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5600" y="282714"/>
            <a:ext cx="3124200" cy="707886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কর্ম পত্র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09600" y="304800"/>
            <a:ext cx="8153400" cy="533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বাংলাদেশের কৃষি ক্ষেত্রে ঋতু</a:t>
            </a:r>
            <a:r>
              <a:rPr kumimoji="0" lang="bn-IN" sz="4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পরিবর্তনের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প্রভাব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9" name="Picture 8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2619375" cy="2057400"/>
          </a:xfrm>
          <a:prstGeom prst="rect">
            <a:avLst/>
          </a:prstGeom>
        </p:spPr>
      </p:pic>
      <p:pic>
        <p:nvPicPr>
          <p:cNvPr id="13" name="Picture 12" descr="image-62266-15297569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990600"/>
            <a:ext cx="2808621" cy="2057400"/>
          </a:xfrm>
          <a:prstGeom prst="rect">
            <a:avLst/>
          </a:prstGeom>
        </p:spPr>
      </p:pic>
      <p:pic>
        <p:nvPicPr>
          <p:cNvPr id="14" name="Picture 13" descr="cha201704172229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990600"/>
            <a:ext cx="2819400" cy="2057400"/>
          </a:xfrm>
          <a:prstGeom prst="rect">
            <a:avLst/>
          </a:prstGeom>
        </p:spPr>
      </p:pic>
      <p:pic>
        <p:nvPicPr>
          <p:cNvPr id="15" name="Picture 14" descr="download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276600"/>
            <a:ext cx="4362450" cy="2667000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352800"/>
            <a:ext cx="3401786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8229600" cy="2057400"/>
          </a:xfrm>
          <a:blipFill>
            <a:blip r:embed="rId3" cstate="print"/>
            <a:tile tx="0" ty="0" sx="100000" sy="100000" flip="none" algn="tl"/>
          </a:blip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/>
            <a:r>
              <a:rPr lang="bn-IN" sz="11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l"/>
            <a:endParaRPr lang="bn-IN" sz="11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1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পৃথিবীর ঋতু গুলির নাম লিখ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11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উত্তর গোলার্ধে বসন্তকাল দক্ষিণ গোলার্ধে কোন</a:t>
            </a:r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IN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2438400" y="1447800"/>
            <a:ext cx="3657600" cy="914400"/>
          </a:xfrm>
          <a:prstGeom prst="plaque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uiExpand="1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14600"/>
            <a:ext cx="8610600" cy="2514600"/>
          </a:xfr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IN" sz="28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খ। ২২শে ডিসেম্বর দক্ষিণ গোলার্ধে সবচেয়ে রাত ছোট কেন?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ব্যাখ্যা কর ? 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bn-IN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295400" y="152400"/>
            <a:ext cx="6096000" cy="609600"/>
          </a:xfrm>
          <a:prstGeom prst="downArrow">
            <a:avLst>
              <a:gd name="adj1" fmla="val 51957"/>
              <a:gd name="adj2" fmla="val 50000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 rot="20286108">
            <a:off x="3192822" y="2979744"/>
            <a:ext cx="4947570" cy="2727312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5" name="Picture 4" descr="Des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499491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0"/>
            <a:ext cx="5715000" cy="106680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6600" b="1" dirty="0" smtClean="0">
                <a:solidFill>
                  <a:srgbClr val="92D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b="1" dirty="0" err="1" smtClean="0">
                <a:solidFill>
                  <a:srgbClr val="92D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 smtClean="0">
                <a:solidFill>
                  <a:srgbClr val="92D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solidFill>
                  <a:srgbClr val="92D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br>
              <a:rPr lang="bn-IN" sz="6600" b="1" dirty="0" smtClean="0">
                <a:solidFill>
                  <a:srgbClr val="92D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752600"/>
            <a:ext cx="8458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নিকুঞ্জ কুমার দাস </a:t>
            </a:r>
          </a:p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চান্দগ্রাম উচ্চ বিদ্যালয় </a:t>
            </a:r>
          </a:p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বড়লেখা মৌলভীবাজার 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62000"/>
            <a:ext cx="7467600" cy="4343400"/>
          </a:xfr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endParaRPr lang="bn-IN" sz="11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12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12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2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12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নবম	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সময়ঃ ৪৫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endParaRPr lang="en-US" sz="4800" dirty="0" smtClean="0">
              <a:solidFill>
                <a:srgbClr val="170FC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4800" dirty="0" smtClean="0">
              <a:solidFill>
                <a:srgbClr val="170FC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-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পরিবেশ</a:t>
            </a:r>
            <a:endParaRPr lang="bn-IN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170FC1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IN" sz="4800" dirty="0" smtClean="0">
                <a:solidFill>
                  <a:srgbClr val="170FC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endParaRPr lang="bn-IN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 smtClean="0">
                <a:solidFill>
                  <a:srgbClr val="170FC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endParaRPr lang="bn-IN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000" dirty="0" smtClean="0">
                <a:solidFill>
                  <a:srgbClr val="170FC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bn-IN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b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09600" y="4724400"/>
            <a:ext cx="8077200" cy="1981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চিত্রে কি দেখা যাচ্ছে</a:t>
            </a:r>
            <a:r>
              <a:rPr kumimoji="0" lang="bn-IN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?</a:t>
            </a: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১। কোন সময়ে আমরা খেজুর গাছের রস পাই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	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২।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শীতকালে আমরা  কি   অনুভব করি  ? 	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	৩। আমরা কখনও শীত কখনও গরম অনুভব  করি - এ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পরির্বতনকে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 বলা হয় 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57200"/>
            <a:ext cx="3810000" cy="3886200"/>
          </a:xfrm>
          <a:prstGeom prst="rect">
            <a:avLst/>
          </a:prstGeom>
        </p:spPr>
      </p:pic>
      <p:pic>
        <p:nvPicPr>
          <p:cNvPr id="10" name="Picture 9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33400"/>
            <a:ext cx="4267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bn-IN" sz="6600" dirty="0" smtClean="0">
                <a:solidFill>
                  <a:srgbClr val="170FC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srgbClr val="170FC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6600" dirty="0" smtClean="0">
                <a:solidFill>
                  <a:srgbClr val="170FC1"/>
                </a:solidFill>
                <a:latin typeface="NikoshBAN" pitchFamily="2" charset="0"/>
                <a:cs typeface="NikoshBAN" pitchFamily="2" charset="0"/>
              </a:rPr>
              <a:t>ঋতু পরিবর্তন</a:t>
            </a:r>
            <a:r>
              <a:rPr lang="en-US" sz="6600" dirty="0" smtClean="0">
                <a:solidFill>
                  <a:srgbClr val="170FC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solidFill>
                  <a:srgbClr val="170FC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</a:p>
          <a:p>
            <a:pPr algn="l"/>
            <a:r>
              <a:rPr lang="bn-IN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7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438400"/>
            <a:ext cx="8763000" cy="3810000"/>
          </a:xfrm>
          <a:blipFill>
            <a:blip r:embed="rId2" cstate="print"/>
            <a:tile tx="0" ty="0" sx="100000" sy="100000" flip="none" algn="tl"/>
          </a:blip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/>
          <a:p>
            <a:pPr algn="l"/>
            <a:r>
              <a:rPr lang="bn-IN" sz="2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l"/>
            <a:r>
              <a:rPr lang="bn-IN" sz="4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পাঠ শেষে শিক্ষার্থীরা ---</a:t>
            </a:r>
          </a:p>
          <a:p>
            <a:pPr algn="l"/>
            <a:r>
              <a:rPr lang="bn-IN" sz="4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1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1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1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ঋতু গু্লির নাম বলতে  পারবে ।</a:t>
            </a:r>
          </a:p>
          <a:p>
            <a:pPr algn="l"/>
            <a:r>
              <a:rPr lang="bn-IN" sz="4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২।</a:t>
            </a:r>
            <a:r>
              <a:rPr lang="en-US" sz="4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  ৪টি অবস্থান থেকে ঋতু পরির্বতন বর্ণনা করতে</a:t>
            </a:r>
            <a:r>
              <a:rPr lang="en-US" sz="4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 ।      </a:t>
            </a:r>
          </a:p>
          <a:p>
            <a:pPr algn="l"/>
            <a:r>
              <a:rPr lang="bn-IN" sz="4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ঋতু পরিবর্তন বাংলাদেশের কৃষি ক্ষেত্রে  কিরূপ প্রভাব  বিস্তার</a:t>
            </a:r>
          </a:p>
          <a:p>
            <a:pPr algn="l"/>
            <a:r>
              <a:rPr lang="bn-IN" sz="4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করে তা  ব্যাখ্যা করতে পারবে ।</a:t>
            </a:r>
          </a:p>
          <a:p>
            <a:pPr algn="l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914400" y="533400"/>
            <a:ext cx="6781800" cy="1219200"/>
          </a:xfrm>
          <a:prstGeom prst="ribbon2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1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324600" cy="762000"/>
          </a:xfr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934945237_3e1b6d8a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36576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376237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3371850" cy="27774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2057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57600"/>
            <a:ext cx="3619500" cy="30083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0" y="5257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733800"/>
            <a:ext cx="4475389" cy="2971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91200" y="5715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Kashbon-Near-Dhaka-City-770x4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57200"/>
            <a:ext cx="4378325" cy="27622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15000" y="1752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শরৎকাল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81000"/>
            <a:ext cx="5943600" cy="99377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ঋতু পরির্তন পদ্ধতি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229600" cy="3352800"/>
          </a:xfrm>
          <a:solidFill>
            <a:schemeClr val="bg2"/>
          </a:solidFill>
          <a:ln w="57150">
            <a:solidFill>
              <a:srgbClr val="92D050"/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endParaRPr lang="bn-IN" sz="1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17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17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ঋতুঃ</a:t>
            </a:r>
            <a:r>
              <a:rPr lang="en-US" sz="17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11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l"/>
            <a:r>
              <a:rPr lang="bn-IN" sz="1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সূর্য তাপের পার্থক্য অনুসারে </a:t>
            </a:r>
            <a:r>
              <a:rPr lang="bn-IN" sz="6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সারা বছরকে </a:t>
            </a:r>
            <a:r>
              <a:rPr lang="bn-IN" sz="11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bn-IN" sz="1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ভাগে ভাগ করা  হয়। </a:t>
            </a:r>
          </a:p>
          <a:p>
            <a:pPr algn="l"/>
            <a:r>
              <a:rPr lang="bn-IN" sz="1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11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 প্রতিটি ভাগকে একটি ঋতু বলে ।</a:t>
            </a:r>
          </a:p>
          <a:p>
            <a:pPr algn="l"/>
            <a:r>
              <a:rPr lang="bn-IN" sz="1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এ গুলো হল – </a:t>
            </a:r>
            <a:r>
              <a:rPr lang="bn-IN" sz="11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গ্রীষ্মকাল , শরৎকাল, শীতকাল  </a:t>
            </a:r>
            <a:r>
              <a:rPr lang="bn-IN" sz="11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11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বসন্তকাল </a:t>
            </a: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       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                        </a:t>
            </a:r>
          </a:p>
          <a:p>
            <a:pPr algn="l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MASTER" val="Polling Slide Desig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lling Slide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229</Words>
  <Application>Microsoft Office PowerPoint</Application>
  <PresentationFormat>On-screen Show (4:3)</PresentationFormat>
  <Paragraphs>75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Polling Slide Design</vt:lpstr>
      <vt:lpstr>স্বাগতম</vt:lpstr>
      <vt:lpstr>Slide 2</vt:lpstr>
      <vt:lpstr>Slide 3</vt:lpstr>
      <vt:lpstr>Slide 4</vt:lpstr>
      <vt:lpstr>আজকের পাঠ </vt:lpstr>
      <vt:lpstr>Slide 6</vt:lpstr>
      <vt:lpstr>এসো আমরা কিছু ছবি দেখি </vt:lpstr>
      <vt:lpstr>Slide 8</vt:lpstr>
      <vt:lpstr>ঋতু পরির্তন পদ্ধতি</vt:lpstr>
      <vt:lpstr>   ১। উত্তর গোলার্ধে গ্রীষ্মকাল ও দক্ষিণ গোলার্ধে  শীতকালঃ    (  ২১শে জুন  ) ২। উত্তর গোলার্ধে শরৎকাল ও দক্ষিণ গোলার্ধে  বসন্তকালঃ   (২৩শে সেপ্টেম্বর ) ৩। উত্তর গোলার্ধে শীতকাল ও দক্ষিণ গোলার্ধে গ্রীষ্মকালঃ    (২২শে ডিসেম্বের ) ৪। উত্তর গোলার্ধে বসন্তকাল ও দক্ষিণ গোলার্ধে শরৎকালঃ   ( ২১শে মার্চ  )    </vt:lpstr>
      <vt:lpstr>Slide 11</vt:lpstr>
      <vt:lpstr>Slide 12</vt:lpstr>
      <vt:lpstr>Slide 13</vt:lpstr>
      <vt:lpstr>Slide 14</vt:lpstr>
      <vt:lpstr>Slide 15</vt:lpstr>
    </vt:vector>
  </TitlesOfParts>
  <Company>PC-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</dc:creator>
  <cp:lastModifiedBy>CHS</cp:lastModifiedBy>
  <cp:revision>543</cp:revision>
  <dcterms:created xsi:type="dcterms:W3CDTF">2012-03-05T11:13:21Z</dcterms:created>
  <dcterms:modified xsi:type="dcterms:W3CDTF">2020-07-20T06:13:19Z</dcterms:modified>
</cp:coreProperties>
</file>