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9" r:id="rId9"/>
    <p:sldId id="263" r:id="rId10"/>
    <p:sldId id="272" r:id="rId11"/>
    <p:sldId id="275" r:id="rId12"/>
    <p:sldId id="271" r:id="rId13"/>
    <p:sldId id="264" r:id="rId14"/>
    <p:sldId id="273" r:id="rId15"/>
    <p:sldId id="265" r:id="rId16"/>
    <p:sldId id="266" r:id="rId17"/>
    <p:sldId id="267" r:id="rId18"/>
    <p:sldId id="26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26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5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62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57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7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59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73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272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3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3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6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22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68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3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4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E89FD79-A98F-584C-8F86-4EF71376E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364" y="1"/>
            <a:ext cx="14443364" cy="7845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ouble Wave 8">
            <a:extLst>
              <a:ext uri="{FF2B5EF4-FFF2-40B4-BE49-F238E27FC236}">
                <a16:creationId xmlns:a16="http://schemas.microsoft.com/office/drawing/2014/main" id="{16BC5A66-8CB8-B841-AC21-4F906B8840CC}"/>
              </a:ext>
            </a:extLst>
          </p:cNvPr>
          <p:cNvSpPr/>
          <p:nvPr/>
        </p:nvSpPr>
        <p:spPr>
          <a:xfrm>
            <a:off x="7536656" y="5282316"/>
            <a:ext cx="5857875" cy="2562821"/>
          </a:xfrm>
          <a:prstGeom prst="doubleWave">
            <a:avLst>
              <a:gd name="adj1" fmla="val 6250"/>
              <a:gd name="adj2" fmla="val -648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accent6">
                    <a:lumMod val="50000"/>
                  </a:schemeClr>
                </a:solidFill>
              </a:rPr>
              <a:t>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1763203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E7BC9F5-DE83-574B-8B45-DD209973DB25}"/>
              </a:ext>
            </a:extLst>
          </p:cNvPr>
          <p:cNvSpPr/>
          <p:nvPr/>
        </p:nvSpPr>
        <p:spPr>
          <a:xfrm rot="10800000" flipV="1">
            <a:off x="267886" y="303609"/>
            <a:ext cx="8018861" cy="65543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বোম্যান্স ক্যাপসুলের অক্ষীয় প্রান্ত থেকে সংগ্রাহী নালি পর্যন্ত অংশই হল </a:t>
            </a:r>
            <a:r>
              <a:rPr lang="en-US" sz="4000">
                <a:solidFill>
                  <a:srgbClr val="00B050"/>
                </a:solidFill>
              </a:rPr>
              <a:t>রেনাল টিউবিউল।</a:t>
            </a:r>
            <a:r>
              <a:rPr lang="en-US" sz="4000">
                <a:solidFill>
                  <a:srgbClr val="FF0000"/>
                </a:solidFill>
              </a:rPr>
              <a:t> এর অংশ ৩টি।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>
                <a:solidFill>
                  <a:srgbClr val="00B0F0"/>
                </a:solidFill>
              </a:rPr>
              <a:t>নিকটবর্তী প্যাঁচানো নালিকা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>
                <a:solidFill>
                  <a:srgbClr val="00B0F0"/>
                </a:solidFill>
              </a:rPr>
              <a:t>হেনরি লুপ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>
                <a:solidFill>
                  <a:srgbClr val="00B0F0"/>
                </a:solidFill>
              </a:rPr>
              <a:t>দূরবর্তী প্যাঁচানো নালিকা  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9DDF028-6097-0E4D-AA13-0E7829310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10" y="1328142"/>
            <a:ext cx="552569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1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5054A977-0FF2-D745-B037-2120863583E4}"/>
              </a:ext>
            </a:extLst>
          </p:cNvPr>
          <p:cNvSpPr/>
          <p:nvPr/>
        </p:nvSpPr>
        <p:spPr>
          <a:xfrm>
            <a:off x="3071811" y="350830"/>
            <a:ext cx="6840141" cy="2292358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Calibri" panose="020F0502020204030204" pitchFamily="34" charset="0"/>
              </a:rPr>
              <a:t>একক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C1CBB7-6206-F14A-BDDA-2EF646DD62F5}"/>
              </a:ext>
            </a:extLst>
          </p:cNvPr>
          <p:cNvSpPr txBox="1"/>
          <p:nvPr/>
        </p:nvSpPr>
        <p:spPr>
          <a:xfrm>
            <a:off x="3071811" y="3429000"/>
            <a:ext cx="719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</a:rPr>
              <a:t>বোম্যান্স ক্যাপসুল কী তা লিখ  </a:t>
            </a:r>
          </a:p>
        </p:txBody>
      </p:sp>
    </p:spTree>
    <p:extLst>
      <p:ext uri="{BB962C8B-B14F-4D97-AF65-F5344CB8AC3E}">
        <p14:creationId xmlns:p14="http://schemas.microsoft.com/office/powerpoint/2010/main" val="32636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4513F295-C20C-904D-9DD9-E0EE27D64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4" y="607219"/>
            <a:ext cx="6335927" cy="56257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7929C86-C62C-F541-957A-A755CA53E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59" y="607219"/>
            <a:ext cx="4383413" cy="56257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4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 1">
            <a:extLst>
              <a:ext uri="{FF2B5EF4-FFF2-40B4-BE49-F238E27FC236}">
                <a16:creationId xmlns:a16="http://schemas.microsoft.com/office/drawing/2014/main" id="{DA358377-7D51-534C-B347-E5BAF3B75CF1}"/>
              </a:ext>
            </a:extLst>
          </p:cNvPr>
          <p:cNvSpPr/>
          <p:nvPr/>
        </p:nvSpPr>
        <p:spPr>
          <a:xfrm rot="10800000" flipV="1">
            <a:off x="155660" y="-535782"/>
            <a:ext cx="8202528" cy="237529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</a:rPr>
              <a:t>নেফ্রনের কার্যকারিতা </a:t>
            </a:r>
            <a:endParaRPr lang="en-US" sz="6000">
              <a:solidFill>
                <a:srgbClr val="FFFF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28199E0-0FF5-D748-A336-142FD6009F39}"/>
              </a:ext>
            </a:extLst>
          </p:cNvPr>
          <p:cNvSpPr/>
          <p:nvPr/>
        </p:nvSpPr>
        <p:spPr>
          <a:xfrm>
            <a:off x="1178719" y="892969"/>
            <a:ext cx="10161984" cy="56855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FF0000"/>
                </a:solidFill>
              </a:rPr>
              <a:t>গ্লোমেরুলাস </a:t>
            </a:r>
            <a:r>
              <a:rPr lang="en-US" sz="3200">
                <a:solidFill>
                  <a:schemeClr val="tx1"/>
                </a:solidFill>
              </a:rPr>
              <a:t>ছাকনীর মত কাজ করে রক্ত থ্রকে পরিস্রুত তরল  আলাদা করে, এ তরলকে বলে </a:t>
            </a:r>
            <a:r>
              <a:rPr lang="en-US" sz="3200">
                <a:solidFill>
                  <a:srgbClr val="FF0000"/>
                </a:solidFill>
              </a:rPr>
              <a:t>আল্ট্রাফিলট্রেট।</a:t>
            </a:r>
            <a:r>
              <a:rPr lang="en-US" sz="3200">
                <a:solidFill>
                  <a:schemeClr val="tx1"/>
                </a:solidFill>
              </a:rPr>
              <a:t>  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এই তরল </a:t>
            </a:r>
            <a:r>
              <a:rPr lang="en-US" sz="3200">
                <a:solidFill>
                  <a:schemeClr val="accent6"/>
                </a:solidFill>
              </a:rPr>
              <a:t>Renal tubule –র</a:t>
            </a:r>
            <a:r>
              <a:rPr lang="en-US" sz="3200">
                <a:solidFill>
                  <a:schemeClr val="tx1"/>
                </a:solidFill>
              </a:rPr>
              <a:t> মধ্যে প্রবাহিত হওয়ার সময় কয়েক দফা শোষণ ও নিঃসরন হয়।  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সবশেষে যে তরল পাওয়া যায় তাই মূত্র।যা সংগ্রাহী নালি হয়ে ইউরেটারের মধ্যে দিয়ে মূত্রথলী তে পৌছায়।  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6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1F18C0-B7A7-BA40-8558-6DEA2349AF14}"/>
              </a:ext>
            </a:extLst>
          </p:cNvPr>
          <p:cNvSpPr/>
          <p:nvPr/>
        </p:nvSpPr>
        <p:spPr>
          <a:xfrm>
            <a:off x="809032" y="857250"/>
            <a:ext cx="3298626" cy="857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Afferent ধমনী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0E2073-EF40-E448-B9BC-6C092F29545C}"/>
              </a:ext>
            </a:extLst>
          </p:cNvPr>
          <p:cNvSpPr/>
          <p:nvPr/>
        </p:nvSpPr>
        <p:spPr>
          <a:xfrm>
            <a:off x="684011" y="2000250"/>
            <a:ext cx="3423647" cy="10358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Efferent ধমনী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2951C3-055D-EA4A-AC12-C91D370FFAA2}"/>
              </a:ext>
            </a:extLst>
          </p:cNvPr>
          <p:cNvSpPr/>
          <p:nvPr/>
        </p:nvSpPr>
        <p:spPr>
          <a:xfrm rot="10800000" flipV="1">
            <a:off x="809031" y="3321844"/>
            <a:ext cx="3298627" cy="103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বোম্যান্স ক্যাপসুল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0C3D7-6C0E-EB43-B289-394138F190CB}"/>
              </a:ext>
            </a:extLst>
          </p:cNvPr>
          <p:cNvSpPr/>
          <p:nvPr/>
        </p:nvSpPr>
        <p:spPr>
          <a:xfrm rot="10800000" flipV="1">
            <a:off x="684011" y="4714875"/>
            <a:ext cx="4120157" cy="8572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গ্লোমেরুলাস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7FD270F-2E3B-8F48-BF8C-7DEB3164CEDE}"/>
              </a:ext>
            </a:extLst>
          </p:cNvPr>
          <p:cNvSpPr/>
          <p:nvPr/>
        </p:nvSpPr>
        <p:spPr>
          <a:xfrm flipV="1">
            <a:off x="4804169" y="4714872"/>
            <a:ext cx="5139632" cy="1202645"/>
          </a:xfrm>
          <a:prstGeom prst="rightArrow">
            <a:avLst>
              <a:gd name="adj1" fmla="val 0"/>
              <a:gd name="adj2" fmla="val 153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5A7E4-2EC5-634A-A998-FAF97E97C3E4}"/>
              </a:ext>
            </a:extLst>
          </p:cNvPr>
          <p:cNvSpPr txBox="1"/>
          <p:nvPr/>
        </p:nvSpPr>
        <p:spPr>
          <a:xfrm>
            <a:off x="5181600" y="4714870"/>
            <a:ext cx="2926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আল্ট্রাফিল্ট্রেট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4EAD77-220C-B049-BB24-E394D5F81F14}"/>
              </a:ext>
            </a:extLst>
          </p:cNvPr>
          <p:cNvSpPr/>
          <p:nvPr/>
        </p:nvSpPr>
        <p:spPr>
          <a:xfrm>
            <a:off x="9247290" y="4899534"/>
            <a:ext cx="2414881" cy="886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রেনাল টিউবিউল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B42E1A0-A6A7-304F-9B9C-3614D6DED632}"/>
              </a:ext>
            </a:extLst>
          </p:cNvPr>
          <p:cNvSpPr/>
          <p:nvPr/>
        </p:nvSpPr>
        <p:spPr>
          <a:xfrm rot="16200000">
            <a:off x="9216053" y="3633148"/>
            <a:ext cx="1937432" cy="565884"/>
          </a:xfrm>
          <a:prstGeom prst="rightArrow">
            <a:avLst>
              <a:gd name="adj1" fmla="val 0"/>
              <a:gd name="adj2" fmla="val 71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D9D6A-C3C9-5543-999F-C3C5F700189A}"/>
              </a:ext>
            </a:extLst>
          </p:cNvPr>
          <p:cNvSpPr/>
          <p:nvPr/>
        </p:nvSpPr>
        <p:spPr>
          <a:xfrm>
            <a:off x="9122813" y="2149191"/>
            <a:ext cx="2123912" cy="886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সংগ্রাহী নালি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FEBE9-5170-A748-9C7A-75F629C5EC6D}"/>
              </a:ext>
            </a:extLst>
          </p:cNvPr>
          <p:cNvSpPr/>
          <p:nvPr/>
        </p:nvSpPr>
        <p:spPr>
          <a:xfrm rot="10800000" flipH="1" flipV="1">
            <a:off x="4000243" y="2208779"/>
            <a:ext cx="2362713" cy="327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বর্হিমুখী ধমনী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1BD00D-5816-F343-9F68-EBB199335393}"/>
              </a:ext>
            </a:extLst>
          </p:cNvPr>
          <p:cNvSpPr/>
          <p:nvPr/>
        </p:nvSpPr>
        <p:spPr>
          <a:xfrm rot="10800000" flipV="1">
            <a:off x="3633307" y="3530372"/>
            <a:ext cx="3724756" cy="541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দ্বিস্তরী পেয়ালাকৃতির অংগ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2BD90B-8E05-6846-9BD4-ACBAD636D0F6}"/>
              </a:ext>
            </a:extLst>
          </p:cNvPr>
          <p:cNvSpPr/>
          <p:nvPr/>
        </p:nvSpPr>
        <p:spPr>
          <a:xfrm>
            <a:off x="4113611" y="1101208"/>
            <a:ext cx="27890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অর্ন্তমুখী ধমনী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28E13B-CB07-634D-B782-23172B00D4EC}"/>
              </a:ext>
            </a:extLst>
          </p:cNvPr>
          <p:cNvSpPr/>
          <p:nvPr/>
        </p:nvSpPr>
        <p:spPr>
          <a:xfrm>
            <a:off x="424600" y="5422107"/>
            <a:ext cx="4379567" cy="8525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কৈশিক জালিকা দিয়ে তৈরি 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DA7F6068-BF0A-CE42-8F8E-F972D9A792DA}"/>
              </a:ext>
            </a:extLst>
          </p:cNvPr>
          <p:cNvSpPr/>
          <p:nvPr/>
        </p:nvSpPr>
        <p:spPr>
          <a:xfrm rot="10800000" flipV="1">
            <a:off x="4000243" y="-18247"/>
            <a:ext cx="6196003" cy="833754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নেফ্রনের গঠন ও কার্যকরীতার প্রবাহ চিত্র</a:t>
            </a:r>
          </a:p>
        </p:txBody>
      </p:sp>
    </p:spTree>
    <p:extLst>
      <p:ext uri="{BB962C8B-B14F-4D97-AF65-F5344CB8AC3E}">
        <p14:creationId xmlns:p14="http://schemas.microsoft.com/office/powerpoint/2010/main" val="2381999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41EAEB6-DCDE-1740-9D2D-D62AF8047D6B}"/>
              </a:ext>
            </a:extLst>
          </p:cNvPr>
          <p:cNvSpPr/>
          <p:nvPr/>
        </p:nvSpPr>
        <p:spPr>
          <a:xfrm>
            <a:off x="1830584" y="250029"/>
            <a:ext cx="4098728" cy="1785938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বৃক্কের কাজ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F2663A46-9443-BE4D-A7A1-6413A9F8F0BA}"/>
              </a:ext>
            </a:extLst>
          </p:cNvPr>
          <p:cNvSpPr/>
          <p:nvPr/>
        </p:nvSpPr>
        <p:spPr>
          <a:xfrm rot="10800000" flipV="1">
            <a:off x="538759" y="2303858"/>
            <a:ext cx="7765851" cy="455414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accent4"/>
                </a:solidFill>
              </a:rPr>
              <a:t>নাইট্রোজেন ঘটিত বর্জ্য পদার্থ ইউরিয়া,ইউরিক এসিড,ক্রিয়েটিনিন মূত্রের প্রধান উপাদান। যেগুলো মানবদেহের জন্য অত্যন্ত ক্ষতিকর।একজন  সুস্থ মানুষ প্রতিদিন প্রায় ১.৫ লিটার মুত্র ত্যাগ করে।</a:t>
            </a:r>
            <a:r>
              <a:rPr lang="en-US" sz="3600">
                <a:solidFill>
                  <a:srgbClr val="FF0000"/>
                </a:solidFill>
              </a:rPr>
              <a:t>বৃক্ক </a:t>
            </a:r>
            <a:r>
              <a:rPr lang="en-US" sz="3600">
                <a:solidFill>
                  <a:schemeClr val="tx1"/>
                </a:solidFill>
              </a:rPr>
              <a:t>মূত্রের মাধ্যমে উল্লিখিত বর্জ্য অপসারণে গুরুত্বপূর্ণ ভূমিকা রাখে।     </a:t>
            </a:r>
            <a:endParaRPr lang="en-US" sz="3600">
              <a:solidFill>
                <a:schemeClr val="accent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50EE5A-8264-9748-97EC-09805837C1CC}"/>
              </a:ext>
            </a:extLst>
          </p:cNvPr>
          <p:cNvSpPr/>
          <p:nvPr/>
        </p:nvSpPr>
        <p:spPr>
          <a:xfrm>
            <a:off x="8483203" y="2035967"/>
            <a:ext cx="2991445" cy="27324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সোডিয়াম, পটাশিয়াম, ক্লোরাইড –র ভারসাম্য রক্ষা করে।এছাড়াও রক্তচাপ , অম্ল- ক্ষারের পরিমাণ নিয়ন্ত্রণ করে। </a:t>
            </a:r>
          </a:p>
        </p:txBody>
      </p:sp>
    </p:spTree>
    <p:extLst>
      <p:ext uri="{BB962C8B-B14F-4D97-AF65-F5344CB8AC3E}">
        <p14:creationId xmlns:p14="http://schemas.microsoft.com/office/powerpoint/2010/main" val="90157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CF4E-7D61-BF4B-9560-A8CF820F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দলীয় কাজ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A2939-2DDD-6E4F-8D1A-13887F357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গ্লোমেরুলাসের কাজ বিশ্লেষণ কর।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71D039-CFE4-6B40-9B98-015339487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53" y="3274879"/>
            <a:ext cx="4786537" cy="28719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20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8D6E-BF49-3947-9429-29C1E67E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642804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মূল্যায়ন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3D4A7-6C97-4043-BB6F-B5870C342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495" y="1946671"/>
            <a:ext cx="9601196" cy="3318936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3200">
                <a:solidFill>
                  <a:srgbClr val="FF0000"/>
                </a:solidFill>
              </a:rPr>
              <a:t>নেফ্রন কি?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>
                <a:solidFill>
                  <a:srgbClr val="FF0000"/>
                </a:solidFill>
              </a:rPr>
              <a:t>নেফ্রনের প্রধান অংশগুলোর নাম বল।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>
                <a:solidFill>
                  <a:srgbClr val="FF0000"/>
                </a:solidFill>
              </a:rPr>
              <a:t>রেনাল টিবিউল ব্যাখ্যা কর।</a:t>
            </a:r>
          </a:p>
          <a:p>
            <a:pPr marL="0" indent="0" algn="ctr">
              <a:buNone/>
            </a:pPr>
            <a:r>
              <a:rPr lang="en-US" sz="3200">
                <a:solidFill>
                  <a:schemeClr val="accent6"/>
                </a:solidFill>
              </a:rPr>
              <a:t>বহুনির্বাচনি প্রশ্ন</a:t>
            </a:r>
            <a:endParaRPr lang="en-US" sz="3200" u="sng">
              <a:solidFill>
                <a:schemeClr val="accent6"/>
              </a:solidFill>
            </a:endParaRPr>
          </a:p>
          <a:p>
            <a:pPr algn="ctr"/>
            <a:r>
              <a:rPr lang="en-US" sz="3200" u="sng">
                <a:solidFill>
                  <a:schemeClr val="accent6"/>
                </a:solidFill>
              </a:rPr>
              <a:t>একজন সুস্থ মানুষ প্রতিদিন কি পরিমাণ মূত্র ত্যাগ করেন?</a:t>
            </a:r>
          </a:p>
          <a:p>
            <a:pPr marL="0" indent="0" algn="ctr">
              <a:buNone/>
            </a:pPr>
            <a:r>
              <a:rPr lang="en-US" sz="3200" u="sng">
                <a:solidFill>
                  <a:schemeClr val="accent6"/>
                </a:solidFill>
              </a:rPr>
              <a:t>ক.১২০০মি.লি. খ.১৫০০মি.লি</a:t>
            </a:r>
          </a:p>
          <a:p>
            <a:pPr marL="0" indent="0" algn="ctr">
              <a:buNone/>
            </a:pPr>
            <a:r>
              <a:rPr lang="en-US" sz="3200" u="sng">
                <a:solidFill>
                  <a:schemeClr val="accent6"/>
                </a:solidFill>
              </a:rPr>
              <a:t>গ.১০০০মি.লি.  ঘ.২০০০মি.লি  </a:t>
            </a:r>
            <a:r>
              <a:rPr lang="en-US" sz="3200">
                <a:solidFill>
                  <a:schemeClr val="accent6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71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54C5-F68E-4F44-A129-66709F53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/>
              <a:t>বাড়ির কাজ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905E2-3729-F242-95BC-48EF31110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rgbClr val="00B0F0"/>
                </a:solidFill>
              </a:rPr>
              <a:t>নেফ্রনের চিহ্নিত চিত্র অংকন করবে।  </a:t>
            </a:r>
          </a:p>
        </p:txBody>
      </p:sp>
    </p:spTree>
    <p:extLst>
      <p:ext uri="{BB962C8B-B14F-4D97-AF65-F5344CB8AC3E}">
        <p14:creationId xmlns:p14="http://schemas.microsoft.com/office/powerpoint/2010/main" val="2992581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A24A5A4-E990-DC40-82A7-506F4F91F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5" y="589360"/>
            <a:ext cx="11207269" cy="5947172"/>
          </a:xfrm>
          <a:prstGeom prst="rect">
            <a:avLst/>
          </a:prstGeom>
        </p:spPr>
      </p:pic>
      <p:sp>
        <p:nvSpPr>
          <p:cNvPr id="6" name="Flowchart: Multidocument 5">
            <a:extLst>
              <a:ext uri="{FF2B5EF4-FFF2-40B4-BE49-F238E27FC236}">
                <a16:creationId xmlns:a16="http://schemas.microsoft.com/office/drawing/2014/main" id="{852A42AD-C6AB-8F45-B25F-4031870E8B9E}"/>
              </a:ext>
            </a:extLst>
          </p:cNvPr>
          <p:cNvSpPr/>
          <p:nvPr/>
        </p:nvSpPr>
        <p:spPr>
          <a:xfrm>
            <a:off x="1017984" y="2161055"/>
            <a:ext cx="10304860" cy="2410945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FF0000"/>
                </a:solidFill>
                <a:latin typeface="Calibri" panose="020F0502020204030204" pitchFamily="34" charset="0"/>
              </a:rPr>
              <a:t>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6325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D59C-39E1-0648-891F-8B83C50F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</a:rPr>
              <a:t>পরিচিতি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3A63C-8045-7443-8E25-AE24D08AFD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/>
              <a:t>শিক্ষক পরিচিতি</a:t>
            </a:r>
          </a:p>
          <a:p>
            <a:pPr algn="ctr"/>
            <a:r>
              <a:rPr lang="en-US" sz="2800"/>
              <a:t>জান্নাতুল ফেরদৌস</a:t>
            </a:r>
          </a:p>
          <a:p>
            <a:pPr algn="ctr"/>
            <a:r>
              <a:rPr lang="en-US" sz="2800"/>
              <a:t>সহকারী শিক্ষক বিজ্ঞান</a:t>
            </a:r>
          </a:p>
          <a:p>
            <a:pPr algn="ctr"/>
            <a:r>
              <a:rPr lang="en-US" sz="2800"/>
              <a:t>ফেনী আলিয়া কামিল মাদ্রাসা।  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976F2-9F92-D042-A978-7FB2A95DF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438" y="2560320"/>
            <a:ext cx="4718304" cy="3310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/>
              <a:t>পাঠ পরিচিতি</a:t>
            </a:r>
          </a:p>
          <a:p>
            <a:pPr algn="ctr"/>
            <a:r>
              <a:rPr lang="en-US" sz="2800"/>
              <a:t>শ্রেণিঃ নবম-দশম</a:t>
            </a:r>
          </a:p>
          <a:p>
            <a:pPr algn="ctr"/>
            <a:r>
              <a:rPr lang="en-US" sz="2800"/>
              <a:t>বিষয়ঃ জীব বিজ্ঞান</a:t>
            </a:r>
          </a:p>
          <a:p>
            <a:pPr algn="ctr"/>
            <a:r>
              <a:rPr lang="en-US" sz="2800"/>
              <a:t>অধ্যায়ঃ  ৮ম</a:t>
            </a:r>
          </a:p>
          <a:p>
            <a:pPr marL="0" indent="0" algn="ctr">
              <a:buNone/>
            </a:pPr>
            <a:r>
              <a:rPr lang="en-US" sz="2800"/>
              <a:t>(রেচন প্রক্রিয়া) 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7BDD6BF1-0218-9D4A-8304-69C7EA497CBE}"/>
              </a:ext>
            </a:extLst>
          </p:cNvPr>
          <p:cNvCxnSpPr>
            <a:cxnSpLocks/>
          </p:cNvCxnSpPr>
          <p:nvPr/>
        </p:nvCxnSpPr>
        <p:spPr>
          <a:xfrm rot="5400000">
            <a:off x="4822035" y="4018358"/>
            <a:ext cx="4089795" cy="62508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B356-A4FD-BE41-808D-D79EC192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</a:rPr>
              <a:t>শিখনফল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C38AE-CBC9-E94F-B851-3BFFAC7D5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385" y="2285999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/>
              <a:t>এই পাঠ শেষে শিক্ষার্থীরা,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নেফ্রন কী তা বলতে পারবে;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নেফ্রনের গঠন ব্যাখ্যা করতে পারবে;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নেফ্রনের কার্যপ্রণালি বিশ্লেষণ করতে পারবে;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বৃক্কের কাজ বর্ণনা করতে পারবে।            </a:t>
            </a:r>
          </a:p>
        </p:txBody>
      </p:sp>
    </p:spTree>
    <p:extLst>
      <p:ext uri="{BB962C8B-B14F-4D97-AF65-F5344CB8AC3E}">
        <p14:creationId xmlns:p14="http://schemas.microsoft.com/office/powerpoint/2010/main" val="170011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E3467-66A9-D448-9403-2F535C00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62864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US" sz="6000" b="1"/>
              <a:t>নিচের ছবি লক্ষ্য কর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0C2625-22FB-2841-ABD0-41E1CE5A5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6" y="1701798"/>
            <a:ext cx="5279680" cy="46751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8327267-A4C8-FD4D-A17B-808A26146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47" y="1769533"/>
            <a:ext cx="4610099" cy="44862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2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E283-87EF-3E4D-B856-DAAEEF90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</a:rPr>
              <a:t>আজকের পাঠ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9EBCA-A73B-A148-B419-BCB100864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00B050"/>
                </a:solidFill>
              </a:rPr>
              <a:t>নেফ্রনের গঠন,কার্যপ্রণালী এবং বৃক্কের কাজ।   </a:t>
            </a:r>
          </a:p>
        </p:txBody>
      </p:sp>
    </p:spTree>
    <p:extLst>
      <p:ext uri="{BB962C8B-B14F-4D97-AF65-F5344CB8AC3E}">
        <p14:creationId xmlns:p14="http://schemas.microsoft.com/office/powerpoint/2010/main" val="9480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F2FD0D1B-4A42-4945-BB12-C0B2C1E120C4}"/>
              </a:ext>
            </a:extLst>
          </p:cNvPr>
          <p:cNvSpPr/>
          <p:nvPr/>
        </p:nvSpPr>
        <p:spPr>
          <a:xfrm>
            <a:off x="0" y="-359617"/>
            <a:ext cx="3103673" cy="1591913"/>
          </a:xfrm>
          <a:prstGeom prst="rightArrow">
            <a:avLst>
              <a:gd name="adj1" fmla="val 50000"/>
              <a:gd name="adj2" fmla="val 43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FF00"/>
                </a:solidFill>
              </a:rPr>
              <a:t>নেফ্রন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35B927-3300-534F-A7C0-8C27E2F10543}"/>
              </a:ext>
            </a:extLst>
          </p:cNvPr>
          <p:cNvSpPr/>
          <p:nvPr/>
        </p:nvSpPr>
        <p:spPr>
          <a:xfrm rot="10800000" flipV="1">
            <a:off x="185234" y="892969"/>
            <a:ext cx="6529531" cy="5965031"/>
          </a:xfrm>
          <a:prstGeom prst="roundRect">
            <a:avLst>
              <a:gd name="adj" fmla="val 141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/>
              <a:t>মানবদেহে প্রতিটি বৃক্কে প্রায় </a:t>
            </a:r>
            <a:r>
              <a:rPr lang="en-US" sz="4000">
                <a:solidFill>
                  <a:srgbClr val="FF0000"/>
                </a:solidFill>
              </a:rPr>
              <a:t>১০-১২ লক্ষ </a:t>
            </a:r>
            <a:r>
              <a:rPr lang="en-US" sz="4000">
                <a:solidFill>
                  <a:schemeClr val="tx1"/>
                </a:solidFill>
              </a:rPr>
              <a:t>নেফ্রন থাকে।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বৃক্কের ইউরেনিফেরাস নালিকার ২টি অংশ রয়েছে,নেফ্রন ও সংগ্রাহীনালীl 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FF0000"/>
                </a:solidFill>
              </a:rPr>
              <a:t>নেফ্রন </a:t>
            </a:r>
            <a:r>
              <a:rPr lang="en-US" sz="4000">
                <a:solidFill>
                  <a:schemeClr val="accent4"/>
                </a:solidFill>
              </a:rPr>
              <a:t>হল ইউরেনিফেরাস নালির ক্ষরণকারী অংশ ও বৃক্কের কাজের  একক।   </a:t>
            </a:r>
            <a:r>
              <a:rPr lang="en-US" sz="4000">
                <a:solidFill>
                  <a:schemeClr val="tx1"/>
                </a:solidFill>
              </a:rPr>
              <a:t>  </a:t>
            </a:r>
            <a:r>
              <a:rPr lang="en-US" sz="4000"/>
              <a:t>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40320F2-C764-C64B-B992-7276F06B1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08" y="3071812"/>
            <a:ext cx="4524376" cy="3286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6214357-1984-E84A-AF64-4D4BF2F75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08" y="202407"/>
            <a:ext cx="3810000" cy="25657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9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355B7594-C5DC-B746-B4E8-B6688CF0426F}"/>
              </a:ext>
            </a:extLst>
          </p:cNvPr>
          <p:cNvSpPr/>
          <p:nvPr/>
        </p:nvSpPr>
        <p:spPr>
          <a:xfrm rot="10800000" flipV="1">
            <a:off x="8597192" y="0"/>
            <a:ext cx="3225713" cy="1321593"/>
          </a:xfrm>
          <a:prstGeom prst="rightArrow">
            <a:avLst>
              <a:gd name="adj1" fmla="val 79630"/>
              <a:gd name="adj2" fmla="val 1108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</a:rPr>
              <a:t>গঠন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80176-A80F-F546-A657-772E04A7BDC8}"/>
              </a:ext>
            </a:extLst>
          </p:cNvPr>
          <p:cNvSpPr/>
          <p:nvPr/>
        </p:nvSpPr>
        <p:spPr>
          <a:xfrm flipH="1">
            <a:off x="2806896" y="0"/>
            <a:ext cx="4185052" cy="803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নেফ্রন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131B5F7-411A-4742-BBD6-8566C7D7EE93}"/>
              </a:ext>
            </a:extLst>
          </p:cNvPr>
          <p:cNvSpPr/>
          <p:nvPr/>
        </p:nvSpPr>
        <p:spPr>
          <a:xfrm>
            <a:off x="4246113" y="803666"/>
            <a:ext cx="1849887" cy="1696643"/>
          </a:xfrm>
          <a:prstGeom prst="downArrow">
            <a:avLst>
              <a:gd name="adj1" fmla="val 0"/>
              <a:gd name="adj2" fmla="val 46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A5F1B017-2927-B949-900E-D9FF6EA0BC63}"/>
              </a:ext>
            </a:extLst>
          </p:cNvPr>
          <p:cNvSpPr/>
          <p:nvPr/>
        </p:nvSpPr>
        <p:spPr>
          <a:xfrm flipV="1">
            <a:off x="1738312" y="1764416"/>
            <a:ext cx="10054827" cy="660794"/>
          </a:xfrm>
          <a:prstGeom prst="leftRightArrow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ECF1FB-4AA4-0B41-99AB-FECFF1D43DDA}"/>
              </a:ext>
            </a:extLst>
          </p:cNvPr>
          <p:cNvSpPr/>
          <p:nvPr/>
        </p:nvSpPr>
        <p:spPr>
          <a:xfrm>
            <a:off x="328913" y="2308766"/>
            <a:ext cx="4143374" cy="11787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6"/>
                </a:solidFill>
              </a:rPr>
              <a:t>Renal corpuscle বা</a:t>
            </a:r>
          </a:p>
          <a:p>
            <a:pPr algn="ctr"/>
            <a:r>
              <a:rPr lang="en-US" sz="4000">
                <a:solidFill>
                  <a:schemeClr val="accent6"/>
                </a:solidFill>
              </a:rPr>
              <a:t>মালপিজিয়ান অংগ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51679-6D03-6E4C-8CEF-E27E3D39A495}"/>
              </a:ext>
            </a:extLst>
          </p:cNvPr>
          <p:cNvSpPr/>
          <p:nvPr/>
        </p:nvSpPr>
        <p:spPr>
          <a:xfrm>
            <a:off x="9114982" y="2767375"/>
            <a:ext cx="3077018" cy="6607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2"/>
                </a:solidFill>
              </a:rPr>
              <a:t>Renal tubule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C9CADB-BE88-DE47-B50D-0A9234D1D1B9}"/>
              </a:ext>
            </a:extLst>
          </p:cNvPr>
          <p:cNvSpPr/>
          <p:nvPr/>
        </p:nvSpPr>
        <p:spPr>
          <a:xfrm>
            <a:off x="1076921" y="3428169"/>
            <a:ext cx="191096" cy="2839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A2BA6B0-3D17-CA4B-9B75-EAD9D7391965}"/>
              </a:ext>
            </a:extLst>
          </p:cNvPr>
          <p:cNvSpPr/>
          <p:nvPr/>
        </p:nvSpPr>
        <p:spPr>
          <a:xfrm rot="16200000">
            <a:off x="2467184" y="2377239"/>
            <a:ext cx="839388" cy="3619914"/>
          </a:xfrm>
          <a:prstGeom prst="downArrow">
            <a:avLst>
              <a:gd name="adj1" fmla="val 50000"/>
              <a:gd name="adj2" fmla="val 2246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CBE9D8-0E7C-8C45-8A9B-899D6350EF50}"/>
              </a:ext>
            </a:extLst>
          </p:cNvPr>
          <p:cNvSpPr/>
          <p:nvPr/>
        </p:nvSpPr>
        <p:spPr>
          <a:xfrm rot="10800000" flipV="1">
            <a:off x="4518423" y="3908713"/>
            <a:ext cx="5167029" cy="12225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B050"/>
                </a:solidFill>
              </a:rPr>
              <a:t>Glomerulus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7D9AF1C-33AE-4D4A-B513-3D9956373A7D}"/>
              </a:ext>
            </a:extLst>
          </p:cNvPr>
          <p:cNvSpPr/>
          <p:nvPr/>
        </p:nvSpPr>
        <p:spPr>
          <a:xfrm rot="16200000" flipH="1">
            <a:off x="1937479" y="4966581"/>
            <a:ext cx="521679" cy="2080780"/>
          </a:xfrm>
          <a:prstGeom prst="downArrow">
            <a:avLst>
              <a:gd name="adj1" fmla="val 100000"/>
              <a:gd name="adj2" fmla="val 3605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8CFBA87-2596-D544-BA83-81B138B45CB2}"/>
              </a:ext>
            </a:extLst>
          </p:cNvPr>
          <p:cNvSpPr/>
          <p:nvPr/>
        </p:nvSpPr>
        <p:spPr>
          <a:xfrm>
            <a:off x="3238708" y="5529081"/>
            <a:ext cx="5167029" cy="12225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C00000"/>
                </a:solidFill>
              </a:rPr>
              <a:t>বোম্যান্স ক্যাপসুল</a:t>
            </a:r>
          </a:p>
        </p:txBody>
      </p:sp>
    </p:spTree>
    <p:extLst>
      <p:ext uri="{BB962C8B-B14F-4D97-AF65-F5344CB8AC3E}">
        <p14:creationId xmlns:p14="http://schemas.microsoft.com/office/powerpoint/2010/main" val="42319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7DF8797-D15F-B946-A01F-2D8A6968A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6" y="339328"/>
            <a:ext cx="10636152" cy="63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7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2C5740A-A6F4-154E-9F9B-FDB6D27F113D}"/>
              </a:ext>
            </a:extLst>
          </p:cNvPr>
          <p:cNvSpPr/>
          <p:nvPr/>
        </p:nvSpPr>
        <p:spPr>
          <a:xfrm rot="10800000" flipV="1">
            <a:off x="288128" y="178592"/>
            <a:ext cx="7087793" cy="192702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বোম্যান্স ক্যাপসুল </a:t>
            </a:r>
            <a:r>
              <a:rPr lang="en-US" sz="3200">
                <a:solidFill>
                  <a:schemeClr val="tx1"/>
                </a:solidFill>
              </a:rPr>
              <a:t>দুইস্তর বিশিষ্ট পেয়ালাকৃতির ১টি অংগ যা গ্লোমেরুলাসকে ঢেকে রাখে। 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11CD6-E1EE-6740-A1A0-138732E96251}"/>
              </a:ext>
            </a:extLst>
          </p:cNvPr>
          <p:cNvSpPr/>
          <p:nvPr/>
        </p:nvSpPr>
        <p:spPr>
          <a:xfrm rot="10800000" flipV="1">
            <a:off x="467913" y="2232423"/>
            <a:ext cx="5638205" cy="4214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B050"/>
                </a:solidFill>
              </a:rPr>
              <a:t>গ্লোমেরুলাস </a:t>
            </a:r>
            <a:r>
              <a:rPr lang="en-US" sz="2800">
                <a:solidFill>
                  <a:schemeClr val="tx1"/>
                </a:solidFill>
              </a:rPr>
              <a:t>একগুচ্ছ কৈশিক জালিকা নিয়ে গঠিত।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রেনাল ধমনী থেকে সৃষ্ট এপারেন্ট ধমনী  ক্যাপসুলের ভিতরে ঢুকে প্রায় ৫০ টি কৈশিক নালি তৈরি করে।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এ নালিকা গুলো বিভক্ত হয়ে সূক্ষ রক্তজালিকা তৈরি করে। এ জালিকাগুলোর নালিকা গুলো মিলিত হয়ে ইফারেন্ট ধমনী তৈরি করে এবং ক্যআপ্সুল থাকে বেরিয়ে যায়।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FD4617A-1FE4-4C4A-BAEB-5D56FD4A3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01" y="444704"/>
            <a:ext cx="5060971" cy="29646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90C450B-0A4E-F742-98C1-56FD3BEFD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77" y="2552108"/>
            <a:ext cx="5638206" cy="38951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2226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PowerPoint Presentation</vt:lpstr>
      <vt:lpstr>পরিচিতি </vt:lpstr>
      <vt:lpstr>শিখনফল</vt:lpstr>
      <vt:lpstr>নিচের ছবি লক্ষ্য কর </vt:lpstr>
      <vt:lpstr>আজকের পাঠ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 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nasrin9586@gmail.com</dc:creator>
  <cp:lastModifiedBy>nasrin9586@gmail.com</cp:lastModifiedBy>
  <cp:revision>30</cp:revision>
  <dcterms:created xsi:type="dcterms:W3CDTF">2020-06-19T14:20:42Z</dcterms:created>
  <dcterms:modified xsi:type="dcterms:W3CDTF">2020-07-20T09:20:13Z</dcterms:modified>
</cp:coreProperties>
</file>