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81" r:id="rId4"/>
    <p:sldId id="286" r:id="rId5"/>
    <p:sldId id="258" r:id="rId6"/>
    <p:sldId id="259" r:id="rId7"/>
    <p:sldId id="287" r:id="rId8"/>
    <p:sldId id="262" r:id="rId9"/>
    <p:sldId id="261" r:id="rId10"/>
    <p:sldId id="288" r:id="rId11"/>
    <p:sldId id="293" r:id="rId12"/>
    <p:sldId id="297" r:id="rId13"/>
    <p:sldId id="289" r:id="rId14"/>
    <p:sldId id="291" r:id="rId15"/>
    <p:sldId id="290" r:id="rId16"/>
    <p:sldId id="292" r:id="rId17"/>
    <p:sldId id="294" r:id="rId18"/>
    <p:sldId id="296" r:id="rId19"/>
    <p:sldId id="295" r:id="rId20"/>
    <p:sldId id="284" r:id="rId21"/>
    <p:sldId id="301" r:id="rId22"/>
    <p:sldId id="302" r:id="rId23"/>
    <p:sldId id="303" r:id="rId24"/>
    <p:sldId id="304" r:id="rId25"/>
    <p:sldId id="305" r:id="rId26"/>
    <p:sldId id="298" r:id="rId27"/>
    <p:sldId id="299" r:id="rId28"/>
    <p:sldId id="300" r:id="rId29"/>
    <p:sldId id="268" r:id="rId30"/>
    <p:sldId id="276" r:id="rId31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5A0648"/>
    <a:srgbClr val="293FE3"/>
    <a:srgbClr val="2110FC"/>
    <a:srgbClr val="3366FF"/>
    <a:srgbClr val="990033"/>
    <a:srgbClr val="FF0000"/>
    <a:srgbClr val="00CC00"/>
    <a:srgbClr val="1504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67" autoAdjust="0"/>
    <p:restoredTop sz="94715" autoAdjust="0"/>
  </p:normalViewPr>
  <p:slideViewPr>
    <p:cSldViewPr>
      <p:cViewPr>
        <p:scale>
          <a:sx n="22" d="100"/>
          <a:sy n="22" d="100"/>
        </p:scale>
        <p:origin x="-696" y="224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" d="100"/>
          <a:sy n="13" d="100"/>
        </p:scale>
        <p:origin x="-1584" y="-5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980E-AEE8-48D4-8169-5EFD5955A412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3B743-76B1-42A1-A3FE-368769FCA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182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6336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86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68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780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12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423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7803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192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3492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02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6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8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8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6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3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68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06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2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2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836" indent="0">
              <a:buNone/>
              <a:defRPr sz="2700" b="1"/>
            </a:lvl2pPr>
            <a:lvl3pPr marL="1227671" indent="0">
              <a:buNone/>
              <a:defRPr sz="2400" b="1"/>
            </a:lvl3pPr>
            <a:lvl4pPr marL="1841505" indent="0">
              <a:buNone/>
              <a:defRPr sz="2100" b="1"/>
            </a:lvl4pPr>
            <a:lvl5pPr marL="2455342" indent="0">
              <a:buNone/>
              <a:defRPr sz="2100" b="1"/>
            </a:lvl5pPr>
            <a:lvl6pPr marL="3069178" indent="0">
              <a:buNone/>
              <a:defRPr sz="2100" b="1"/>
            </a:lvl6pPr>
            <a:lvl7pPr marL="3683012" indent="0">
              <a:buNone/>
              <a:defRPr sz="2100" b="1"/>
            </a:lvl7pPr>
            <a:lvl8pPr marL="4296847" indent="0">
              <a:buNone/>
              <a:defRPr sz="2100" b="1"/>
            </a:lvl8pPr>
            <a:lvl9pPr marL="491068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836" indent="0">
              <a:buNone/>
              <a:defRPr sz="2700" b="1"/>
            </a:lvl2pPr>
            <a:lvl3pPr marL="1227671" indent="0">
              <a:buNone/>
              <a:defRPr sz="2400" b="1"/>
            </a:lvl3pPr>
            <a:lvl4pPr marL="1841505" indent="0">
              <a:buNone/>
              <a:defRPr sz="2100" b="1"/>
            </a:lvl4pPr>
            <a:lvl5pPr marL="2455342" indent="0">
              <a:buNone/>
              <a:defRPr sz="2100" b="1"/>
            </a:lvl5pPr>
            <a:lvl6pPr marL="3069178" indent="0">
              <a:buNone/>
              <a:defRPr sz="2100" b="1"/>
            </a:lvl6pPr>
            <a:lvl7pPr marL="3683012" indent="0">
              <a:buNone/>
              <a:defRPr sz="2100" b="1"/>
            </a:lvl7pPr>
            <a:lvl8pPr marL="4296847" indent="0">
              <a:buNone/>
              <a:defRPr sz="2100" b="1"/>
            </a:lvl8pPr>
            <a:lvl9pPr marL="491068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836" indent="0">
              <a:buNone/>
              <a:defRPr sz="1600"/>
            </a:lvl2pPr>
            <a:lvl3pPr marL="1227671" indent="0">
              <a:buNone/>
              <a:defRPr sz="1300"/>
            </a:lvl3pPr>
            <a:lvl4pPr marL="1841505" indent="0">
              <a:buNone/>
              <a:defRPr sz="1200"/>
            </a:lvl4pPr>
            <a:lvl5pPr marL="2455342" indent="0">
              <a:buNone/>
              <a:defRPr sz="1200"/>
            </a:lvl5pPr>
            <a:lvl6pPr marL="3069178" indent="0">
              <a:buNone/>
              <a:defRPr sz="1200"/>
            </a:lvl6pPr>
            <a:lvl7pPr marL="3683012" indent="0">
              <a:buNone/>
              <a:defRPr sz="1200"/>
            </a:lvl7pPr>
            <a:lvl8pPr marL="4296847" indent="0">
              <a:buNone/>
              <a:defRPr sz="1200"/>
            </a:lvl8pPr>
            <a:lvl9pPr marL="491068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836" indent="0">
              <a:buNone/>
              <a:defRPr sz="3800"/>
            </a:lvl2pPr>
            <a:lvl3pPr marL="1227671" indent="0">
              <a:buNone/>
              <a:defRPr sz="3200"/>
            </a:lvl3pPr>
            <a:lvl4pPr marL="1841505" indent="0">
              <a:buNone/>
              <a:defRPr sz="2700"/>
            </a:lvl4pPr>
            <a:lvl5pPr marL="2455342" indent="0">
              <a:buNone/>
              <a:defRPr sz="2700"/>
            </a:lvl5pPr>
            <a:lvl6pPr marL="3069178" indent="0">
              <a:buNone/>
              <a:defRPr sz="2700"/>
            </a:lvl6pPr>
            <a:lvl7pPr marL="3683012" indent="0">
              <a:buNone/>
              <a:defRPr sz="2700"/>
            </a:lvl7pPr>
            <a:lvl8pPr marL="4296847" indent="0">
              <a:buNone/>
              <a:defRPr sz="2700"/>
            </a:lvl8pPr>
            <a:lvl9pPr marL="491068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836" indent="0">
              <a:buNone/>
              <a:defRPr sz="1600"/>
            </a:lvl2pPr>
            <a:lvl3pPr marL="1227671" indent="0">
              <a:buNone/>
              <a:defRPr sz="1300"/>
            </a:lvl3pPr>
            <a:lvl4pPr marL="1841505" indent="0">
              <a:buNone/>
              <a:defRPr sz="1200"/>
            </a:lvl4pPr>
            <a:lvl5pPr marL="2455342" indent="0">
              <a:buNone/>
              <a:defRPr sz="1200"/>
            </a:lvl5pPr>
            <a:lvl6pPr marL="3069178" indent="0">
              <a:buNone/>
              <a:defRPr sz="1200"/>
            </a:lvl6pPr>
            <a:lvl7pPr marL="3683012" indent="0">
              <a:buNone/>
              <a:defRPr sz="1200"/>
            </a:lvl7pPr>
            <a:lvl8pPr marL="4296847" indent="0">
              <a:buNone/>
              <a:defRPr sz="1200"/>
            </a:lvl8pPr>
            <a:lvl9pPr marL="491068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67" tIns="61383" rIns="122767" bIns="6138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2"/>
            <a:ext cx="12344400" cy="5129425"/>
          </a:xfrm>
          <a:prstGeom prst="rect">
            <a:avLst/>
          </a:prstGeom>
        </p:spPr>
        <p:txBody>
          <a:bodyPr vert="horz" lIns="122767" tIns="61383" rIns="122767" bIns="613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67" tIns="61383" rIns="122767" bIns="6138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35F2-0182-480B-B969-F14FB9C54BBC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67" tIns="61383" rIns="122767" bIns="6138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67" tIns="61383" rIns="122767" bIns="6138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47E55-078B-4A78-9626-74D35CD64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2767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376" indent="-460376" algn="l" defTabSz="1227671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483" indent="-383647" algn="l" defTabSz="1227671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588" indent="-306917" algn="l" defTabSz="12276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425" indent="-306917" algn="l" defTabSz="1227671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259" indent="-306917" algn="l" defTabSz="1227671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095" indent="-306917" algn="l" defTabSz="122767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9930" indent="-306917" algn="l" defTabSz="122767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3766" indent="-306917" algn="l" defTabSz="122767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7600" indent="-306917" algn="l" defTabSz="122767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836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671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505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342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178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012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6847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0683" algn="l" defTabSz="122767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057400"/>
            <a:ext cx="8382000" cy="41910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Welcome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182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ting-sentences-by-monir-hossen-4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118872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ting-sentences-by-monir-hossen-7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4478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ting-sentences-by-monir-hossen-8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4478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4478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4478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4478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4478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leting-sentences-by-monir-hossen-7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4478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ting-sentences-by-monir-hossen-8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4478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57200"/>
            <a:ext cx="4572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Introduction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057400"/>
            <a:ext cx="7848600" cy="449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Book Antiqua" pitchFamily="18" charset="0"/>
              </a:rPr>
              <a:t>Khandoker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Mufakkher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Hossain</a:t>
            </a:r>
            <a:endParaRPr lang="en-US" sz="3200" b="1" dirty="0" smtClean="0">
              <a:latin typeface="Book Antiqua" pitchFamily="18" charset="0"/>
            </a:endParaRPr>
          </a:p>
          <a:p>
            <a:r>
              <a:rPr lang="en-US" b="1" dirty="0" smtClean="0">
                <a:latin typeface="Book Antiqua" pitchFamily="18" charset="0"/>
              </a:rPr>
              <a:t>Assistant Teacher (ICT)</a:t>
            </a:r>
          </a:p>
          <a:p>
            <a:r>
              <a:rPr lang="en-US" b="1" dirty="0" err="1" smtClean="0">
                <a:latin typeface="Book Antiqua" pitchFamily="18" charset="0"/>
              </a:rPr>
              <a:t>AftabUddin</a:t>
            </a:r>
            <a:r>
              <a:rPr lang="en-US" b="1" dirty="0" smtClean="0">
                <a:latin typeface="Book Antiqua" pitchFamily="18" charset="0"/>
              </a:rPr>
              <a:t> School and College</a:t>
            </a:r>
          </a:p>
          <a:p>
            <a:r>
              <a:rPr lang="en-US" b="1" dirty="0" err="1" smtClean="0">
                <a:latin typeface="Book Antiqua" pitchFamily="18" charset="0"/>
              </a:rPr>
              <a:t>Bajitpur</a:t>
            </a:r>
            <a:r>
              <a:rPr lang="en-US" b="1" dirty="0" smtClean="0">
                <a:latin typeface="Book Antiqua" pitchFamily="18" charset="0"/>
              </a:rPr>
              <a:t> ,</a:t>
            </a:r>
            <a:r>
              <a:rPr lang="en-US" b="1" dirty="0" err="1" smtClean="0">
                <a:latin typeface="Book Antiqua" pitchFamily="18" charset="0"/>
              </a:rPr>
              <a:t>Kishoregonj</a:t>
            </a:r>
            <a:r>
              <a:rPr lang="en-US" b="1" dirty="0" smtClean="0">
                <a:latin typeface="Book Antiqua" pitchFamily="18" charset="0"/>
              </a:rPr>
              <a:t> , Dhaka</a:t>
            </a:r>
          </a:p>
          <a:p>
            <a:endParaRPr lang="en-US" b="1" dirty="0">
              <a:latin typeface="Book Antiqua" pitchFamily="18" charset="0"/>
            </a:endParaRPr>
          </a:p>
          <a:p>
            <a:r>
              <a:rPr lang="en-US" sz="3200" b="1" i="1" u="sng" dirty="0" smtClean="0">
                <a:solidFill>
                  <a:srgbClr val="002060"/>
                </a:solidFill>
                <a:latin typeface="Book Antiqua" pitchFamily="18" charset="0"/>
              </a:rPr>
              <a:t>Presentation made for</a:t>
            </a:r>
          </a:p>
          <a:p>
            <a:r>
              <a:rPr lang="en-US" b="1" dirty="0" smtClean="0">
                <a:latin typeface="Book Antiqua" pitchFamily="18" charset="0"/>
              </a:rPr>
              <a:t>Class IX-X</a:t>
            </a:r>
          </a:p>
          <a:p>
            <a:r>
              <a:rPr lang="en-US" b="1" dirty="0" smtClean="0">
                <a:latin typeface="Book Antiqua" pitchFamily="18" charset="0"/>
              </a:rPr>
              <a:t>English 2</a:t>
            </a:r>
            <a:r>
              <a:rPr lang="en-US" b="1" baseline="30000" dirty="0" smtClean="0">
                <a:latin typeface="Book Antiqua" pitchFamily="18" charset="0"/>
              </a:rPr>
              <a:t>nd</a:t>
            </a:r>
            <a:r>
              <a:rPr lang="en-US" b="1" dirty="0" smtClean="0">
                <a:latin typeface="Book Antiqua" pitchFamily="18" charset="0"/>
              </a:rPr>
              <a:t> paper  Grammar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5" name="~PP2902.WAV">
            <a:hlinkClick r:id="" action="ppaction://media"/>
          </p:cNvPr>
          <p:cNvPicPr>
            <a:picLocks noRot="1" noChangeAspect="1"/>
          </p:cNvPicPr>
          <p:nvPr>
            <a:wavAudioFile r:embed="rId1" name="~PP2902.WAV"/>
          </p:nvPr>
        </p:nvPicPr>
        <p:blipFill>
          <a:blip r:embed="rId4"/>
          <a:stretch>
            <a:fillRect/>
          </a:stretch>
        </p:blipFill>
        <p:spPr>
          <a:xfrm>
            <a:off x="13187363" y="7243763"/>
            <a:ext cx="203200" cy="203200"/>
          </a:xfrm>
          <a:prstGeom prst="rect">
            <a:avLst/>
          </a:prstGeom>
        </p:spPr>
      </p:pic>
      <p:pic>
        <p:nvPicPr>
          <p:cNvPr id="6" name="Picture 5" descr="picture-266632-1544781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066800"/>
            <a:ext cx="2590800" cy="3238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6898343"/>
      </p:ext>
    </p:extLst>
  </p:cSld>
  <p:clrMapOvr>
    <a:masterClrMapping/>
  </p:clrMapOvr>
  <p:transition spd="slow" advTm="488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828800" y="762000"/>
            <a:ext cx="10744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5400" i="0" u="sng" strike="noStrike" cap="none" normalizeH="0" baseline="0" dirty="0" smtClean="0">
                <a:ln>
                  <a:noFill/>
                </a:ln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প্রবাদ বাক্যঃ</a:t>
            </a:r>
            <a:endParaRPr kumimoji="0" lang="en-US" sz="6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কোনো প্রবাদ বাক্যের আগের অংশ বা পরের অংশ দেওয়া থাকলে সেই প্রবাদ বাক্য অনুযায়ী 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gap </a:t>
            </a:r>
            <a:r>
              <a:rPr kumimoji="0" lang="bn-IN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পূরণ করতে হবে</a:t>
            </a:r>
            <a:r>
              <a:rPr kumimoji="0" lang="hi-IN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।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4495800"/>
            <a:ext cx="104438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Where there is a will, _______________</a:t>
            </a:r>
            <a:endParaRPr lang="en-US" sz="6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4267200"/>
            <a:ext cx="40767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there is a way.</a:t>
            </a:r>
            <a:endParaRPr lang="en-US" sz="6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 descr="The more that you read, the more things you will know. The mor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48" name="AutoShape 4" descr="The more that you read, the more things you will know. The mor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 descr="AS YOU SOW SO SHALL YOU REAP A HUNDRED FOLD... | Spiritual quotes ..."/>
          <p:cNvSpPr>
            <a:spLocks noChangeAspect="1" noChangeArrowheads="1"/>
          </p:cNvSpPr>
          <p:nvPr/>
        </p:nvSpPr>
        <p:spPr bwMode="auto">
          <a:xfrm>
            <a:off x="155575" y="-982663"/>
            <a:ext cx="2171700" cy="204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2" name="AutoShape 4" descr="AS YOU SOW SO SHALL YOU REAP A HUNDRED FOLD... | Spiritual quotes ..."/>
          <p:cNvSpPr>
            <a:spLocks noChangeAspect="1" noChangeArrowheads="1"/>
          </p:cNvSpPr>
          <p:nvPr/>
        </p:nvSpPr>
        <p:spPr bwMode="auto">
          <a:xfrm>
            <a:off x="155575" y="-982663"/>
            <a:ext cx="2171700" cy="204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4" name="AutoShape 6" descr="AS YOU SOW SO SHALL YOU REAP A HUNDRED FOLD... | Spiritual quotes ..."/>
          <p:cNvSpPr>
            <a:spLocks noChangeAspect="1" noChangeArrowheads="1"/>
          </p:cNvSpPr>
          <p:nvPr/>
        </p:nvSpPr>
        <p:spPr bwMode="auto">
          <a:xfrm>
            <a:off x="155575" y="-982663"/>
            <a:ext cx="2171700" cy="204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6" name="AutoShape 8" descr="AS YOU SOW SO SHALL YOU REAP A HUNDRED FOLD... | Spiritual quotes ..."/>
          <p:cNvSpPr>
            <a:spLocks noChangeAspect="1" noChangeArrowheads="1"/>
          </p:cNvSpPr>
          <p:nvPr/>
        </p:nvSpPr>
        <p:spPr bwMode="auto">
          <a:xfrm>
            <a:off x="155575" y="-982663"/>
            <a:ext cx="2171700" cy="204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8" name="AutoShape 10" descr="AS YOU SOW SO SHALL YOU REAP A HUNDRED FOLD... | Spiritual quotes ..."/>
          <p:cNvSpPr>
            <a:spLocks noChangeAspect="1" noChangeArrowheads="1"/>
          </p:cNvSpPr>
          <p:nvPr/>
        </p:nvSpPr>
        <p:spPr bwMode="auto">
          <a:xfrm>
            <a:off x="155575" y="-982663"/>
            <a:ext cx="2171700" cy="204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9219" t="20000" r="1562" b="41333"/>
          <a:stretch>
            <a:fillRect/>
          </a:stretch>
        </p:blipFill>
        <p:spPr bwMode="auto">
          <a:xfrm>
            <a:off x="914400" y="609600"/>
            <a:ext cx="11582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iscovering-biology-13-genetically-modified-organis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11353800" cy="6858000"/>
          </a:xfrm>
          <a:prstGeom prst="rect">
            <a:avLst/>
          </a:prstGeom>
        </p:spPr>
      </p:pic>
      <p:pic>
        <p:nvPicPr>
          <p:cNvPr id="2" name="Picture 1" descr="Alexander Pope Quote: “A little learning is a dangerous thing ..."/>
          <p:cNvPicPr>
            <a:picLocks noChangeAspect="1" noChangeArrowheads="1"/>
          </p:cNvPicPr>
          <p:nvPr/>
        </p:nvPicPr>
        <p:blipFill>
          <a:blip r:embed="rId3"/>
          <a:srcRect l="16458" t="23333" r="15417" b="21481"/>
          <a:stretch>
            <a:fillRect/>
          </a:stretch>
        </p:blipFill>
        <p:spPr bwMode="auto">
          <a:xfrm>
            <a:off x="4724400" y="-67970400"/>
            <a:ext cx="17983200" cy="11353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5400" y="5181600"/>
            <a:ext cx="117348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What is clotted, cannot be </a:t>
            </a:r>
            <a:r>
              <a:rPr lang="en-US" sz="6600" b="1" dirty="0" smtClean="0">
                <a:solidFill>
                  <a:srgbClr val="FF0000"/>
                </a:solidFill>
              </a:rPr>
              <a:t>blotted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304800"/>
            <a:ext cx="4953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000" b="1" u="sng" dirty="0" smtClean="0">
                <a:latin typeface="Book Antiqua" pitchFamily="18" charset="0"/>
              </a:rPr>
              <a:t>Some  proverbs  in </a:t>
            </a:r>
            <a:r>
              <a:rPr lang="en-US" sz="1000" b="1" u="sng" dirty="0" err="1" smtClean="0">
                <a:latin typeface="Book Antiqua" pitchFamily="18" charset="0"/>
              </a:rPr>
              <a:t>Eenglish</a:t>
            </a:r>
            <a:endParaRPr lang="en-US" sz="1000" b="1" u="sng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1278315"/>
            <a:ext cx="9982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The more you read,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the more you learn.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As you so,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so you reap. 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No pain,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no gain.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A little learning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is a dangerous thing.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What is clotted,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cannot be blotted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While there is life,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there is hope.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Strik the iron,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while it is hot.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Many men,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many minds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Something is better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than nothing.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United we stand,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divided we fall.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Cut your coat</a:t>
            </a:r>
            <a:r>
              <a:rPr lang="bn-IN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according to your cloth.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A barking dog,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seldom bites.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363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304800"/>
            <a:ext cx="4953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000" b="1" u="sng" dirty="0" smtClean="0">
                <a:latin typeface="Book Antiqua" pitchFamily="18" charset="0"/>
              </a:rPr>
              <a:t>Some  proverbs  in </a:t>
            </a:r>
            <a:r>
              <a:rPr lang="en-US" sz="1000" b="1" u="sng" dirty="0" err="1" smtClean="0">
                <a:latin typeface="Book Antiqua" pitchFamily="18" charset="0"/>
              </a:rPr>
              <a:t>Eenglish</a:t>
            </a:r>
            <a:endParaRPr lang="en-US" sz="1000" b="1" u="sng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1278315"/>
            <a:ext cx="9982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The more you read,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the more you learn.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As you so,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so you reap. 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No pain,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no gain.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A little learning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is a dangerous thing.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What is clotted,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cannot be blotted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While there is life,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there is hope.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Strik the iron,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while it is hot.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Many men,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many minds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Something is better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than nothing.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United we stand,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divided we fall.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Cut your coat</a:t>
            </a:r>
            <a:r>
              <a:rPr lang="bn-IN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according to your cloth.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A barking dog,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seldom bites.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363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304800"/>
            <a:ext cx="4953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000" b="1" u="sng" dirty="0" smtClean="0">
                <a:latin typeface="Book Antiqua" pitchFamily="18" charset="0"/>
              </a:rPr>
              <a:t>Some  proverbs  in </a:t>
            </a:r>
            <a:r>
              <a:rPr lang="en-US" sz="1000" b="1" u="sng" dirty="0" err="1" smtClean="0">
                <a:latin typeface="Book Antiqua" pitchFamily="18" charset="0"/>
              </a:rPr>
              <a:t>Eenglish</a:t>
            </a:r>
            <a:endParaRPr lang="en-US" sz="1000" b="1" u="sng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1278315"/>
            <a:ext cx="9982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The more you read,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the more you learn.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As you so,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so you reap. 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No pain,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no gain.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A little learning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is a dangerous thing.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What is clotted,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cannot be blotted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While there is life,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there is hope.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Strik the iron,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while it is hot.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Many men,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many minds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Something is better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than nothing.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United we stand,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divided we fall.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Cut your coat</a:t>
            </a:r>
            <a:r>
              <a:rPr lang="bn-IN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according to your cloth.</a:t>
            </a:r>
            <a:r>
              <a:rPr lang="en-US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A barking dog, </a:t>
            </a:r>
            <a:r>
              <a:rPr lang="en-US" sz="3200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seldom bites.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363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844800"/>
            <a:ext cx="13716000" cy="3276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4157" y="3062514"/>
            <a:ext cx="3009900" cy="2895600"/>
          </a:xfrm>
          <a:prstGeom prst="rightArrow">
            <a:avLst>
              <a:gd name="adj1" fmla="val 50000"/>
              <a:gd name="adj2" fmla="val 347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Complete the sentences</a:t>
            </a:r>
            <a:endParaRPr lang="en-US" sz="2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202214"/>
            <a:ext cx="88392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He ran away fast lest 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Read diligently lest___________________________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The thief ran quickly lest_______________________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Go sharp lest________________________________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He came to the station quickly lest_______________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8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2907.WAV">
            <a:hlinkClick r:id="" action="ppaction://media"/>
          </p:cNvPr>
          <p:cNvPicPr>
            <a:picLocks noRot="1" noChangeAspect="1"/>
          </p:cNvPicPr>
          <p:nvPr>
            <a:wavAudioFile r:embed="rId2" name="~PP2907.WAV"/>
          </p:nvPr>
        </p:nvPicPr>
        <p:blipFill>
          <a:blip r:embed="rId5"/>
          <a:stretch>
            <a:fillRect/>
          </a:stretch>
        </p:blipFill>
        <p:spPr>
          <a:xfrm>
            <a:off x="13187363" y="7243763"/>
            <a:ext cx="203200" cy="203200"/>
          </a:xfrm>
          <a:prstGeom prst="rect">
            <a:avLst/>
          </a:prstGeom>
        </p:spPr>
      </p:pic>
      <p:sp>
        <p:nvSpPr>
          <p:cNvPr id="46082" name="AutoShape 2" descr="Amazon.com : 3dRose Slow and steady wins the race! Green Turtle ..."/>
          <p:cNvSpPr>
            <a:spLocks noChangeAspect="1" noChangeArrowheads="1"/>
          </p:cNvSpPr>
          <p:nvPr/>
        </p:nvSpPr>
        <p:spPr bwMode="auto">
          <a:xfrm>
            <a:off x="155575" y="-944563"/>
            <a:ext cx="1943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3581400"/>
            <a:ext cx="1126622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Arial" pitchFamily="34" charset="0"/>
                <a:cs typeface="Arial" pitchFamily="34" charset="0"/>
              </a:rPr>
              <a:t>slow and steady_____________</a:t>
            </a:r>
            <a:endParaRPr lang="en-US" sz="6000" u="sng" dirty="0" smtClean="0">
              <a:latin typeface="Kalpurush" pitchFamily="2" charset="0"/>
              <a:ea typeface="Times New Roman" pitchFamily="18" charset="0"/>
              <a:cs typeface="Kalpuru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3429000"/>
            <a:ext cx="5715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wins the race</a:t>
            </a:r>
            <a:r>
              <a:rPr lang="en-US" sz="6000" b="1" dirty="0" smtClean="0">
                <a:solidFill>
                  <a:srgbClr val="C0000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. 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39200" y="7206343"/>
            <a:ext cx="4343400" cy="3025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Continue to next content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4" name="Picture 3" descr="535345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1000"/>
            <a:ext cx="11902440" cy="739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58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WOULD RATHER. USED TO. HAD BETTER. WHAT IF. LET ALONE. BE BORN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11506200" cy="746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53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447800"/>
            <a:ext cx="10515600" cy="12845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are we going to discuss today?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3657600"/>
            <a:ext cx="10439400" cy="24384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Rules of completing sentence </a:t>
            </a:r>
            <a:endParaRPr lang="en-US" sz="6600" dirty="0"/>
          </a:p>
        </p:txBody>
      </p:sp>
      <p:pic>
        <p:nvPicPr>
          <p:cNvPr id="4" name="~PP1338.WAV">
            <a:hlinkClick r:id="" action="ppaction://media"/>
          </p:cNvPr>
          <p:cNvPicPr>
            <a:picLocks noRot="1" noChangeAspect="1"/>
          </p:cNvPicPr>
          <p:nvPr>
            <a:wavAudioFile r:embed="rId2" name="~PP1338.WAV"/>
          </p:nvPr>
        </p:nvPicPr>
        <p:blipFill>
          <a:blip r:embed="rId5"/>
          <a:stretch>
            <a:fillRect/>
          </a:stretch>
        </p:blipFill>
        <p:spPr>
          <a:xfrm>
            <a:off x="13187363" y="7243763"/>
            <a:ext cx="203200" cy="20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54114107"/>
      </p:ext>
    </p:extLst>
  </p:cSld>
  <p:clrMapOvr>
    <a:masterClrMapping/>
  </p:clrMapOvr>
  <p:transition advTm="2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81534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60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67000"/>
            <a:ext cx="11658600" cy="4648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the end of the lesson , Students  will be able to –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identify the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‘RULES ‘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completing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 the rules  of completing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complete  incomplete sentences  </a:t>
            </a:r>
          </a:p>
          <a:p>
            <a:pPr marL="342900" indent="-342900"/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0023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52600" y="914400"/>
            <a:ext cx="104394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Had better / had rather, would better/ would rather </a:t>
            </a:r>
            <a:r>
              <a:rPr kumimoji="0" lang="bn-I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এর পরে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gap </a:t>
            </a:r>
            <a:r>
              <a:rPr kumimoji="0" lang="bn-I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থাকলে শুধুমাত্র যেকোনো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verb </a:t>
            </a:r>
            <a:r>
              <a:rPr kumimoji="0" lang="bn-I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এর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present form </a:t>
            </a:r>
            <a:r>
              <a:rPr kumimoji="0" lang="bn-I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বসিয়ে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gap </a:t>
            </a:r>
            <a:r>
              <a:rPr kumimoji="0" lang="bn-I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পূরণ করতে হবে।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alpurush" pitchFamily="2" charset="0"/>
              <a:ea typeface="Times New Roman" pitchFamily="18" charset="0"/>
              <a:cs typeface="Kalpurush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487680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You had better,__________</a:t>
            </a:r>
            <a:endParaRPr lang="en-US" sz="7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4419600"/>
            <a:ext cx="24897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   </a:t>
            </a:r>
            <a:r>
              <a:rPr lang="en-US" sz="7200" b="1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go. 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40053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build="allAtOnce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600200" y="1219200"/>
            <a:ext cx="109728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Wuold you mind এর পরে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gap </a:t>
            </a:r>
            <a:r>
              <a:rPr kumimoji="0" lang="bn-IN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থাকলে ঐ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gap </a:t>
            </a:r>
            <a:r>
              <a:rPr kumimoji="0" lang="bn-IN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এ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main verb </a:t>
            </a:r>
            <a:r>
              <a:rPr kumimoji="0" lang="bn-IN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এর সাথে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ing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kumimoji="0" lang="bn-IN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যোগ করে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gap </a:t>
            </a:r>
            <a:r>
              <a:rPr kumimoji="0" lang="bn-IN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পূরণ করতে হবে। 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alpurush" pitchFamily="2" charset="0"/>
              <a:ea typeface="Times New Roman" pitchFamily="18" charset="0"/>
              <a:cs typeface="Kalpurush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4876800"/>
            <a:ext cx="100623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Would you mind</a:t>
            </a:r>
            <a:r>
              <a:rPr lang="en-US" sz="5400" b="1" u="sng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, ______________</a:t>
            </a:r>
            <a:endParaRPr lang="en-US" sz="6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600" y="4572000"/>
            <a:ext cx="4128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Kalpurush" pitchFamily="2" charset="0"/>
                <a:ea typeface="Times New Roman" pitchFamily="18" charset="0"/>
                <a:cs typeface="Kalpurush" pitchFamily="2" charset="0"/>
              </a:rPr>
              <a:t>going there? </a:t>
            </a:r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3959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5" grpId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304800"/>
            <a:ext cx="5257800" cy="6835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-1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4800600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If you come , ___________________.</a:t>
            </a:r>
          </a:p>
          <a:p>
            <a:r>
              <a:rPr lang="en-US" sz="4000" b="1" dirty="0" smtClean="0">
                <a:latin typeface="Book Antiqua" pitchFamily="18" charset="0"/>
              </a:rPr>
              <a:t>If you sleep,_____________.</a:t>
            </a:r>
          </a:p>
          <a:p>
            <a:r>
              <a:rPr lang="en-US" sz="4000" b="1" dirty="0" smtClean="0">
                <a:latin typeface="Book Antiqua" pitchFamily="18" charset="0"/>
              </a:rPr>
              <a:t>If you finish the work, ___________.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2514600" y="3657600"/>
            <a:ext cx="8458200" cy="1198096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Complete the following sentences.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5029200"/>
            <a:ext cx="90678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7139285"/>
            <a:ext cx="8610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rgbClr val="15045C"/>
                </a:solidFill>
                <a:latin typeface="Book Antiqua" pitchFamily="18" charset="0"/>
              </a:rPr>
              <a:t>Note: Completed part must be underlined.</a:t>
            </a:r>
            <a:endParaRPr lang="en-US" b="1" i="1" u="sng" dirty="0">
              <a:solidFill>
                <a:srgbClr val="15045C"/>
              </a:solidFill>
              <a:latin typeface="Book Antiqua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47800" y="2743200"/>
            <a:ext cx="1089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If you read the book,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arajita" pitchFamily="34" charset="0"/>
                <a:ea typeface="Times New Roman" pitchFamily="18" charset="0"/>
                <a:cs typeface="Aparajita" pitchFamily="34" charset="0"/>
              </a:rPr>
              <a:t>you will get good marks in the exam.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1066800"/>
            <a:ext cx="1249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Rule 1:  If + present indefinite tense -------(future indefinite tense )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16370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581</Words>
  <Application>Microsoft Office PowerPoint</Application>
  <PresentationFormat>Custom</PresentationFormat>
  <Paragraphs>94</Paragraphs>
  <Slides>30</Slides>
  <Notes>10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My</cp:lastModifiedBy>
  <cp:revision>153</cp:revision>
  <dcterms:created xsi:type="dcterms:W3CDTF">2015-11-30T00:43:24Z</dcterms:created>
  <dcterms:modified xsi:type="dcterms:W3CDTF">2020-07-20T02:23:07Z</dcterms:modified>
</cp:coreProperties>
</file>