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8"/>
  </p:notesMasterIdLst>
  <p:sldIdLst>
    <p:sldId id="256" r:id="rId6"/>
    <p:sldId id="259" r:id="rId7"/>
    <p:sldId id="258" r:id="rId8"/>
    <p:sldId id="283" r:id="rId9"/>
    <p:sldId id="257" r:id="rId10"/>
    <p:sldId id="260" r:id="rId11"/>
    <p:sldId id="261" r:id="rId12"/>
    <p:sldId id="264" r:id="rId13"/>
    <p:sldId id="265" r:id="rId14"/>
    <p:sldId id="266" r:id="rId15"/>
    <p:sldId id="273" r:id="rId16"/>
    <p:sldId id="267" r:id="rId17"/>
    <p:sldId id="268" r:id="rId18"/>
    <p:sldId id="274" r:id="rId19"/>
    <p:sldId id="277" r:id="rId20"/>
    <p:sldId id="278" r:id="rId21"/>
    <p:sldId id="269" r:id="rId22"/>
    <p:sldId id="271" r:id="rId23"/>
    <p:sldId id="284" r:id="rId24"/>
    <p:sldId id="279" r:id="rId25"/>
    <p:sldId id="280" r:id="rId26"/>
    <p:sldId id="285" r:id="rId27"/>
  </p:sldIdLst>
  <p:sldSz cx="13716000" cy="7772400"/>
  <p:notesSz cx="6858000" cy="9144000"/>
  <p:defaultTextStyle>
    <a:defPPr>
      <a:defRPr lang="en-US"/>
    </a:defPPr>
    <a:lvl1pPr marL="0" algn="l" defTabSz="134428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72144" algn="l" defTabSz="134428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344289" algn="l" defTabSz="134428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016435" algn="l" defTabSz="134428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688579" algn="l" defTabSz="134428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360723" algn="l" defTabSz="134428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4032868" algn="l" defTabSz="134428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705012" algn="l" defTabSz="134428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377158" algn="l" defTabSz="134428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6" y="-96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ADCBB-6E4F-4FC6-BDD5-305B0ED64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314DE-F4A9-4377-B3A1-F8934E93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25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Please make the students understand the structure giving them</a:t>
            </a:r>
            <a:r>
              <a:rPr lang="en-US" baseline="0" dirty="0" smtClean="0"/>
              <a:t> more examples of your 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 part of activity</a:t>
            </a:r>
            <a:r>
              <a:rPr lang="en-US" baseline="0" dirty="0" smtClean="0"/>
              <a:t> on the previous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98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make the students understand the structure giving them</a:t>
            </a:r>
            <a:r>
              <a:rPr lang="en-US" baseline="0" dirty="0" smtClean="0"/>
              <a:t> more examples of your own.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Please discuss about the item in the box to clear the ideas of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2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Negative: The tortoise is not faster than</a:t>
            </a:r>
            <a:r>
              <a:rPr lang="en-US" baseline="0" dirty="0" smtClean="0"/>
              <a:t> the rabbit.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36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on the negative use of comparative sentences. Use of ‘less’</a:t>
            </a:r>
            <a:r>
              <a:rPr lang="en-US" baseline="0" dirty="0" smtClean="0"/>
              <a:t> may be shown here. “The first sight is not less attractive than the second sight.”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38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Showing the pair of pictures teacher may ask the students what it is about. Then he may advance next.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56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Use of ‘most and lest’ is the main focus of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22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Box item is the main focusing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7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Exceptions of adjectives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3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3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9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Transformation from positive and comparative into superlative.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9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4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9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59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33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Division of degree shown</a:t>
            </a:r>
            <a:r>
              <a:rPr lang="en-US" baseline="0" dirty="0" smtClean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314DE-F4A9-4377-B3A1-F8934E93DC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0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414490"/>
            <a:ext cx="11658600" cy="1666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2" y="4404361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5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7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9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9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3" y="233901"/>
            <a:ext cx="3086100" cy="4972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233901"/>
            <a:ext cx="9029700" cy="49728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37160" y="115147"/>
            <a:ext cx="13441680" cy="755362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1" y="3334949"/>
            <a:ext cx="10721897" cy="279230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358978" y="3337252"/>
            <a:ext cx="1785522" cy="2787701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569071" y="3554879"/>
            <a:ext cx="1365336" cy="235244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8225" y="3463038"/>
            <a:ext cx="10421768" cy="2544740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0239" y="5241970"/>
            <a:ext cx="1143000" cy="518160"/>
          </a:xfrm>
        </p:spPr>
        <p:txBody>
          <a:bodyPr/>
          <a:lstStyle>
            <a:lvl1pPr algn="ctr">
              <a:defRPr sz="3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2733" y="5167180"/>
            <a:ext cx="10132749" cy="75294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8457" y="3558032"/>
            <a:ext cx="10141302" cy="2354749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08" y="5267960"/>
            <a:ext cx="9829800" cy="518160"/>
          </a:xfrm>
        </p:spPr>
        <p:txBody>
          <a:bodyPr>
            <a:normAutofit/>
          </a:bodyPr>
          <a:lstStyle>
            <a:lvl1pPr marL="0" indent="0" algn="ctr">
              <a:buNone/>
              <a:defRPr sz="2400" cap="all" spc="403" baseline="0">
                <a:solidFill>
                  <a:srgbClr val="FFFFFF"/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58" y="3657305"/>
            <a:ext cx="9944100" cy="1381761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37160" y="115147"/>
            <a:ext cx="13441680" cy="755362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7964" y="3339253"/>
            <a:ext cx="12397740" cy="279230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484" y="3454401"/>
            <a:ext cx="12050700" cy="2544740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684" y="3627120"/>
            <a:ext cx="11544300" cy="1468121"/>
          </a:xfrm>
        </p:spPr>
        <p:txBody>
          <a:bodyPr anchor="b" anchorCtr="0">
            <a:noAutofit/>
          </a:bodyPr>
          <a:lstStyle>
            <a:lvl1pPr algn="ctr" defTabSz="1227856" rtl="0" eaLnBrk="1" latinLnBrk="0" hangingPunct="1">
              <a:spcBef>
                <a:spcPct val="0"/>
              </a:spcBef>
              <a:buNone/>
              <a:defRPr lang="en-US" sz="54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13244" y="5147057"/>
            <a:ext cx="11727180" cy="75294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684" y="5221845"/>
            <a:ext cx="11544300" cy="5936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 cap="all" spc="336" baseline="0">
                <a:solidFill>
                  <a:srgbClr val="FFFFFF"/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3636" y="3540760"/>
            <a:ext cx="11726399" cy="2354749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92" y="462822"/>
            <a:ext cx="12391008" cy="1178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192" y="1948281"/>
            <a:ext cx="6057900" cy="499506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48281"/>
            <a:ext cx="6057900" cy="499506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92" y="462822"/>
            <a:ext cx="12391008" cy="117801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192" y="1952096"/>
            <a:ext cx="6060282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192" y="2763520"/>
            <a:ext cx="6060282" cy="417946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952096"/>
            <a:ext cx="6062663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763520"/>
            <a:ext cx="6062663" cy="417946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37160" y="115147"/>
            <a:ext cx="13441680" cy="755362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37160" y="115147"/>
            <a:ext cx="13441680" cy="755362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777240"/>
            <a:ext cx="6858000" cy="5958842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0051" y="1706474"/>
            <a:ext cx="4074849" cy="399328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15035" y="1861468"/>
            <a:ext cx="3724881" cy="3665572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3500" y="3368040"/>
            <a:ext cx="3447951" cy="1986280"/>
          </a:xfrm>
        </p:spPr>
        <p:txBody>
          <a:bodyPr/>
          <a:lstStyle>
            <a:lvl1pPr marL="0" indent="0">
              <a:spcBef>
                <a:spcPts val="537"/>
              </a:spcBef>
              <a:buNone/>
              <a:defRPr sz="1900">
                <a:solidFill>
                  <a:schemeClr val="accent1">
                    <a:lumMod val="50000"/>
                  </a:schemeClr>
                </a:solidFill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00" y="1965553"/>
            <a:ext cx="3447951" cy="1350503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3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37160" y="115147"/>
            <a:ext cx="13441680" cy="755362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8700" y="704295"/>
            <a:ext cx="11658600" cy="4909106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8700" y="5613400"/>
            <a:ext cx="11658600" cy="15544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2999" y="5699760"/>
            <a:ext cx="11401148" cy="136331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6390640"/>
            <a:ext cx="10992771" cy="51192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8384" y="5751576"/>
            <a:ext cx="11919204" cy="1243584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434" y="6410764"/>
            <a:ext cx="10867104" cy="4552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336" baseline="0">
                <a:solidFill>
                  <a:srgbClr val="FFFFFF"/>
                </a:solidFill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86121"/>
            <a:ext cx="10992771" cy="592782"/>
          </a:xfrm>
        </p:spPr>
        <p:txBody>
          <a:bodyPr anchor="ctr" anchorCtr="0"/>
          <a:lstStyle>
            <a:lvl1pPr algn="ctr">
              <a:defRPr sz="27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92553" y="259080"/>
            <a:ext cx="2788920" cy="6938985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marL="0" algn="ctr" defTabSz="1227856" rtl="0" eaLnBrk="1" latinLnBrk="0" hangingPunct="1"/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2838" y="398264"/>
            <a:ext cx="2508353" cy="6660619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72866" y="448151"/>
            <a:ext cx="2228297" cy="65608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31800"/>
            <a:ext cx="9258300" cy="65633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570" y="-1048"/>
            <a:ext cx="13719570" cy="777344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225669" y="1961123"/>
            <a:ext cx="8472935" cy="1364880"/>
          </a:xfrm>
        </p:spPr>
        <p:txBody>
          <a:bodyPr bIns="12279"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818416" y="2800382"/>
            <a:ext cx="9766697" cy="373160"/>
          </a:xfrm>
        </p:spPr>
        <p:txBody>
          <a:bodyPr tIns="12279">
            <a:normAutofit/>
          </a:bodyPr>
          <a:lstStyle>
            <a:lvl1pPr marL="0" indent="0" algn="l">
              <a:buNone/>
              <a:defRPr kumimoji="0" lang="en-US" sz="1900" b="0" i="0" u="none" strike="noStrike" kern="1200" cap="all" spc="53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570" y="-1048"/>
            <a:ext cx="13719570" cy="777344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229099" y="1956969"/>
            <a:ext cx="8476488" cy="1368510"/>
          </a:xfrm>
        </p:spPr>
        <p:txBody>
          <a:bodyPr bIns="12279" anchor="b"/>
          <a:lstStyle>
            <a:lvl1pPr algn="l">
              <a:defRPr kumimoji="0" lang="en-US" sz="43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824228" y="2797411"/>
            <a:ext cx="9765792" cy="373075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900" b="0" i="0" u="none" strike="noStrike" kern="1200" cap="all" spc="537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0" y="1243584"/>
            <a:ext cx="4800600" cy="420745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024" y="1243584"/>
            <a:ext cx="4800600" cy="420745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243584"/>
            <a:ext cx="4800600" cy="62179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900" b="0" kern="1200" cap="all" spc="537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marL="0" lvl="0" indent="0" algn="l" defTabSz="122785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8725" y="1928761"/>
            <a:ext cx="4800600" cy="35234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0024" y="1243584"/>
            <a:ext cx="4800600" cy="62179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900" b="0" kern="1200" cap="all" spc="537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marL="0" lvl="0" indent="0" algn="l" defTabSz="122785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0024" y="1928761"/>
            <a:ext cx="4800600" cy="35234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1" y="4994490"/>
            <a:ext cx="11658600" cy="1543684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1" y="3294282"/>
            <a:ext cx="11658600" cy="1700212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214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34428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20164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885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3607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40328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7050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37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42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907384" y="-1907381"/>
            <a:ext cx="7772400" cy="11587167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marL="0" algn="ctr" defTabSz="1227856" rtl="0" eaLnBrk="1" latinLnBrk="0" hangingPunct="1"/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177395" y="1786251"/>
            <a:ext cx="7818120" cy="1234684"/>
          </a:xfrm>
        </p:spPr>
        <p:txBody>
          <a:bodyPr bIns="0" anchor="b"/>
          <a:lstStyle>
            <a:lvl1pPr algn="l">
              <a:defRPr kumimoji="0" lang="en-US" sz="3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329" y="2968101"/>
            <a:ext cx="5711669" cy="3767979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946931" y="2553836"/>
            <a:ext cx="8692140" cy="706423"/>
          </a:xfrm>
        </p:spPr>
        <p:txBody>
          <a:bodyPr>
            <a:normAutofit/>
          </a:bodyPr>
          <a:lstStyle>
            <a:lvl1pPr marL="0" indent="0">
              <a:buNone/>
              <a:defRPr lang="en-US" sz="19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marL="0" marR="0" lvl="0" indent="0" algn="l" defTabSz="1227856" rtl="0" eaLnBrk="1" fontAlgn="auto" latinLnBrk="0" hangingPunct="1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043238" y="0"/>
            <a:ext cx="10672763" cy="77724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45571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001010"/>
            <a:ext cx="5357813" cy="477139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721350"/>
            <a:ext cx="5357813" cy="20510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06796" y="1946501"/>
            <a:ext cx="8229600" cy="983103"/>
          </a:xfrm>
        </p:spPr>
        <p:txBody>
          <a:bodyPr anchor="b"/>
          <a:lstStyle>
            <a:lvl1pPr algn="l">
              <a:defRPr sz="3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15219" y="2471266"/>
            <a:ext cx="9144818" cy="839419"/>
          </a:xfrm>
        </p:spPr>
        <p:txBody>
          <a:bodyPr/>
          <a:lstStyle>
            <a:lvl1pPr marL="0" indent="0">
              <a:buNone/>
              <a:defRPr sz="1900">
                <a:solidFill>
                  <a:schemeClr val="tx2"/>
                </a:solidFill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5302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5302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73606" y="0"/>
            <a:ext cx="14898498" cy="77724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841863" y="-24379"/>
            <a:ext cx="5518674" cy="710808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973644" y="-24378"/>
            <a:ext cx="5257800" cy="2621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0048" y="3069606"/>
            <a:ext cx="4970033" cy="19291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0048" y="5010558"/>
            <a:ext cx="4964705" cy="142871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24242"/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08116" y="1719072"/>
            <a:ext cx="3200400" cy="851112"/>
          </a:xfrm>
        </p:spPr>
        <p:txBody>
          <a:bodyPr anchor="b"/>
          <a:lstStyle>
            <a:lvl1pPr algn="l">
              <a:defRPr sz="3200"/>
            </a:lvl1pPr>
          </a:lstStyle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76334" y="6900055"/>
            <a:ext cx="5257800" cy="92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55280" y="6482629"/>
            <a:ext cx="4247388" cy="413808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3644" y="6482629"/>
            <a:ext cx="965499" cy="4138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976334" y="6900055"/>
            <a:ext cx="5257800" cy="92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968" y="3287607"/>
            <a:ext cx="9956202" cy="1543685"/>
          </a:xfrm>
        </p:spPr>
        <p:txBody>
          <a:bodyPr anchor="b"/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68" y="4836160"/>
            <a:ext cx="9956201" cy="1723135"/>
          </a:xfrm>
        </p:spPr>
        <p:txBody>
          <a:bodyPr anchor="t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63624" y="2621890"/>
            <a:ext cx="5129784" cy="3958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967728" y="2621889"/>
            <a:ext cx="5129784" cy="3958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8167" y="2624810"/>
            <a:ext cx="4585722" cy="72506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582" y="3371321"/>
            <a:ext cx="5129784" cy="32139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17756" y="2624811"/>
            <a:ext cx="4583576" cy="72506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728" y="3371321"/>
            <a:ext cx="5129784" cy="32139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360176"/>
            <a:ext cx="6057900" cy="384661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5" y="1360176"/>
            <a:ext cx="6057900" cy="384661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73606" y="0"/>
            <a:ext cx="14898498" cy="77724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841863" y="-24379"/>
            <a:ext cx="5518674" cy="710808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973644" y="-24378"/>
            <a:ext cx="5257800" cy="7071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358357" y="682135"/>
            <a:ext cx="5343386" cy="64015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841" y="970730"/>
            <a:ext cx="4635660" cy="5837499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976334" y="6900055"/>
            <a:ext cx="5257800" cy="92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62172" y="6488147"/>
            <a:ext cx="5240496" cy="413808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750" y="3011759"/>
            <a:ext cx="4956858" cy="1658240"/>
          </a:xfrm>
        </p:spPr>
        <p:txBody>
          <a:bodyPr anchor="b">
            <a:normAutofit/>
          </a:bodyPr>
          <a:lstStyle>
            <a:lvl1pPr algn="l">
              <a:defRPr sz="3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888" y="4688593"/>
            <a:ext cx="4948176" cy="1720291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424242"/>
                </a:solidFill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73606" y="0"/>
            <a:ext cx="14898498" cy="77724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841863" y="-24379"/>
            <a:ext cx="5518674" cy="710808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973644" y="-24378"/>
            <a:ext cx="5257800" cy="7071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358357" y="682135"/>
            <a:ext cx="5343386" cy="6401571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976334" y="6900055"/>
            <a:ext cx="5257800" cy="92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636" y="3015691"/>
            <a:ext cx="4951476" cy="1658112"/>
          </a:xfrm>
        </p:spPr>
        <p:txBody>
          <a:bodyPr anchor="b">
            <a:normAutofit/>
          </a:bodyPr>
          <a:lstStyle>
            <a:lvl1pPr algn="l">
              <a:defRPr sz="3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7813" y="786301"/>
            <a:ext cx="5039435" cy="6197194"/>
          </a:xfrm>
        </p:spPr>
        <p:txBody>
          <a:bodyPr/>
          <a:lstStyle>
            <a:lvl1pPr marL="0" indent="0">
              <a:buNone/>
              <a:defRPr sz="4300">
                <a:solidFill>
                  <a:schemeClr val="accent1"/>
                </a:solidFill>
              </a:defRPr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1946" y="4684167"/>
            <a:ext cx="4950860" cy="172216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424242"/>
                </a:solidFill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62172" y="6488147"/>
            <a:ext cx="5240496" cy="413808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1" y="1167500"/>
            <a:ext cx="2226680" cy="541772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9944" y="1167500"/>
            <a:ext cx="8135556" cy="54177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4540"/>
            <a:ext cx="13601700" cy="780784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2159000"/>
            <a:ext cx="7429500" cy="35407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331720"/>
            <a:ext cx="7202091" cy="3197120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414482"/>
            <a:ext cx="6629400" cy="1813704"/>
          </a:xfrm>
        </p:spPr>
        <p:txBody>
          <a:bodyPr anchor="b">
            <a:normAutofit/>
          </a:bodyPr>
          <a:lstStyle>
            <a:lvl1pPr algn="l">
              <a:defRPr sz="4800" b="1" cap="none" spc="54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4231640"/>
            <a:ext cx="6629400" cy="120904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4542"/>
            <a:ext cx="13601699" cy="5492496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885990"/>
            <a:ext cx="13716000" cy="215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972350"/>
            <a:ext cx="13716000" cy="1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956831"/>
            <a:ext cx="13716000" cy="1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370880"/>
            <a:ext cx="12458700" cy="469936"/>
          </a:xfrm>
        </p:spPr>
        <p:txBody>
          <a:bodyPr anchor="t"/>
          <a:lstStyle>
            <a:lvl1pPr marL="0" indent="0">
              <a:buNone/>
              <a:defRPr sz="2700">
                <a:solidFill>
                  <a:srgbClr val="FFFFFF"/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85800" y="5058710"/>
            <a:ext cx="124587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11262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739800"/>
            <a:ext cx="6060284" cy="72506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2144" indent="0">
              <a:buNone/>
              <a:defRPr sz="3000" b="1"/>
            </a:lvl2pPr>
            <a:lvl3pPr marL="1344289" indent="0">
              <a:buNone/>
              <a:defRPr sz="2500" b="1"/>
            </a:lvl3pPr>
            <a:lvl4pPr marL="2016435" indent="0">
              <a:buNone/>
              <a:defRPr sz="2200" b="1"/>
            </a:lvl4pPr>
            <a:lvl5pPr marL="2688579" indent="0">
              <a:buNone/>
              <a:defRPr sz="2200" b="1"/>
            </a:lvl5pPr>
            <a:lvl6pPr marL="3360723" indent="0">
              <a:buNone/>
              <a:defRPr sz="2200" b="1"/>
            </a:lvl6pPr>
            <a:lvl7pPr marL="4032868" indent="0">
              <a:buNone/>
              <a:defRPr sz="2200" b="1"/>
            </a:lvl7pPr>
            <a:lvl8pPr marL="4705012" indent="0">
              <a:buNone/>
              <a:defRPr sz="2200" b="1"/>
            </a:lvl8pPr>
            <a:lvl9pPr marL="5377158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2464866"/>
            <a:ext cx="6060284" cy="447812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1739800"/>
            <a:ext cx="6062663" cy="72506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2144" indent="0">
              <a:buNone/>
              <a:defRPr sz="3000" b="1"/>
            </a:lvl2pPr>
            <a:lvl3pPr marL="1344289" indent="0">
              <a:buNone/>
              <a:defRPr sz="2500" b="1"/>
            </a:lvl3pPr>
            <a:lvl4pPr marL="2016435" indent="0">
              <a:buNone/>
              <a:defRPr sz="2200" b="1"/>
            </a:lvl4pPr>
            <a:lvl5pPr marL="2688579" indent="0">
              <a:buNone/>
              <a:defRPr sz="2200" b="1"/>
            </a:lvl5pPr>
            <a:lvl6pPr marL="3360723" indent="0">
              <a:buNone/>
              <a:defRPr sz="2200" b="1"/>
            </a:lvl6pPr>
            <a:lvl7pPr marL="4032868" indent="0">
              <a:buNone/>
              <a:defRPr sz="2200" b="1"/>
            </a:lvl7pPr>
            <a:lvl8pPr marL="4705012" indent="0">
              <a:buNone/>
              <a:defRPr sz="2200" b="1"/>
            </a:lvl8pPr>
            <a:lvl9pPr marL="5377158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464866"/>
            <a:ext cx="6062663" cy="447812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2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09457"/>
            <a:ext cx="8229600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772107"/>
            <a:ext cx="4142232" cy="37549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245448" y="3650705"/>
            <a:ext cx="3419856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941373"/>
            <a:ext cx="3977640" cy="1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5364683"/>
            <a:ext cx="3977640" cy="1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55546"/>
            <a:ext cx="3566160" cy="1554480"/>
          </a:xfrm>
        </p:spPr>
        <p:txBody>
          <a:bodyPr anchor="b">
            <a:normAutofit/>
          </a:bodyPr>
          <a:lstStyle>
            <a:lvl1pPr algn="l" defTabSz="1227856" rtl="0" eaLnBrk="1" latinLnBrk="0" hangingPunct="1">
              <a:spcBef>
                <a:spcPct val="0"/>
              </a:spcBef>
              <a:buNone/>
              <a:tabLst>
                <a:tab pos="5143781" algn="l"/>
              </a:tabLst>
              <a:defRPr lang="en-US" sz="3500" b="1" kern="1200" cap="none" spc="27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710026"/>
            <a:ext cx="3566160" cy="155448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600" y="431800"/>
            <a:ext cx="8343900" cy="639064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772107"/>
            <a:ext cx="4142232" cy="37549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245448" y="3650705"/>
            <a:ext cx="3419856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941373"/>
            <a:ext cx="3977640" cy="1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5364683"/>
            <a:ext cx="3977640" cy="1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" y="2159000"/>
            <a:ext cx="3566160" cy="1554480"/>
          </a:xfrm>
        </p:spPr>
        <p:txBody>
          <a:bodyPr anchor="b">
            <a:normAutofit/>
          </a:bodyPr>
          <a:lstStyle>
            <a:lvl1pPr algn="l">
              <a:defRPr sz="3500" b="1" cap="none" spc="27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713480"/>
            <a:ext cx="3566160" cy="155448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7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3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09459"/>
            <a:ext cx="4512470" cy="131699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66"/>
            <a:ext cx="7667625" cy="6633526"/>
          </a:xfrm>
        </p:spPr>
        <p:txBody>
          <a:bodyPr/>
          <a:lstStyle>
            <a:lvl1pPr>
              <a:defRPr sz="46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626456"/>
            <a:ext cx="4512470" cy="5316536"/>
          </a:xfrm>
        </p:spPr>
        <p:txBody>
          <a:bodyPr/>
          <a:lstStyle>
            <a:lvl1pPr marL="0" indent="0">
              <a:buNone/>
              <a:defRPr sz="2000"/>
            </a:lvl1pPr>
            <a:lvl2pPr marL="672144" indent="0">
              <a:buNone/>
              <a:defRPr sz="1700"/>
            </a:lvl2pPr>
            <a:lvl3pPr marL="1344289" indent="0">
              <a:buNone/>
              <a:defRPr sz="1400"/>
            </a:lvl3pPr>
            <a:lvl4pPr marL="2016435" indent="0">
              <a:buNone/>
              <a:defRPr sz="1200"/>
            </a:lvl4pPr>
            <a:lvl5pPr marL="2688579" indent="0">
              <a:buNone/>
              <a:defRPr sz="1200"/>
            </a:lvl5pPr>
            <a:lvl6pPr marL="3360723" indent="0">
              <a:buNone/>
              <a:defRPr sz="1200"/>
            </a:lvl6pPr>
            <a:lvl7pPr marL="4032868" indent="0">
              <a:buNone/>
              <a:defRPr sz="1200"/>
            </a:lvl7pPr>
            <a:lvl8pPr marL="4705012" indent="0">
              <a:buNone/>
              <a:defRPr sz="1200"/>
            </a:lvl8pPr>
            <a:lvl9pPr marL="537715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4"/>
            <a:ext cx="8229600" cy="64230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4"/>
            <a:ext cx="8229600" cy="4663440"/>
          </a:xfrm>
        </p:spPr>
        <p:txBody>
          <a:bodyPr/>
          <a:lstStyle>
            <a:lvl1pPr marL="0" indent="0">
              <a:buNone/>
              <a:defRPr sz="4600"/>
            </a:lvl1pPr>
            <a:lvl2pPr marL="672144" indent="0">
              <a:buNone/>
              <a:defRPr sz="4200"/>
            </a:lvl2pPr>
            <a:lvl3pPr marL="1344289" indent="0">
              <a:buNone/>
              <a:defRPr sz="3600"/>
            </a:lvl3pPr>
            <a:lvl4pPr marL="2016435" indent="0">
              <a:buNone/>
              <a:defRPr sz="3000"/>
            </a:lvl4pPr>
            <a:lvl5pPr marL="2688579" indent="0">
              <a:buNone/>
              <a:defRPr sz="3000"/>
            </a:lvl5pPr>
            <a:lvl6pPr marL="3360723" indent="0">
              <a:buNone/>
              <a:defRPr sz="3000"/>
            </a:lvl6pPr>
            <a:lvl7pPr marL="4032868" indent="0">
              <a:buNone/>
              <a:defRPr sz="3000"/>
            </a:lvl7pPr>
            <a:lvl8pPr marL="4705012" indent="0">
              <a:buNone/>
              <a:defRPr sz="3000"/>
            </a:lvl8pPr>
            <a:lvl9pPr marL="5377158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9"/>
            <a:ext cx="8229600" cy="912176"/>
          </a:xfrm>
        </p:spPr>
        <p:txBody>
          <a:bodyPr/>
          <a:lstStyle>
            <a:lvl1pPr marL="0" indent="0">
              <a:buNone/>
              <a:defRPr sz="2000"/>
            </a:lvl1pPr>
            <a:lvl2pPr marL="672144" indent="0">
              <a:buNone/>
              <a:defRPr sz="1700"/>
            </a:lvl2pPr>
            <a:lvl3pPr marL="1344289" indent="0">
              <a:buNone/>
              <a:defRPr sz="1400"/>
            </a:lvl3pPr>
            <a:lvl4pPr marL="2016435" indent="0">
              <a:buNone/>
              <a:defRPr sz="1200"/>
            </a:lvl4pPr>
            <a:lvl5pPr marL="2688579" indent="0">
              <a:buNone/>
              <a:defRPr sz="1200"/>
            </a:lvl5pPr>
            <a:lvl6pPr marL="3360723" indent="0">
              <a:buNone/>
              <a:defRPr sz="1200"/>
            </a:lvl6pPr>
            <a:lvl7pPr marL="4032868" indent="0">
              <a:buNone/>
              <a:defRPr sz="1200"/>
            </a:lvl7pPr>
            <a:lvl8pPr marL="4705012" indent="0">
              <a:buNone/>
              <a:defRPr sz="1200"/>
            </a:lvl8pPr>
            <a:lvl9pPr marL="537715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2" y="311262"/>
            <a:ext cx="12344400" cy="1295400"/>
          </a:xfrm>
          <a:prstGeom prst="rect">
            <a:avLst/>
          </a:prstGeom>
        </p:spPr>
        <p:txBody>
          <a:bodyPr vert="horz" lIns="134431" tIns="67213" rIns="134431" bIns="672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813560"/>
            <a:ext cx="12344400" cy="5129428"/>
          </a:xfrm>
          <a:prstGeom prst="rect">
            <a:avLst/>
          </a:prstGeom>
        </p:spPr>
        <p:txBody>
          <a:bodyPr vert="horz" lIns="134431" tIns="67213" rIns="134431" bIns="672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2" y="7203875"/>
            <a:ext cx="3200400" cy="413804"/>
          </a:xfrm>
          <a:prstGeom prst="rect">
            <a:avLst/>
          </a:prstGeom>
        </p:spPr>
        <p:txBody>
          <a:bodyPr vert="horz" lIns="134431" tIns="67213" rIns="134431" bIns="6721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2" y="7203875"/>
            <a:ext cx="4343400" cy="413804"/>
          </a:xfrm>
          <a:prstGeom prst="rect">
            <a:avLst/>
          </a:prstGeom>
        </p:spPr>
        <p:txBody>
          <a:bodyPr vert="horz" lIns="134431" tIns="67213" rIns="134431" bIns="6721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75"/>
            <a:ext cx="3200400" cy="413804"/>
          </a:xfrm>
          <a:prstGeom prst="rect">
            <a:avLst/>
          </a:prstGeom>
        </p:spPr>
        <p:txBody>
          <a:bodyPr vert="horz" lIns="134431" tIns="67213" rIns="134431" bIns="6721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6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44289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4109" indent="-504109" algn="l" defTabSz="134428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92236" indent="-420092" algn="l" defTabSz="1344289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80361" indent="-336071" algn="l" defTabSz="134428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52505" indent="-336071" algn="l" defTabSz="1344289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24653" indent="-336071" algn="l" defTabSz="1344289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96797" indent="-336071" algn="l" defTabSz="134428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68943" indent="-336071" algn="l" defTabSz="134428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41086" indent="-336071" algn="l" defTabSz="134428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13232" indent="-336071" algn="l" defTabSz="134428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42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72144" algn="l" defTabSz="13442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289" algn="l" defTabSz="13442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435" algn="l" defTabSz="13442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88579" algn="l" defTabSz="13442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723" algn="l" defTabSz="13442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032868" algn="l" defTabSz="13442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05012" algn="l" defTabSz="13442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377158" algn="l" defTabSz="13442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37160" y="115147"/>
            <a:ext cx="13441680" cy="7553621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6280"/>
            <a:ext cx="12344400" cy="495670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" y="315255"/>
            <a:ext cx="12893040" cy="150266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marL="0" algn="ctr" defTabSz="1227856" rtl="0" eaLnBrk="1" latinLnBrk="0" hangingPunct="1"/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295" y="422577"/>
            <a:ext cx="12570780" cy="1267732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192" y="462822"/>
            <a:ext cx="12391008" cy="1178017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47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460446" indent="-306964" algn="l" defTabSz="122785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59499" indent="-306964" algn="l" defTabSz="1227856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1227856" indent="-306964" algn="l" defTabSz="122785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718999" indent="-306964" algn="l" defTabSz="122785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2087356" indent="-306964" algn="l" defTabSz="1227856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332927" indent="-245571" algn="l" defTabSz="122785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701284" indent="-245571" algn="l" defTabSz="1227856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2946855" indent="-245571" algn="l" defTabSz="122785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3192426" indent="-245571" algn="l" defTabSz="122785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573" y="5724051"/>
            <a:ext cx="5361386" cy="20483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570" y="5724798"/>
            <a:ext cx="13719570" cy="204760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0" y="414528"/>
            <a:ext cx="11281410" cy="621792"/>
          </a:xfrm>
          <a:prstGeom prst="rect">
            <a:avLst/>
          </a:prstGeom>
        </p:spPr>
        <p:txBody>
          <a:bodyPr vert="horz" lIns="122786" tIns="61393" rIns="122786" bIns="61393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247379"/>
            <a:ext cx="11281410" cy="4057162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301752" y="6653175"/>
            <a:ext cx="3264408" cy="227990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6271" y="7123138"/>
            <a:ext cx="7086600" cy="310896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300" cap="all" spc="269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01557" y="6993598"/>
            <a:ext cx="754380" cy="569976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2279" tIns="12279" rIns="12279" bIns="12279" rtlCol="0" anchor="ctr">
            <a:norm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27856" rtl="0" eaLnBrk="1" latinLnBrk="0" hangingPunct="1">
        <a:spcBef>
          <a:spcPct val="0"/>
        </a:spcBef>
        <a:buNone/>
        <a:defRPr sz="3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ts val="1074"/>
        </a:spcBef>
        <a:buFont typeface="Arial" pitchFamily="34" charset="0"/>
        <a:buNone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3293" indent="-233293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257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47221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4185" indent="-233293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473428" indent="-233293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817227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124191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406598" indent="-221014" algn="l" defTabSz="1227856" rtl="0" eaLnBrk="1" latinLnBrk="0" hangingPunct="1">
        <a:spcBef>
          <a:spcPts val="403"/>
        </a:spcBef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57200" y="0"/>
            <a:ext cx="14898498" cy="77724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85800" y="377952"/>
            <a:ext cx="12344400" cy="701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841863" y="-24379"/>
            <a:ext cx="5518674" cy="792477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973644" y="-24378"/>
            <a:ext cx="5257800" cy="7071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5235" y="1164686"/>
            <a:ext cx="10537116" cy="1295400"/>
          </a:xfrm>
          <a:prstGeom prst="rect">
            <a:avLst/>
          </a:prstGeom>
        </p:spPr>
        <p:txBody>
          <a:bodyPr vert="horz" lIns="122786" tIns="61393" rIns="122786" bIns="61393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5239" y="2633473"/>
            <a:ext cx="10165976" cy="3976841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6082" y="254425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rgbClr val="FEFEFE"/>
                </a:solidFill>
              </a:defRPr>
            </a:lvl1pPr>
          </a:lstStyle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2172" y="6632449"/>
            <a:ext cx="5253228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644" y="254424"/>
            <a:ext cx="1998234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rgbClr val="FEFEFE"/>
                </a:solidFill>
              </a:defRPr>
            </a:lvl1pPr>
          </a:lstStyle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27856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60446" indent="-368357" algn="l" defTabSz="1227856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59499" indent="-368357" algn="l" defTabSz="1227856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000" kern="1200">
          <a:solidFill>
            <a:schemeClr val="tx2"/>
          </a:solidFill>
          <a:latin typeface="+mn-lt"/>
          <a:ea typeface="+mn-ea"/>
          <a:cs typeface="+mn-cs"/>
        </a:defRPr>
      </a:lvl2pPr>
      <a:lvl3pPr marL="1227856" indent="-306964" algn="l" defTabSz="1227856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510263" indent="-306964" algn="l" defTabSz="1227856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80392" indent="-306964" algn="l" defTabSz="1227856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38241" indent="-306964" algn="l" defTabSz="1227856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308370" indent="-306964" algn="l" defTabSz="1227856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2578498" indent="-306964" algn="l" defTabSz="1227856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2848627" indent="-306964" algn="l" defTabSz="1227856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224028" y="155448"/>
            <a:ext cx="13304520" cy="7461504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154063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3AA9A2B2-A805-40FA-9C5F-B72BE30EA05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6685" y="7154063"/>
            <a:ext cx="5222631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154063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278CE59-2C8D-4C76-9F1D-2C6EFABC9B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27856" rtl="0" eaLnBrk="1" latinLnBrk="0" hangingPunct="1">
        <a:spcBef>
          <a:spcPct val="0"/>
        </a:spcBef>
        <a:buNone/>
        <a:tabLst>
          <a:tab pos="5143781" algn="l"/>
        </a:tabLst>
        <a:defRPr sz="4800" b="1" kern="1200" cap="none" spc="67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68357" indent="-368357" algn="l" defTabSz="1227856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36714" indent="-245571" algn="l" defTabSz="1227856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indent="-306964" algn="l" defTabSz="1227856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596213" indent="-306964" algn="l" defTabSz="122785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570" indent="-306964" algn="l" defTabSz="122785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271534" indent="-245571" algn="l" defTabSz="1227856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498" indent="-245571" algn="l" defTabSz="1227856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885462" indent="-245571" algn="l" defTabSz="122785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192426" indent="-245571" algn="l" defTabSz="1227856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10" Type="http://schemas.openxmlformats.org/officeDocument/2006/relationships/audio" Target="../media/audio2.wav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1143000"/>
            <a:ext cx="9677400" cy="3962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2">
              <a:avLst>
                <a:gd name="adj1" fmla="val 12500"/>
                <a:gd name="adj2" fmla="val 4520"/>
              </a:avLst>
            </a:prstTxWarp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Book Antiqua" pitchFamily="18" charset="0"/>
              </a:rPr>
              <a:t>Welcome</a:t>
            </a:r>
            <a:endParaRPr lang="en-US" sz="6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2181"/>
            <a:ext cx="9799641" cy="838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Positive degree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36484" y="3132734"/>
            <a:ext cx="6558219" cy="1197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1828800"/>
            <a:ext cx="4813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Book Antiqua" pitchFamily="18" charset="0"/>
              </a:rPr>
              <a:t>L</a:t>
            </a:r>
            <a:r>
              <a:rPr lang="en-US" sz="3200" b="1" dirty="0" err="1" smtClean="0">
                <a:latin typeface="Book Antiqua" pitchFamily="18" charset="0"/>
              </a:rPr>
              <a:t>isan</a:t>
            </a:r>
            <a:r>
              <a:rPr lang="en-US" sz="3200" b="1" dirty="0" smtClean="0">
                <a:latin typeface="Book Antiqua" pitchFamily="18" charset="0"/>
              </a:rPr>
              <a:t> is a  tall boy.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71" y="4038600"/>
            <a:ext cx="9799641" cy="1384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The positive degree of an adjective is used to describe a single thing or person. It simply describes the existence of a quality.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65147" y="1871761"/>
            <a:ext cx="859618" cy="473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701605"/>
            <a:ext cx="9799641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Positive degree does not refer to any compare. It just talks about a person or thing. It is the base form of adjective. It describes a single person or thing.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895600"/>
            <a:ext cx="9799641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Structure: Subject + verb + a/an +adjective + extension.</a:t>
            </a:r>
            <a:endParaRPr lang="en-US" sz="2800" b="1" dirty="0">
              <a:latin typeface="Book Antiqua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591800" y="1633781"/>
            <a:ext cx="1525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69" y="1709980"/>
            <a:ext cx="1385067" cy="53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838200"/>
            <a:ext cx="12333514" cy="10914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7828" y="852411"/>
            <a:ext cx="12355286" cy="10772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Make five different sentences with the following adjectives.</a:t>
            </a:r>
          </a:p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 nice, charming, attractive, interesting, excellent and awesome.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39425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First one is done for you – 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223698"/>
            <a:ext cx="123444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ook Antiqua" pitchFamily="18" charset="0"/>
              </a:rPr>
              <a:t>1.</a:t>
            </a:r>
            <a:endParaRPr lang="en-US" sz="3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714" y="4114800"/>
            <a:ext cx="123444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977825"/>
            <a:ext cx="123444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816025"/>
            <a:ext cx="123444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578025"/>
            <a:ext cx="123444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en-US" sz="3200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539425"/>
            <a:ext cx="730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“This is a nice picture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96000">
              <a:srgbClr val="FF7A00"/>
            </a:gs>
            <a:gs pos="95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3400" y="427476"/>
            <a:ext cx="9190041" cy="838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Comparative degree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7072" y="1760977"/>
            <a:ext cx="631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Book Antiqua" pitchFamily="18" charset="0"/>
              </a:rPr>
              <a:t>Labib</a:t>
            </a:r>
            <a:r>
              <a:rPr lang="en-US" sz="3200" b="1" dirty="0" smtClean="0">
                <a:latin typeface="Book Antiqua" pitchFamily="18" charset="0"/>
              </a:rPr>
              <a:t> is  taller  than </a:t>
            </a:r>
            <a:r>
              <a:rPr lang="en-US" sz="3200" b="1" dirty="0" err="1">
                <a:latin typeface="Book Antiqua" pitchFamily="18" charset="0"/>
              </a:rPr>
              <a:t>L</a:t>
            </a:r>
            <a:r>
              <a:rPr lang="en-US" sz="3200" b="1" dirty="0" err="1" smtClean="0">
                <a:latin typeface="Book Antiqua" pitchFamily="18" charset="0"/>
              </a:rPr>
              <a:t>isan</a:t>
            </a:r>
            <a:r>
              <a:rPr lang="en-US" sz="3200" b="1" dirty="0" smtClean="0">
                <a:latin typeface="Book Antiqua" pitchFamily="18" charset="0"/>
              </a:rPr>
              <a:t>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6185" y="4187863"/>
            <a:ext cx="9190039" cy="13849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The comparative degree is used to compare two or more things or persons. It simply describes the higher or lower quality.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20995" y="1760977"/>
            <a:ext cx="1164418" cy="552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7071" y="6006405"/>
            <a:ext cx="9179153" cy="1384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Comparative degree is formed adding ‘</a:t>
            </a:r>
            <a:r>
              <a:rPr lang="en-US" sz="2800" b="1" dirty="0" err="1" smtClean="0">
                <a:latin typeface="Book Antiqua" pitchFamily="18" charset="0"/>
              </a:rPr>
              <a:t>er</a:t>
            </a:r>
            <a:r>
              <a:rPr lang="en-US" sz="2800" b="1" dirty="0" smtClean="0">
                <a:latin typeface="Book Antiqua" pitchFamily="18" charset="0"/>
              </a:rPr>
              <a:t>’ with an adjective or ‘more/less’ before an adjective when it is pronounced at least three times break.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6184" y="2799094"/>
            <a:ext cx="919004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Book Antiqua" pitchFamily="18" charset="0"/>
              </a:rPr>
              <a:t>Structure: Subject + verb + comparative (</a:t>
            </a:r>
            <a:r>
              <a:rPr lang="en-US" sz="2800" b="1" dirty="0" err="1" smtClean="0">
                <a:latin typeface="Book Antiqua" pitchFamily="18" charset="0"/>
              </a:rPr>
              <a:t>er</a:t>
            </a:r>
            <a:r>
              <a:rPr lang="en-US" sz="2800" b="1" dirty="0" smtClean="0">
                <a:latin typeface="Book Antiqua" pitchFamily="18" charset="0"/>
              </a:rPr>
              <a:t>/more/less) form of adjective + than +extension.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7072" y="1098202"/>
            <a:ext cx="2811528" cy="6293198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80336" y="3233468"/>
            <a:ext cx="6963924" cy="135193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577596" y="1098202"/>
            <a:ext cx="20038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0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2743200"/>
            <a:ext cx="125730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Note: If the adjective ends with ‘e’ you have to add only ‘r’ ,if the adjective ends with ‘y’ with a consonant before it, ‘y’ will be turned into ‘i’ then you have to write ‘</a:t>
            </a:r>
            <a:r>
              <a:rPr lang="en-US" sz="2800" b="1" dirty="0" err="1" smtClean="0">
                <a:latin typeface="Book Antiqua" pitchFamily="18" charset="0"/>
              </a:rPr>
              <a:t>ier</a:t>
            </a:r>
            <a:r>
              <a:rPr lang="en-US" sz="2800" b="1" dirty="0">
                <a:latin typeface="Book Antiqua" pitchFamily="18" charset="0"/>
              </a:rPr>
              <a:t>.’ The adjective that ends with ‘</a:t>
            </a:r>
            <a:r>
              <a:rPr lang="en-US" sz="2800" b="1" dirty="0" err="1">
                <a:latin typeface="Book Antiqua" pitchFamily="18" charset="0"/>
              </a:rPr>
              <a:t>ful</a:t>
            </a:r>
            <a:r>
              <a:rPr lang="en-US" sz="2800" b="1" dirty="0">
                <a:latin typeface="Book Antiqua" pitchFamily="18" charset="0"/>
              </a:rPr>
              <a:t>’ does not take ‘</a:t>
            </a:r>
            <a:r>
              <a:rPr lang="en-US" sz="2800" b="1" dirty="0" err="1" smtClean="0">
                <a:latin typeface="Book Antiqua" pitchFamily="18" charset="0"/>
              </a:rPr>
              <a:t>er</a:t>
            </a:r>
            <a:r>
              <a:rPr lang="en-US" sz="2800" b="1" dirty="0" smtClean="0">
                <a:latin typeface="Book Antiqua" pitchFamily="18" charset="0"/>
              </a:rPr>
              <a:t>’ </a:t>
            </a:r>
            <a:r>
              <a:rPr lang="en-US" sz="2800" b="1" dirty="0">
                <a:latin typeface="Book Antiqua" pitchFamily="18" charset="0"/>
              </a:rPr>
              <a:t>while changing into comparative. ‘</a:t>
            </a:r>
            <a:r>
              <a:rPr lang="en-US" sz="2800" b="1" dirty="0" smtClean="0">
                <a:latin typeface="Book Antiqua" pitchFamily="18" charset="0"/>
              </a:rPr>
              <a:t>More/less’ </a:t>
            </a:r>
            <a:r>
              <a:rPr lang="en-US" sz="2800" b="1" dirty="0">
                <a:latin typeface="Book Antiqua" pitchFamily="18" charset="0"/>
              </a:rPr>
              <a:t>is </a:t>
            </a:r>
            <a:r>
              <a:rPr lang="en-US" sz="2800" b="1" dirty="0" smtClean="0">
                <a:latin typeface="Book Antiqua" pitchFamily="18" charset="0"/>
              </a:rPr>
              <a:t>then used </a:t>
            </a:r>
            <a:r>
              <a:rPr lang="en-US" sz="2800" b="1" dirty="0">
                <a:latin typeface="Book Antiqua" pitchFamily="18" charset="0"/>
              </a:rPr>
              <a:t>before the word</a:t>
            </a:r>
            <a:r>
              <a:rPr lang="en-US" sz="2800" b="1" dirty="0" smtClean="0">
                <a:latin typeface="Book Antiqua" pitchFamily="18" charset="0"/>
              </a:rPr>
              <a:t>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09600"/>
            <a:ext cx="12573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Book Antiqua" pitchFamily="18" charset="0"/>
              </a:rPr>
              <a:t>How comparative degree is formed.</a:t>
            </a:r>
          </a:p>
        </p:txBody>
      </p:sp>
    </p:spTree>
    <p:extLst>
      <p:ext uri="{BB962C8B-B14F-4D97-AF65-F5344CB8AC3E}">
        <p14:creationId xmlns:p14="http://schemas.microsoft.com/office/powerpoint/2010/main" val="29934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575" flipH="1">
            <a:off x="472267" y="5695955"/>
            <a:ext cx="3170424" cy="2049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462168"/>
            <a:ext cx="3503521" cy="3310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9936" y="685800"/>
            <a:ext cx="13716000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Make three comparative sentences with the following adjectives. One is with a negative.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7725" y="3886200"/>
            <a:ext cx="3429000" cy="8309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 Antiqua" pitchFamily="18" charset="0"/>
              </a:rPr>
              <a:t>f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ast , slow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4225" y="709047"/>
            <a:ext cx="13716000" cy="2916884"/>
          </a:xfrm>
          <a:prstGeom prst="downArrowCallout">
            <a:avLst>
              <a:gd name="adj1" fmla="val 46697"/>
              <a:gd name="adj2" fmla="val 45612"/>
              <a:gd name="adj3" fmla="val 25000"/>
              <a:gd name="adj4" fmla="val 46955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" y="0"/>
            <a:ext cx="6167437" cy="4619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61" y="0"/>
            <a:ext cx="5616014" cy="4619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24400" y="3962400"/>
            <a:ext cx="2209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First sight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0529" y="5443"/>
            <a:ext cx="29554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Second sight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9" y="5282625"/>
            <a:ext cx="1369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Make a comparative sentence with ‘attractive’ with the pictures above.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77000"/>
            <a:ext cx="1369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The first sight is more attractive than the second sight.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3716000" cy="646331"/>
          </a:xfrm>
          <a:prstGeom prst="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37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Change the sentences </a:t>
            </a:r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into comparative degree.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286" y="1698804"/>
            <a:ext cx="74675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The bird cannot fly as fast as the plane.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0503" y="1123611"/>
            <a:ext cx="3257466" cy="934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2436616"/>
            <a:ext cx="3298372" cy="27008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01" y="1014999"/>
            <a:ext cx="2541973" cy="20072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283579"/>
            <a:ext cx="2819401" cy="34080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95600" y="3657600"/>
            <a:ext cx="8305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The crow is as clever as the fox.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329" y="5638800"/>
            <a:ext cx="4191000" cy="16830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69" y="5334000"/>
            <a:ext cx="3048000" cy="28003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0000" y="6234215"/>
            <a:ext cx="6629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The tiger is not as small as the cat.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20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1192" y="914400"/>
            <a:ext cx="3048000" cy="6096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6798" y="762001"/>
            <a:ext cx="8330069" cy="838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Superlative degree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799" y="2667001"/>
            <a:ext cx="8330069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Book Antiqua" pitchFamily="18" charset="0"/>
              </a:rPr>
              <a:t>Structure: Subject + verb + the + superlative  (</a:t>
            </a:r>
            <a:r>
              <a:rPr lang="en-US" sz="2800" b="1" dirty="0" err="1" smtClean="0">
                <a:latin typeface="Book Antiqua" pitchFamily="18" charset="0"/>
              </a:rPr>
              <a:t>est</a:t>
            </a:r>
            <a:r>
              <a:rPr lang="en-US" sz="2800" b="1" dirty="0" smtClean="0">
                <a:latin typeface="Book Antiqua" pitchFamily="18" charset="0"/>
              </a:rPr>
              <a:t>/most/lest)form of adjective + extension.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98772" y="3134031"/>
            <a:ext cx="6400800" cy="13519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577596" y="762001"/>
            <a:ext cx="20038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76799" y="1762781"/>
            <a:ext cx="833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Book Antiqua" pitchFamily="18" charset="0"/>
              </a:rPr>
              <a:t>Zakarbag</a:t>
            </a:r>
            <a:r>
              <a:rPr lang="en-US" sz="2800" b="1" dirty="0" smtClean="0">
                <a:latin typeface="Book Antiqua" pitchFamily="18" charset="0"/>
              </a:rPr>
              <a:t> is the  tallest of all boys.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799" y="4114800"/>
            <a:ext cx="8330069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The superlative degree refers to the highest quality of things or persons. 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7022" y="5486401"/>
            <a:ext cx="8320202" cy="138499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Superlative degree is formed adding ‘</a:t>
            </a:r>
            <a:r>
              <a:rPr lang="en-US" sz="2800" b="1" dirty="0" err="1" smtClean="0">
                <a:latin typeface="Book Antiqua" pitchFamily="18" charset="0"/>
              </a:rPr>
              <a:t>est</a:t>
            </a:r>
            <a:r>
              <a:rPr lang="en-US" sz="2800" b="1" dirty="0" smtClean="0">
                <a:latin typeface="Book Antiqua" pitchFamily="18" charset="0"/>
              </a:rPr>
              <a:t>’ with an adjective or ‘most/lest’ before an adjective when it is pronounced at least three times break.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20253" y="1760977"/>
            <a:ext cx="1164418" cy="552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93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24748"/>
              </p:ext>
            </p:extLst>
          </p:nvPr>
        </p:nvGraphicFramePr>
        <p:xfrm>
          <a:off x="762000" y="1295400"/>
          <a:ext cx="12115800" cy="3627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57900"/>
                <a:gridCol w="6057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adjective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est</a:t>
                      </a:r>
                      <a:r>
                        <a:rPr lang="en-US" sz="2800" dirty="0" smtClean="0"/>
                        <a:t> /most form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small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smallest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deep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deepest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heavy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heaviest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short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shortest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intelligent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most intelligent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interesting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most interesting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5105400"/>
            <a:ext cx="12115800" cy="224676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Note: If the adjective ends with ‘e’ you have to add only ‘</a:t>
            </a:r>
            <a:r>
              <a:rPr lang="en-US" sz="2800" b="1" dirty="0" err="1" smtClean="0">
                <a:latin typeface="Book Antiqua" pitchFamily="18" charset="0"/>
              </a:rPr>
              <a:t>st</a:t>
            </a:r>
            <a:r>
              <a:rPr lang="en-US" sz="2800" b="1" dirty="0" smtClean="0">
                <a:latin typeface="Book Antiqua" pitchFamily="18" charset="0"/>
              </a:rPr>
              <a:t>’ ,if the adjective ends with ‘y’ with a consonant before it, ‘y’ will be turned into ‘i’ then you have to write ‘</a:t>
            </a:r>
            <a:r>
              <a:rPr lang="en-US" sz="2800" b="1" dirty="0" err="1" smtClean="0">
                <a:latin typeface="Book Antiqua" pitchFamily="18" charset="0"/>
              </a:rPr>
              <a:t>iest</a:t>
            </a:r>
            <a:r>
              <a:rPr lang="en-US" sz="2800" b="1" dirty="0" smtClean="0">
                <a:latin typeface="Book Antiqua" pitchFamily="18" charset="0"/>
              </a:rPr>
              <a:t>.’ The adjective that ends with ‘</a:t>
            </a:r>
            <a:r>
              <a:rPr lang="en-US" sz="2800" b="1" dirty="0" err="1" smtClean="0">
                <a:latin typeface="Book Antiqua" pitchFamily="18" charset="0"/>
              </a:rPr>
              <a:t>ful</a:t>
            </a:r>
            <a:r>
              <a:rPr lang="en-US" sz="2800" b="1" dirty="0" smtClean="0">
                <a:latin typeface="Book Antiqua" pitchFamily="18" charset="0"/>
              </a:rPr>
              <a:t>’ does not take ‘</a:t>
            </a:r>
            <a:r>
              <a:rPr lang="en-US" sz="2800" b="1" dirty="0" err="1" smtClean="0">
                <a:latin typeface="Book Antiqua" pitchFamily="18" charset="0"/>
              </a:rPr>
              <a:t>est</a:t>
            </a:r>
            <a:r>
              <a:rPr lang="en-US" sz="2800" b="1" dirty="0" smtClean="0">
                <a:latin typeface="Book Antiqua" pitchFamily="18" charset="0"/>
              </a:rPr>
              <a:t>’ while changing into superlative. ‘Most/lest’ is then used before the word.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81000"/>
            <a:ext cx="121158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Book Antiqua" pitchFamily="18" charset="0"/>
              </a:rPr>
              <a:t>How </a:t>
            </a:r>
            <a:r>
              <a:rPr lang="en-US" sz="3600" b="1" dirty="0" smtClean="0">
                <a:solidFill>
                  <a:srgbClr val="002060"/>
                </a:solidFill>
                <a:latin typeface="Book Antiqua" pitchFamily="18" charset="0"/>
              </a:rPr>
              <a:t>superlative </a:t>
            </a:r>
            <a:r>
              <a:rPr lang="en-US" sz="3600" b="1" dirty="0">
                <a:solidFill>
                  <a:srgbClr val="002060"/>
                </a:solidFill>
                <a:latin typeface="Book Antiqua" pitchFamily="18" charset="0"/>
              </a:rPr>
              <a:t>degree is formed</a:t>
            </a:r>
          </a:p>
        </p:txBody>
      </p:sp>
    </p:spTree>
    <p:extLst>
      <p:ext uri="{BB962C8B-B14F-4D97-AF65-F5344CB8AC3E}">
        <p14:creationId xmlns:p14="http://schemas.microsoft.com/office/powerpoint/2010/main" val="5414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62400" y="381000"/>
            <a:ext cx="5715000" cy="1219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Exceptions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1196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There are some adjectives which do not follow any rule and for this they are called irregular adjectives. Such as--</a:t>
            </a:r>
            <a:endParaRPr lang="en-US" sz="3200" b="1" dirty="0">
              <a:latin typeface="Book Antiqu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775"/>
              </p:ext>
            </p:extLst>
          </p:nvPr>
        </p:nvGraphicFramePr>
        <p:xfrm>
          <a:off x="838200" y="2840704"/>
          <a:ext cx="12039600" cy="41452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013200"/>
                <a:gridCol w="4013200"/>
                <a:gridCol w="401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Positive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Comparative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Superlative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good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better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best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bad, evil, ill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worse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worst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late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later/latter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latest/last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many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more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most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much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more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most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old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older/elder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oldest/eldest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former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foremost, first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2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533400"/>
            <a:ext cx="3505200" cy="11756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u="sng" dirty="0" smtClean="0">
                <a:latin typeface="Book Antiqua" pitchFamily="18" charset="0"/>
              </a:rPr>
              <a:t>Identity</a:t>
            </a:r>
            <a:endParaRPr lang="en-US" sz="4800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5943600" cy="47244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Md. </a:t>
            </a:r>
            <a:r>
              <a:rPr lang="en-US" sz="3200" b="1" dirty="0" err="1" smtClean="0">
                <a:latin typeface="Book Antiqua" pitchFamily="18" charset="0"/>
              </a:rPr>
              <a:t>Farid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Uddin</a:t>
            </a:r>
            <a:endParaRPr lang="en-US" sz="3200" b="1" dirty="0" smtClean="0">
              <a:latin typeface="Book Antiqua" pitchFamily="18" charset="0"/>
            </a:endParaRPr>
          </a:p>
          <a:p>
            <a:r>
              <a:rPr lang="en-US" sz="3200" b="1" dirty="0" smtClean="0">
                <a:latin typeface="Book Antiqua" pitchFamily="18" charset="0"/>
              </a:rPr>
              <a:t>Assistant Teacher</a:t>
            </a:r>
          </a:p>
          <a:p>
            <a:r>
              <a:rPr lang="en-US" sz="3200" b="1" dirty="0" err="1" smtClean="0">
                <a:latin typeface="Book Antiqua" pitchFamily="18" charset="0"/>
              </a:rPr>
              <a:t>Dupchanchia</a:t>
            </a:r>
            <a:r>
              <a:rPr lang="en-US" sz="3200" b="1" dirty="0" smtClean="0">
                <a:latin typeface="Book Antiqua" pitchFamily="18" charset="0"/>
              </a:rPr>
              <a:t> D.S </a:t>
            </a:r>
            <a:r>
              <a:rPr lang="en-US" sz="3200" b="1" dirty="0" err="1" smtClean="0">
                <a:latin typeface="Book Antiqua" pitchFamily="18" charset="0"/>
              </a:rPr>
              <a:t>Fazil</a:t>
            </a:r>
            <a:r>
              <a:rPr lang="en-US" sz="3200" b="1" dirty="0" smtClean="0">
                <a:latin typeface="Book Antiqua" pitchFamily="18" charset="0"/>
              </a:rPr>
              <a:t> Madrasah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3396376"/>
            <a:ext cx="4474028" cy="1581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English 2</a:t>
            </a:r>
            <a:r>
              <a:rPr lang="en-US" sz="3600" b="1" baseline="30000" dirty="0" smtClean="0">
                <a:latin typeface="Book Antiqua" pitchFamily="18" charset="0"/>
              </a:rPr>
              <a:t>nd</a:t>
            </a:r>
            <a:r>
              <a:rPr lang="en-US" sz="3600" b="1" dirty="0" smtClean="0">
                <a:latin typeface="Book Antiqua" pitchFamily="18" charset="0"/>
              </a:rPr>
              <a:t> paper</a:t>
            </a:r>
          </a:p>
          <a:p>
            <a:r>
              <a:rPr lang="en-US" sz="3600" b="1" dirty="0" smtClean="0">
                <a:latin typeface="Book Antiqua" pitchFamily="18" charset="0"/>
              </a:rPr>
              <a:t>Class-VI-X</a:t>
            </a:r>
            <a:endParaRPr lang="en-US" sz="3600" b="1" dirty="0">
              <a:latin typeface="Book Antiqu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543800" y="2354282"/>
            <a:ext cx="76200" cy="3360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96200" y="2506682"/>
            <a:ext cx="76200" cy="3360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2659082"/>
            <a:ext cx="76200" cy="3360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10150"/>
            <a:ext cx="2354282" cy="289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77669"/>
            <a:ext cx="128778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Make sentences with the pictures applying the adjectives in superlative degree.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742" y="2358124"/>
            <a:ext cx="3929743" cy="3303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     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25468"/>
            <a:ext cx="2296885" cy="3303059"/>
          </a:xfrm>
          <a:prstGeom prst="rect">
            <a:avLst/>
          </a:prstGeom>
          <a:ln w="254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9856" y="5830669"/>
            <a:ext cx="3929743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Eifel Tower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4453"/>
            <a:ext cx="4191000" cy="3270402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0" y="5828752"/>
            <a:ext cx="4174671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Gold bar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916269"/>
            <a:ext cx="2438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precious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358125"/>
            <a:ext cx="4338282" cy="327040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904514" y="5830669"/>
            <a:ext cx="434916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The cow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0" y="4955738"/>
            <a:ext cx="1905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useful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976997"/>
            <a:ext cx="1524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high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80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429000"/>
            <a:ext cx="11201400" cy="31668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600" b="1" dirty="0" smtClean="0">
                <a:latin typeface="Book Antiqua" pitchFamily="18" charset="0"/>
              </a:rPr>
              <a:t>The Padma is a wide river.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latin typeface="Book Antiqua" pitchFamily="18" charset="0"/>
              </a:rPr>
              <a:t>The rose is better than any other flower.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latin typeface="Book Antiqua" pitchFamily="18" charset="0"/>
              </a:rPr>
              <a:t>The elephant is bigger than all other animals.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latin typeface="Book Antiqua" pitchFamily="18" charset="0"/>
              </a:rPr>
              <a:t>He is a wise man in our locality.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latin typeface="Book Antiqua" pitchFamily="18" charset="0"/>
              </a:rPr>
              <a:t>It is an excellent idea.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4" name="Trapezoid 3"/>
          <p:cNvSpPr/>
          <p:nvPr/>
        </p:nvSpPr>
        <p:spPr>
          <a:xfrm flipV="1">
            <a:off x="1066800" y="1066800"/>
            <a:ext cx="11582400" cy="2362200"/>
          </a:xfrm>
          <a:prstGeom prst="trapezoid">
            <a:avLst>
              <a:gd name="adj" fmla="val 1127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1524000"/>
            <a:ext cx="8534400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ook Antiqua" pitchFamily="18" charset="0"/>
              </a:rPr>
              <a:t>Change the sentences into superlative degree.</a:t>
            </a:r>
          </a:p>
        </p:txBody>
      </p:sp>
    </p:spTree>
    <p:extLst>
      <p:ext uri="{BB962C8B-B14F-4D97-AF65-F5344CB8AC3E}">
        <p14:creationId xmlns:p14="http://schemas.microsoft.com/office/powerpoint/2010/main" val="20918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676400" y="2743200"/>
            <a:ext cx="11049000" cy="3048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8600" y="3733800"/>
            <a:ext cx="6629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THANK YOU AL</a:t>
            </a:r>
            <a:r>
              <a:rPr lang="en-US" sz="6600" dirty="0" smtClean="0"/>
              <a:t>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7584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20600118">
            <a:off x="209002" y="2077678"/>
            <a:ext cx="1590624" cy="14383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large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527936">
            <a:off x="4142731" y="1363202"/>
            <a:ext cx="2090458" cy="10073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larger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10004">
            <a:off x="9010116" y="67009"/>
            <a:ext cx="2361514" cy="9711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largest</a:t>
            </a:r>
            <a:endParaRPr lang="en-US" sz="40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2314575" cy="3505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2314575" cy="4029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71" y="1066800"/>
            <a:ext cx="2314575" cy="52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3356" y="2883451"/>
            <a:ext cx="6901960" cy="13519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700004" y="468511"/>
            <a:ext cx="20038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37808" y="2914434"/>
            <a:ext cx="6963924" cy="13519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181600" y="907702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038" y="2874239"/>
            <a:ext cx="6901960" cy="13703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71600" y="1633781"/>
            <a:ext cx="1525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7056036"/>
            <a:ext cx="1228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What do the pictures show in this slide?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2452687" cy="55626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200591" y="1633783"/>
            <a:ext cx="3229593" cy="5376618"/>
            <a:chOff x="-223838" y="1905000"/>
            <a:chExt cx="3229593" cy="51054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680" y="1905000"/>
              <a:ext cx="1743075" cy="510540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3838" y="1905000"/>
              <a:ext cx="1743075" cy="510540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2495160" cy="66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-2" y="2633218"/>
            <a:ext cx="4490357" cy="230937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It is </a:t>
            </a:r>
            <a:r>
              <a:rPr lang="en-US" sz="2800" b="1" i="1" dirty="0" smtClean="0">
                <a:solidFill>
                  <a:schemeClr val="bg1"/>
                </a:solidFill>
                <a:latin typeface="Book Antiqua" pitchFamily="18" charset="0"/>
              </a:rPr>
              <a:t>more beautiful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than the first scenery.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12127" y="5531"/>
            <a:ext cx="4490357" cy="228046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It is the </a:t>
            </a:r>
            <a:r>
              <a:rPr lang="en-US" sz="2800" b="1" i="1" dirty="0" smtClean="0">
                <a:solidFill>
                  <a:schemeClr val="bg1"/>
                </a:solidFill>
                <a:latin typeface="Book Antiqua" pitchFamily="18" charset="0"/>
              </a:rPr>
              <a:t>most beautiful 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of all sceneries.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558391" y="5562600"/>
            <a:ext cx="4640036" cy="182880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It is a </a:t>
            </a:r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beautiful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scenery.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9203871" y="2971800"/>
            <a:ext cx="4495799" cy="1394968"/>
          </a:xfrm>
          <a:prstGeom prst="downArrowCallout">
            <a:avLst>
              <a:gd name="adj1" fmla="val 46070"/>
              <a:gd name="adj2" fmla="val 46070"/>
              <a:gd name="adj3" fmla="val 25000"/>
              <a:gd name="adj4" fmla="val 5912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beautiful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9203870" y="4419599"/>
            <a:ext cx="4512129" cy="1583871"/>
          </a:xfrm>
          <a:prstGeom prst="downArrowCallout">
            <a:avLst>
              <a:gd name="adj1" fmla="val 46070"/>
              <a:gd name="adj2" fmla="val 46070"/>
              <a:gd name="adj3" fmla="val 25000"/>
              <a:gd name="adj4" fmla="val 5678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Book Antiqua" pitchFamily="18" charset="0"/>
              </a:rPr>
              <a:t>m</a:t>
            </a:r>
            <a:r>
              <a:rPr lang="en-US" sz="3600" b="1" dirty="0" smtClean="0">
                <a:latin typeface="Book Antiqua" pitchFamily="18" charset="0"/>
              </a:rPr>
              <a:t>ore beautiful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98426" y="6003471"/>
            <a:ext cx="4501243" cy="9307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Book Antiqua" pitchFamily="18" charset="0"/>
              </a:rPr>
              <a:t>m</a:t>
            </a:r>
            <a:r>
              <a:rPr lang="en-US" sz="3600" b="1" dirty="0" smtClean="0">
                <a:latin typeface="Book Antiqua" pitchFamily="18" charset="0"/>
              </a:rPr>
              <a:t>ost beautiful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" y="5029200"/>
            <a:ext cx="4513212" cy="2717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"/>
          <a:stretch/>
        </p:blipFill>
        <p:spPr>
          <a:xfrm>
            <a:off x="4525732" y="2633218"/>
            <a:ext cx="4648200" cy="2700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932" y="5531"/>
            <a:ext cx="4525737" cy="292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929" y="502270"/>
            <a:ext cx="7962900" cy="8445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What are we going to discuss today?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33950" y="1407735"/>
            <a:ext cx="5410200" cy="1472625"/>
          </a:xfrm>
          <a:prstGeom prst="ellipse">
            <a:avLst/>
          </a:prstGeom>
          <a:solidFill>
            <a:srgbClr val="00B050"/>
          </a:solidFill>
          <a:ln w="76200" cap="sq" cmpd="dbl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Arial Black" pitchFamily="34" charset="0"/>
              </a:rPr>
              <a:t>Degree</a:t>
            </a:r>
            <a:endParaRPr lang="en-US" sz="72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199" y="3352800"/>
            <a:ext cx="8893629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Black" pitchFamily="34" charset="0"/>
              </a:rPr>
              <a:t>Degrees of comparison</a:t>
            </a:r>
          </a:p>
          <a:p>
            <a:pPr algn="ctr"/>
            <a:r>
              <a:rPr lang="en-US" sz="4000" b="1" dirty="0">
                <a:latin typeface="Arial Black" pitchFamily="34" charset="0"/>
              </a:rPr>
              <a:t>Unit-6 lesson-1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81200" y="881743"/>
            <a:ext cx="9906000" cy="1447800"/>
          </a:xfrm>
          <a:prstGeom prst="flowChartTerminator">
            <a:avLst/>
          </a:prstGeom>
          <a:solidFill>
            <a:srgbClr val="FF0000"/>
          </a:solidFill>
          <a:ln w="101600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Learning outcomes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873829"/>
            <a:ext cx="11582400" cy="3886200"/>
          </a:xfrm>
          <a:prstGeom prst="roundRect">
            <a:avLst/>
          </a:prstGeom>
          <a:solidFill>
            <a:srgbClr val="00B050"/>
          </a:solidFill>
          <a:ln w="101600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rial Black" pitchFamily="34" charset="0"/>
              </a:rPr>
              <a:t>After completing this lesson, we will be able to---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Arial Black" pitchFamily="34" charset="0"/>
              </a:rPr>
              <a:t>tell the definition of degree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Arial Black" pitchFamily="34" charset="0"/>
              </a:rPr>
              <a:t>identify various forms of degree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Arial Black" pitchFamily="34" charset="0"/>
              </a:rPr>
              <a:t>apply the forms of degree in different categories</a:t>
            </a:r>
            <a:endParaRPr lang="en-US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19600" y="2362199"/>
            <a:ext cx="4267200" cy="1569660"/>
          </a:xfrm>
          <a:prstGeom prst="rect">
            <a:avLst/>
          </a:prstGeom>
          <a:solidFill>
            <a:srgbClr val="00B050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This ball is bigger than the yellow ball</a:t>
            </a:r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7800" y="2575579"/>
            <a:ext cx="44958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The golden ball is the biggest  of all balls.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05000" y="2590800"/>
            <a:ext cx="9144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051471" y="2837707"/>
            <a:ext cx="15240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64087" y="2332964"/>
            <a:ext cx="15621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6223" y="4207014"/>
            <a:ext cx="1341119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What is degrees of comparison?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152401" y="4207014"/>
            <a:ext cx="13411199" cy="1088886"/>
          </a:xfrm>
          <a:prstGeom prst="downArrowCallout">
            <a:avLst>
              <a:gd name="adj1" fmla="val 47309"/>
              <a:gd name="adj2" fmla="val 49787"/>
              <a:gd name="adj3" fmla="val 25000"/>
              <a:gd name="adj4" fmla="val 5382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401" y="5295900"/>
            <a:ext cx="1341119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  <a:latin typeface="Arial Black" pitchFamily="34" charset="0"/>
              </a:rPr>
              <a:t>Degrees of comparison means to compare </a:t>
            </a: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with one</a:t>
            </a:r>
            <a:r>
              <a:rPr lang="en-US" sz="3600" b="1" dirty="0">
                <a:solidFill>
                  <a:schemeClr val="bg1"/>
                </a:solidFill>
                <a:latin typeface="Arial Black" pitchFamily="34" charset="0"/>
              </a:rPr>
              <a:t>, two or more persons, places and things in three forms of adjectives.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1" y="2370089"/>
            <a:ext cx="3657599" cy="10693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 Black" pitchFamily="34" charset="0"/>
              </a:rPr>
              <a:t>This is a  big  ball.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14900" y="328003"/>
            <a:ext cx="2236922" cy="2209800"/>
            <a:chOff x="4914900" y="328003"/>
            <a:chExt cx="2236922" cy="2209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900" y="328003"/>
              <a:ext cx="2209800" cy="2209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942022" y="101933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F0"/>
                  </a:solidFill>
                </a:rPr>
                <a:t>JUBILANY</a:t>
              </a:r>
              <a:endParaRPr lang="en-US" sz="3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800" y="533400"/>
            <a:ext cx="2819400" cy="1618192"/>
            <a:chOff x="685800" y="533400"/>
            <a:chExt cx="2819400" cy="16181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604" y="533400"/>
              <a:ext cx="1618192" cy="161819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85800" y="1143000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YELLOW BALL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86075" y="237596"/>
            <a:ext cx="3124199" cy="2427425"/>
            <a:chOff x="9986075" y="237596"/>
            <a:chExt cx="3124199" cy="24274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0" y="237596"/>
              <a:ext cx="2438399" cy="24274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986075" y="1143000"/>
              <a:ext cx="31241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GOLDEN BALL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68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There are three forms of adjectives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677884" y="762000"/>
            <a:ext cx="7239000" cy="1143000"/>
          </a:xfrm>
          <a:prstGeom prst="downArrowCallout">
            <a:avLst>
              <a:gd name="adj1" fmla="val 47857"/>
              <a:gd name="adj2" fmla="val 50714"/>
              <a:gd name="adj3" fmla="val 25000"/>
              <a:gd name="adj4" fmla="val 521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300108" y="1953985"/>
            <a:ext cx="0" cy="3428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29" y="1967544"/>
            <a:ext cx="8574171" cy="14751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43000" y="3442654"/>
            <a:ext cx="2895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Positive form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5800" y="3462457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Comparative form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0" y="3453186"/>
            <a:ext cx="3200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Superlative form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7" name="Down Arrow Callout 26"/>
          <p:cNvSpPr/>
          <p:nvPr/>
        </p:nvSpPr>
        <p:spPr>
          <a:xfrm>
            <a:off x="1143000" y="3462457"/>
            <a:ext cx="2743200" cy="957143"/>
          </a:xfrm>
          <a:prstGeom prst="downArrowCallout">
            <a:avLst>
              <a:gd name="adj1" fmla="val 45472"/>
              <a:gd name="adj2" fmla="val 50590"/>
              <a:gd name="adj3" fmla="val 25000"/>
              <a:gd name="adj4" fmla="val 547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Callout 27"/>
          <p:cNvSpPr/>
          <p:nvPr/>
        </p:nvSpPr>
        <p:spPr>
          <a:xfrm>
            <a:off x="8382000" y="3481859"/>
            <a:ext cx="2971800" cy="957143"/>
          </a:xfrm>
          <a:prstGeom prst="downArrowCallout">
            <a:avLst>
              <a:gd name="adj1" fmla="val 45472"/>
              <a:gd name="adj2" fmla="val 50590"/>
              <a:gd name="adj3" fmla="val 25000"/>
              <a:gd name="adj4" fmla="val 547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Callout 28"/>
          <p:cNvSpPr/>
          <p:nvPr/>
        </p:nvSpPr>
        <p:spPr>
          <a:xfrm>
            <a:off x="4495800" y="3454644"/>
            <a:ext cx="3352800" cy="957143"/>
          </a:xfrm>
          <a:prstGeom prst="downArrowCallout">
            <a:avLst>
              <a:gd name="adj1" fmla="val 45472"/>
              <a:gd name="adj2" fmla="val 50590"/>
              <a:gd name="adj3" fmla="val 25000"/>
              <a:gd name="adj4" fmla="val 547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43000" y="4471659"/>
            <a:ext cx="2813955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Basic form of adjective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5800" y="4447517"/>
            <a:ext cx="3352800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Compared with other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82000" y="4471659"/>
            <a:ext cx="2971800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Highest form of adjective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1041</Words>
  <Application>Microsoft Office PowerPoint</Application>
  <PresentationFormat>Custom</PresentationFormat>
  <Paragraphs>169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Apothecary</vt:lpstr>
      <vt:lpstr>Angles</vt:lpstr>
      <vt:lpstr>Austin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</dc:creator>
  <cp:lastModifiedBy>Windows User</cp:lastModifiedBy>
  <cp:revision>135</cp:revision>
  <dcterms:created xsi:type="dcterms:W3CDTF">2015-09-15T00:15:37Z</dcterms:created>
  <dcterms:modified xsi:type="dcterms:W3CDTF">2020-07-20T12:16:38Z</dcterms:modified>
</cp:coreProperties>
</file>