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80" r:id="rId2"/>
    <p:sldId id="300" r:id="rId3"/>
    <p:sldId id="301" r:id="rId4"/>
    <p:sldId id="302" r:id="rId5"/>
    <p:sldId id="285" r:id="rId6"/>
    <p:sldId id="286" r:id="rId7"/>
    <p:sldId id="298" r:id="rId8"/>
    <p:sldId id="263" r:id="rId9"/>
    <p:sldId id="289" r:id="rId10"/>
    <p:sldId id="264" r:id="rId11"/>
    <p:sldId id="290" r:id="rId12"/>
    <p:sldId id="265" r:id="rId13"/>
    <p:sldId id="291" r:id="rId14"/>
    <p:sldId id="292" r:id="rId15"/>
    <p:sldId id="281" r:id="rId16"/>
    <p:sldId id="282" r:id="rId17"/>
    <p:sldId id="299" r:id="rId18"/>
    <p:sldId id="266" r:id="rId19"/>
    <p:sldId id="296" r:id="rId20"/>
    <p:sldId id="297" r:id="rId21"/>
    <p:sldId id="274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744" y="-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97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459359-60AB-41E4-A3E9-97BD1E1CF9CC}" type="datetimeFigureOut">
              <a:rPr lang="en-US" smtClean="0"/>
              <a:pPr/>
              <a:t>7/20/2020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BE3AD7-01A1-4F4F-B5E3-F6B43C9392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860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E3AD7-01A1-4F4F-B5E3-F6B43C93928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4629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9F8FF-475E-43EB-8298-F1E774AC5B78}" type="datetimeFigureOut">
              <a:rPr lang="en-US" smtClean="0"/>
              <a:pPr/>
              <a:t>7/20/2020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B1B27-1023-4616-B6FF-2628ADD689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695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9F8FF-475E-43EB-8298-F1E774AC5B78}" type="datetimeFigureOut">
              <a:rPr lang="en-US" smtClean="0"/>
              <a:pPr/>
              <a:t>7/20/2020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B1B27-1023-4616-B6FF-2628ADD689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899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9F8FF-475E-43EB-8298-F1E774AC5B78}" type="datetimeFigureOut">
              <a:rPr lang="en-US" smtClean="0"/>
              <a:pPr/>
              <a:t>7/20/2020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B1B27-1023-4616-B6FF-2628ADD689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20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9F8FF-475E-43EB-8298-F1E774AC5B78}" type="datetimeFigureOut">
              <a:rPr lang="en-US" smtClean="0"/>
              <a:pPr/>
              <a:t>7/20/2020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B1B27-1023-4616-B6FF-2628ADD689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763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9F8FF-475E-43EB-8298-F1E774AC5B78}" type="datetimeFigureOut">
              <a:rPr lang="en-US" smtClean="0"/>
              <a:pPr/>
              <a:t>7/20/2020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B1B27-1023-4616-B6FF-2628ADD689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847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9F8FF-475E-43EB-8298-F1E774AC5B78}" type="datetimeFigureOut">
              <a:rPr lang="en-US" smtClean="0"/>
              <a:pPr/>
              <a:t>7/20/2020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B1B27-1023-4616-B6FF-2628ADD689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13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9F8FF-475E-43EB-8298-F1E774AC5B78}" type="datetimeFigureOut">
              <a:rPr lang="en-US" smtClean="0"/>
              <a:pPr/>
              <a:t>7/20/2020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B1B27-1023-4616-B6FF-2628ADD689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133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9F8FF-475E-43EB-8298-F1E774AC5B78}" type="datetimeFigureOut">
              <a:rPr lang="en-US" smtClean="0"/>
              <a:pPr/>
              <a:t>7/20/2020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B1B27-1023-4616-B6FF-2628ADD689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333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9F8FF-475E-43EB-8298-F1E774AC5B78}" type="datetimeFigureOut">
              <a:rPr lang="en-US" smtClean="0"/>
              <a:pPr/>
              <a:t>7/20/2020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B1B27-1023-4616-B6FF-2628ADD689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888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9F8FF-475E-43EB-8298-F1E774AC5B78}" type="datetimeFigureOut">
              <a:rPr lang="en-US" smtClean="0"/>
              <a:pPr/>
              <a:t>7/20/2020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B1B27-1023-4616-B6FF-2628ADD689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105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9F8FF-475E-43EB-8298-F1E774AC5B78}" type="datetimeFigureOut">
              <a:rPr lang="en-US" smtClean="0"/>
              <a:pPr/>
              <a:t>7/20/2020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B1B27-1023-4616-B6FF-2628ADD689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520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39F8FF-475E-43EB-8298-F1E774AC5B78}" type="datetimeFigureOut">
              <a:rPr lang="en-US" smtClean="0"/>
              <a:pPr/>
              <a:t>7/20/2020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3B1B27-1023-4616-B6FF-2628ADD689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365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218" y="-249590"/>
            <a:ext cx="4632181" cy="463218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43" y="417809"/>
            <a:ext cx="2949556" cy="329738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4800" y="4091646"/>
            <a:ext cx="11887200" cy="1862048"/>
          </a:xfrm>
          <a:prstGeom prst="rect">
            <a:avLst/>
          </a:prstGeom>
          <a:noFill/>
        </p:spPr>
        <p:txBody>
          <a:bodyPr wrap="square" rtlCol="0">
            <a:prstTxWarp prst="textWave4">
              <a:avLst/>
            </a:prstTxWarp>
            <a:spAutoFit/>
          </a:bodyPr>
          <a:lstStyle/>
          <a:p>
            <a:r>
              <a:rPr lang="en-US" sz="11500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সকলকে</a:t>
            </a:r>
            <a:r>
              <a:rPr lang="en-US" sz="115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11500" dirty="0" err="1" smtClean="0">
                <a:solidFill>
                  <a:srgbClr val="00CC00"/>
                </a:solidFill>
                <a:latin typeface="SutonnyOMJ" pitchFamily="2" charset="0"/>
                <a:cs typeface="SutonnyOMJ" pitchFamily="2" charset="0"/>
              </a:rPr>
              <a:t>স্বাগতম</a:t>
            </a:r>
            <a:r>
              <a:rPr lang="en-US" sz="11500" dirty="0" smtClean="0">
                <a:solidFill>
                  <a:srgbClr val="00CC00"/>
                </a:solidFill>
                <a:latin typeface="SutonnyOMJ" pitchFamily="2" charset="0"/>
                <a:cs typeface="SutonnyOMJ" pitchFamily="2" charset="0"/>
              </a:rPr>
              <a:t> </a:t>
            </a:r>
            <a:endParaRPr lang="en-US" sz="11500" dirty="0">
              <a:solidFill>
                <a:srgbClr val="00CC00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4236" y="6331573"/>
            <a:ext cx="112083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মোঃ</a:t>
            </a:r>
            <a:r>
              <a:rPr lang="en-US" sz="2400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আকতার</a:t>
            </a:r>
            <a:r>
              <a:rPr lang="en-US" sz="2400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হোসেন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, </a:t>
            </a:r>
            <a:r>
              <a:rPr lang="en-US" sz="2400" dirty="0" err="1" smtClean="0">
                <a:solidFill>
                  <a:srgbClr val="00CC00"/>
                </a:solidFill>
                <a:latin typeface="SutonnyOMJ" pitchFamily="2" charset="0"/>
                <a:cs typeface="SutonnyOMJ" pitchFamily="2" charset="0"/>
              </a:rPr>
              <a:t>সহকারি</a:t>
            </a:r>
            <a:r>
              <a:rPr lang="en-US" sz="2400" dirty="0" smtClean="0">
                <a:solidFill>
                  <a:srgbClr val="00CC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solidFill>
                  <a:srgbClr val="00CC00"/>
                </a:solidFill>
                <a:latin typeface="SutonnyOMJ" pitchFamily="2" charset="0"/>
                <a:cs typeface="SutonnyOMJ" pitchFamily="2" charset="0"/>
              </a:rPr>
              <a:t>শিক্ষক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, </a:t>
            </a:r>
            <a:r>
              <a:rPr lang="en-US" sz="2400" dirty="0" err="1" smtClean="0">
                <a:solidFill>
                  <a:srgbClr val="00B0F0"/>
                </a:solidFill>
                <a:latin typeface="SutonnyOMJ" pitchFamily="2" charset="0"/>
                <a:cs typeface="SutonnyOMJ" pitchFamily="2" charset="0"/>
              </a:rPr>
              <a:t>ভবানীচরণ</a:t>
            </a:r>
            <a:r>
              <a:rPr lang="en-US" sz="2400" dirty="0" smtClean="0">
                <a:solidFill>
                  <a:srgbClr val="00B0F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SutonnyOMJ" pitchFamily="2" charset="0"/>
                <a:cs typeface="SutonnyOMJ" pitchFamily="2" charset="0"/>
              </a:rPr>
              <a:t>রোয়াজা</a:t>
            </a:r>
            <a:r>
              <a:rPr lang="en-US" sz="2400" dirty="0" smtClean="0">
                <a:solidFill>
                  <a:srgbClr val="00B0F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SutonnyOMJ" pitchFamily="2" charset="0"/>
                <a:cs typeface="SutonnyOMJ" pitchFamily="2" charset="0"/>
              </a:rPr>
              <a:t>পাড়া</a:t>
            </a:r>
            <a:r>
              <a:rPr lang="en-US" sz="2400" dirty="0" smtClean="0">
                <a:solidFill>
                  <a:srgbClr val="00B0F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SutonnyOMJ" pitchFamily="2" charset="0"/>
                <a:cs typeface="SutonnyOMJ" pitchFamily="2" charset="0"/>
              </a:rPr>
              <a:t>সরকারি</a:t>
            </a:r>
            <a:r>
              <a:rPr lang="en-US" sz="2400" dirty="0" smtClean="0">
                <a:solidFill>
                  <a:srgbClr val="00B0F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SutonnyOMJ" pitchFamily="2" charset="0"/>
                <a:cs typeface="SutonnyOMJ" pitchFamily="2" charset="0"/>
              </a:rPr>
              <a:t>প্রাথমিক</a:t>
            </a:r>
            <a:r>
              <a:rPr lang="en-US" sz="2400" dirty="0" smtClean="0">
                <a:solidFill>
                  <a:srgbClr val="00B0F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SutonnyOMJ" pitchFamily="2" charset="0"/>
                <a:cs typeface="SutonnyOMJ" pitchFamily="2" charset="0"/>
              </a:rPr>
              <a:t>বিদ্যালয়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মাটিরাংগা</a:t>
            </a:r>
            <a:r>
              <a:rPr lang="en-US" sz="24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,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খাগড়াছড়ি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। </a:t>
            </a:r>
            <a:endParaRPr lang="en-US" sz="2400" dirty="0">
              <a:latin typeface="SutonnyOMJ" pitchFamily="2" charset="0"/>
              <a:cs typeface="SutonnyO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2009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18" y="748145"/>
            <a:ext cx="5389418" cy="5666509"/>
          </a:xfrm>
          <a:prstGeom prst="rect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3919" y="738414"/>
            <a:ext cx="6054008" cy="5555673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4441022" y="-82852"/>
            <a:ext cx="2998869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00B050"/>
                </a:solidFill>
                <a:latin typeface="SutonnyOMJ" pitchFamily="2" charset="0"/>
                <a:cs typeface="SutonnyOMJ" pitchFamily="2" charset="0"/>
              </a:rPr>
              <a:t>কৃষিতে</a:t>
            </a:r>
            <a:r>
              <a:rPr lang="en-US" sz="4800" dirty="0" smtClean="0">
                <a:solidFill>
                  <a:srgbClr val="00B05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bn-BD" sz="4800" dirty="0" smtClean="0">
                <a:solidFill>
                  <a:srgbClr val="00B050"/>
                </a:solidFill>
                <a:latin typeface="SutonnyOMJ" pitchFamily="2" charset="0"/>
                <a:cs typeface="SutonnyOMJ" pitchFamily="2" charset="0"/>
              </a:rPr>
              <a:t>প্রযুক্তি</a:t>
            </a:r>
            <a:endParaRPr lang="en-US" sz="4800" dirty="0">
              <a:solidFill>
                <a:srgbClr val="00B050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49782" y="4881107"/>
            <a:ext cx="1891073" cy="110799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6600" b="1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ট্রাক্টর</a:t>
            </a:r>
            <a:r>
              <a:rPr lang="en-US" sz="6600" b="1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endParaRPr lang="en-US" sz="3600" b="1" dirty="0">
              <a:solidFill>
                <a:srgbClr val="FF0000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218580" y="1089747"/>
            <a:ext cx="1599347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latin typeface="SutonnyOMJ" pitchFamily="2" charset="0"/>
                <a:cs typeface="SutonnyOMJ" pitchFamily="2" charset="0"/>
              </a:rPr>
              <a:t>ট্রাক্টর</a:t>
            </a:r>
            <a:r>
              <a:rPr lang="en-US" sz="6000" b="1" dirty="0" smtClean="0">
                <a:latin typeface="SutonnyOMJ" pitchFamily="2" charset="0"/>
                <a:cs typeface="SutonnyOMJ" pitchFamily="2" charset="0"/>
              </a:rPr>
              <a:t>  </a:t>
            </a:r>
            <a:endParaRPr lang="en-US" sz="6600" b="1" dirty="0">
              <a:solidFill>
                <a:srgbClr val="FF0000"/>
              </a:solidFill>
              <a:latin typeface="SutonnyOMJ" pitchFamily="2" charset="0"/>
              <a:cs typeface="SutonnyO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6869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42" y="920917"/>
            <a:ext cx="6379603" cy="5618428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050474" y="1670286"/>
            <a:ext cx="4488872" cy="1015663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 </a:t>
            </a:r>
            <a:r>
              <a:rPr lang="en-US" sz="6000" b="1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ধান</a:t>
            </a:r>
            <a:r>
              <a:rPr lang="en-US" sz="6000" b="1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রোপন</a:t>
            </a:r>
            <a:r>
              <a:rPr lang="en-US" sz="6000" b="1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যন্ত্র</a:t>
            </a:r>
            <a:r>
              <a:rPr lang="en-US" sz="6000" b="1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 </a:t>
            </a:r>
            <a:endParaRPr lang="en-US" sz="6000" b="1" dirty="0">
              <a:solidFill>
                <a:srgbClr val="FF0000"/>
              </a:solidFill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740" y="920917"/>
            <a:ext cx="5387260" cy="5452174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4441022" y="-82852"/>
            <a:ext cx="2971160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00B050"/>
                </a:solidFill>
                <a:latin typeface="SutonnyOMJ" pitchFamily="2" charset="0"/>
                <a:cs typeface="SutonnyOMJ" pitchFamily="2" charset="0"/>
              </a:rPr>
              <a:t>কৃষিতে</a:t>
            </a:r>
            <a:r>
              <a:rPr lang="en-US" sz="4800" dirty="0" smtClean="0">
                <a:solidFill>
                  <a:srgbClr val="00B05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bn-BD" sz="4800" dirty="0" smtClean="0">
                <a:solidFill>
                  <a:srgbClr val="00B050"/>
                </a:solidFill>
                <a:latin typeface="SutonnyOMJ" pitchFamily="2" charset="0"/>
                <a:cs typeface="SutonnyOMJ" pitchFamily="2" charset="0"/>
              </a:rPr>
              <a:t>প্রযুক্তি</a:t>
            </a:r>
            <a:endParaRPr lang="en-US" sz="4800" dirty="0">
              <a:solidFill>
                <a:srgbClr val="00B050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880764" y="2224284"/>
            <a:ext cx="33112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ধান</a:t>
            </a:r>
            <a:r>
              <a:rPr lang="en-US" sz="5400" dirty="0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5400" dirty="0" err="1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কাটার</a:t>
            </a:r>
            <a:r>
              <a:rPr lang="en-US" sz="5400" dirty="0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5400" dirty="0" err="1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যন্ত্র</a:t>
            </a:r>
            <a:r>
              <a:rPr lang="en-US" sz="5400" dirty="0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 </a:t>
            </a:r>
            <a:endParaRPr lang="en-US" sz="5400" dirty="0">
              <a:solidFill>
                <a:srgbClr val="FFFF00"/>
              </a:solidFill>
              <a:latin typeface="SutonnyOMJ" pitchFamily="2" charset="0"/>
              <a:cs typeface="SutonnyO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6343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95" y="791985"/>
            <a:ext cx="5718995" cy="5788924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794" y="978400"/>
            <a:ext cx="5727198" cy="5727198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3860212" y="-52363"/>
            <a:ext cx="3288733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chemeClr val="accent5">
                    <a:lumMod val="75000"/>
                  </a:schemeClr>
                </a:solidFill>
                <a:latin typeface="SutonnyOMJ" pitchFamily="2" charset="0"/>
                <a:cs typeface="SutonnyOMJ" pitchFamily="2" charset="0"/>
              </a:rPr>
              <a:t>কৃষিতে</a:t>
            </a:r>
            <a:r>
              <a:rPr lang="en-US" sz="4800" dirty="0" smtClean="0">
                <a:solidFill>
                  <a:schemeClr val="accent5">
                    <a:lumMod val="75000"/>
                  </a:schemeClr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bn-BD" sz="4800" dirty="0" smtClean="0">
                <a:solidFill>
                  <a:schemeClr val="accent5">
                    <a:lumMod val="75000"/>
                  </a:schemeClr>
                </a:solidFill>
                <a:latin typeface="SutonnyOMJ" pitchFamily="2" charset="0"/>
                <a:cs typeface="SutonnyOMJ" pitchFamily="2" charset="0"/>
              </a:rPr>
              <a:t>প্রযুক্তি</a:t>
            </a:r>
            <a:endParaRPr lang="en-US" sz="4800" dirty="0">
              <a:solidFill>
                <a:schemeClr val="accent5">
                  <a:lumMod val="75000"/>
                </a:schemeClr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21543" y="1044530"/>
            <a:ext cx="2332913" cy="923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সেচ</a:t>
            </a:r>
            <a:r>
              <a:rPr lang="en-US" sz="5400" b="1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যন্ত্র</a:t>
            </a:r>
            <a:r>
              <a:rPr lang="en-US" sz="5400" b="1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endParaRPr lang="en-US" sz="5400" b="1" dirty="0">
              <a:solidFill>
                <a:srgbClr val="FF0000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58041" y="2109852"/>
            <a:ext cx="4822703" cy="923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5400" b="1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আগাছা</a:t>
            </a:r>
            <a:r>
              <a:rPr lang="en-US" sz="5400" b="1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পরিস্কার</a:t>
            </a:r>
            <a:r>
              <a:rPr lang="en-US" sz="5400" b="1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যন্ত্র</a:t>
            </a:r>
            <a:r>
              <a:rPr lang="en-US" sz="5400" b="1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endParaRPr lang="en-US" sz="5400" b="1" dirty="0">
              <a:solidFill>
                <a:srgbClr val="FF0000"/>
              </a:solidFill>
              <a:latin typeface="SutonnyOMJ" pitchFamily="2" charset="0"/>
              <a:cs typeface="SutonnyO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3833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23" y="748145"/>
            <a:ext cx="5629372" cy="5971310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529" y="748145"/>
            <a:ext cx="5962371" cy="5832763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308584" y="1432604"/>
            <a:ext cx="5624945" cy="1015663"/>
          </a:xfrm>
          <a:prstGeom prst="rect">
            <a:avLst/>
          </a:prstGeom>
          <a:noFill/>
          <a:ln w="3810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কীটনাশক</a:t>
            </a:r>
            <a:r>
              <a:rPr lang="en-US" sz="6000" b="1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ছিটানো</a:t>
            </a:r>
            <a:r>
              <a:rPr lang="en-US" sz="6000" b="1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যন্ত্র</a:t>
            </a:r>
            <a:r>
              <a:rPr lang="en-US" sz="6000" b="1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endParaRPr lang="en-US" sz="6000" b="1" dirty="0">
              <a:solidFill>
                <a:srgbClr val="FF0000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27462" y="3397347"/>
            <a:ext cx="1352066" cy="1015663"/>
          </a:xfrm>
          <a:prstGeom prst="rect">
            <a:avLst/>
          </a:prstGeom>
          <a:noFill/>
          <a:ln w="3810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সার</a:t>
            </a:r>
            <a:r>
              <a:rPr lang="en-US" sz="6000" b="1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endParaRPr lang="en-US" sz="3600" b="1" dirty="0">
              <a:solidFill>
                <a:srgbClr val="FF0000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41022" y="-82852"/>
            <a:ext cx="2985014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00B050"/>
                </a:solidFill>
                <a:latin typeface="SutonnyOMJ" pitchFamily="2" charset="0"/>
                <a:cs typeface="SutonnyOMJ" pitchFamily="2" charset="0"/>
              </a:rPr>
              <a:t>কৃষিতে</a:t>
            </a:r>
            <a:r>
              <a:rPr lang="en-US" sz="4800" dirty="0" smtClean="0">
                <a:solidFill>
                  <a:srgbClr val="00B05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bn-BD" sz="4800" dirty="0" smtClean="0">
                <a:solidFill>
                  <a:srgbClr val="00B050"/>
                </a:solidFill>
                <a:latin typeface="SutonnyOMJ" pitchFamily="2" charset="0"/>
                <a:cs typeface="SutonnyOMJ" pitchFamily="2" charset="0"/>
              </a:rPr>
              <a:t>প্রযুক্তি</a:t>
            </a:r>
            <a:endParaRPr lang="en-US" sz="4800" dirty="0">
              <a:solidFill>
                <a:srgbClr val="00B050"/>
              </a:solidFill>
              <a:latin typeface="SutonnyOMJ" pitchFamily="2" charset="0"/>
              <a:cs typeface="SutonnyO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8197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41" y="863328"/>
            <a:ext cx="5884031" cy="56942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225" y="914401"/>
            <a:ext cx="6035757" cy="56942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25288" y="44943"/>
            <a:ext cx="40558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কৃষিতে</a:t>
            </a:r>
            <a:r>
              <a:rPr lang="en-US" sz="6000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 </a:t>
            </a:r>
            <a:r>
              <a:rPr lang="en-US" sz="6000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প্রযুক্তি</a:t>
            </a:r>
            <a:endParaRPr lang="en-US" sz="6000" dirty="0">
              <a:solidFill>
                <a:srgbClr val="FF0000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79644" y="5081706"/>
            <a:ext cx="64170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err="1" smtClean="0"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ধান</a:t>
            </a:r>
            <a:r>
              <a:rPr lang="en-US" sz="8000" dirty="0" smtClean="0"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8000" dirty="0" err="1" smtClean="0"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মাড়াই</a:t>
            </a:r>
            <a:r>
              <a:rPr lang="en-US" sz="8000" dirty="0" smtClean="0"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8000" dirty="0" err="1" smtClean="0"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যন্ত্র</a:t>
            </a:r>
            <a:r>
              <a:rPr lang="en-US" sz="8000" dirty="0" smtClean="0"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 </a:t>
            </a:r>
            <a:endParaRPr lang="en-US" sz="8000" dirty="0">
              <a:solidFill>
                <a:schemeClr val="bg1"/>
              </a:solidFill>
              <a:latin typeface="SutonnyOMJ" pitchFamily="2" charset="0"/>
              <a:cs typeface="SutonnyO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4520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72" y="3422072"/>
            <a:ext cx="5490617" cy="271549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757771" y="-6194"/>
            <a:ext cx="40558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কৃষিতে</a:t>
            </a:r>
            <a:r>
              <a:rPr lang="en-US" sz="6000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 </a:t>
            </a:r>
            <a:r>
              <a:rPr lang="en-US" sz="6000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প্রযুক্তি</a:t>
            </a:r>
            <a:endParaRPr lang="en-US" sz="6000" dirty="0">
              <a:solidFill>
                <a:srgbClr val="FF0000"/>
              </a:solidFill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60" y="116019"/>
            <a:ext cx="4507612" cy="319078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 rot="19210243">
            <a:off x="4932218" y="1742395"/>
            <a:ext cx="35883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ধান</a:t>
            </a:r>
            <a:r>
              <a:rPr lang="en-US" sz="4400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ভাঙানো</a:t>
            </a:r>
            <a:r>
              <a:rPr lang="en-US" sz="4400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যন্ত্র</a:t>
            </a:r>
            <a:r>
              <a:rPr lang="en-US" sz="4400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 </a:t>
            </a:r>
            <a:endParaRPr lang="en-US" sz="4400" dirty="0">
              <a:solidFill>
                <a:srgbClr val="FF0000"/>
              </a:solidFill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0546" y="227057"/>
            <a:ext cx="3465160" cy="5688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974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00546"/>
            <a:ext cx="6130350" cy="58466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352" y="734291"/>
            <a:ext cx="6061648" cy="612370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225288" y="44943"/>
            <a:ext cx="40558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কৃষিতে</a:t>
            </a:r>
            <a:r>
              <a:rPr lang="en-US" sz="6000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 </a:t>
            </a:r>
            <a:r>
              <a:rPr lang="en-US" sz="6000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প্রযুক্তি</a:t>
            </a:r>
            <a:endParaRPr lang="en-US" sz="6000" dirty="0">
              <a:solidFill>
                <a:srgbClr val="FF0000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7882" y="4098316"/>
            <a:ext cx="37374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গাছ</a:t>
            </a:r>
            <a:r>
              <a:rPr lang="en-US" sz="5400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কাটার</a:t>
            </a:r>
            <a:r>
              <a:rPr lang="en-US" sz="5400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যন্ত্র</a:t>
            </a:r>
            <a:r>
              <a:rPr lang="en-US" sz="5400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endParaRPr lang="en-US" sz="5400" dirty="0">
              <a:solidFill>
                <a:srgbClr val="FF0000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73144" y="5695134"/>
            <a:ext cx="36160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দুধ</a:t>
            </a:r>
            <a:r>
              <a:rPr lang="en-US" sz="4800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দোহন</a:t>
            </a:r>
            <a:r>
              <a:rPr lang="en-US" sz="4800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যন্ত্র</a:t>
            </a:r>
            <a:r>
              <a:rPr lang="en-US" sz="4800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endParaRPr lang="en-US" sz="4800" dirty="0">
              <a:solidFill>
                <a:srgbClr val="FF0000"/>
              </a:solidFill>
              <a:latin typeface="SutonnyOMJ" pitchFamily="2" charset="0"/>
              <a:cs typeface="SutonnyO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8113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36618" y="166254"/>
            <a:ext cx="75368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err="1" smtClean="0">
                <a:latin typeface="SutonnyOMJ" pitchFamily="2" charset="0"/>
                <a:cs typeface="SutonnyOMJ" pitchFamily="2" charset="0"/>
              </a:rPr>
              <a:t>ক্ষেত্রভিত্তিক</a:t>
            </a:r>
            <a:r>
              <a:rPr lang="en-US" sz="8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8000" dirty="0" err="1" smtClean="0">
                <a:latin typeface="SutonnyOMJ" pitchFamily="2" charset="0"/>
                <a:cs typeface="SutonnyOMJ" pitchFamily="2" charset="0"/>
              </a:rPr>
              <a:t>প্রযুক্তি</a:t>
            </a:r>
            <a:r>
              <a:rPr lang="en-US" sz="8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8000" dirty="0" err="1" smtClean="0">
                <a:latin typeface="SutonnyOMJ" pitchFamily="2" charset="0"/>
                <a:cs typeface="SutonnyOMJ" pitchFamily="2" charset="0"/>
              </a:rPr>
              <a:t>সমূহ</a:t>
            </a:r>
            <a:endParaRPr lang="en-US" sz="8000" dirty="0">
              <a:latin typeface="SutonnyOMJ" pitchFamily="2" charset="0"/>
              <a:cs typeface="SutonnyOMJ" pitchFamily="2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4064698"/>
              </p:ext>
            </p:extLst>
          </p:nvPr>
        </p:nvGraphicFramePr>
        <p:xfrm>
          <a:off x="484910" y="1248141"/>
          <a:ext cx="11208326" cy="45735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6835"/>
                <a:gridCol w="8811491"/>
              </a:tblGrid>
              <a:tr h="854979">
                <a:tc>
                  <a:txBody>
                    <a:bodyPr/>
                    <a:lstStyle/>
                    <a:p>
                      <a:r>
                        <a:rPr lang="en-US" sz="3600" dirty="0" err="1" smtClean="0">
                          <a:solidFill>
                            <a:srgbClr val="FF0000"/>
                          </a:solidFill>
                          <a:latin typeface="SutonnyOMJ" pitchFamily="2" charset="0"/>
                          <a:cs typeface="SutonnyOMJ" pitchFamily="2" charset="0"/>
                        </a:rPr>
                        <a:t>কৃষিকাজ</a:t>
                      </a:r>
                      <a:r>
                        <a:rPr lang="en-US" sz="3600" dirty="0" smtClean="0">
                          <a:solidFill>
                            <a:srgbClr val="FF0000"/>
                          </a:solidFill>
                          <a:latin typeface="SutonnyOMJ" pitchFamily="2" charset="0"/>
                          <a:cs typeface="SutonnyOMJ" pitchFamily="2" charset="0"/>
                        </a:rPr>
                        <a:t>/</a:t>
                      </a:r>
                      <a:r>
                        <a:rPr lang="en-US" sz="3600" dirty="0" err="1" smtClean="0">
                          <a:solidFill>
                            <a:srgbClr val="FF0000"/>
                          </a:solidFill>
                          <a:latin typeface="SutonnyOMJ" pitchFamily="2" charset="0"/>
                          <a:cs typeface="SutonnyOMJ" pitchFamily="2" charset="0"/>
                        </a:rPr>
                        <a:t>ক্ষেত্র</a:t>
                      </a:r>
                      <a:endParaRPr lang="en-US" sz="3600" dirty="0">
                        <a:solidFill>
                          <a:srgbClr val="FF0000"/>
                        </a:solidFill>
                        <a:latin typeface="SutonnyOMJ" pitchFamily="2" charset="0"/>
                        <a:cs typeface="SutonnyOMJ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rgbClr val="FF0000"/>
                          </a:solidFill>
                          <a:latin typeface="SutonnyOMJ" pitchFamily="2" charset="0"/>
                          <a:cs typeface="SutonnyOMJ" pitchFamily="2" charset="0"/>
                        </a:rPr>
                        <a:t>                </a:t>
                      </a:r>
                      <a:r>
                        <a:rPr lang="en-US" sz="3600" dirty="0" err="1" smtClean="0">
                          <a:solidFill>
                            <a:srgbClr val="FF0000"/>
                          </a:solidFill>
                          <a:latin typeface="SutonnyOMJ" pitchFamily="2" charset="0"/>
                          <a:cs typeface="SutonnyOMJ" pitchFamily="2" charset="0"/>
                        </a:rPr>
                        <a:t>ব্যবহৃত</a:t>
                      </a:r>
                      <a:r>
                        <a:rPr lang="en-US" sz="3600" baseline="0" dirty="0" smtClean="0">
                          <a:solidFill>
                            <a:srgbClr val="FF0000"/>
                          </a:solidFill>
                          <a:latin typeface="SutonnyOMJ" pitchFamily="2" charset="0"/>
                          <a:cs typeface="SutonnyOMJ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rgbClr val="FF0000"/>
                          </a:solidFill>
                          <a:latin typeface="SutonnyOMJ" pitchFamily="2" charset="0"/>
                          <a:cs typeface="SutonnyOMJ" pitchFamily="2" charset="0"/>
                        </a:rPr>
                        <a:t>প্রযুক্তি</a:t>
                      </a:r>
                      <a:endParaRPr lang="en-US" sz="3600" dirty="0">
                        <a:solidFill>
                          <a:srgbClr val="FF0000"/>
                        </a:solidFill>
                        <a:latin typeface="SutonnyOMJ" pitchFamily="2" charset="0"/>
                        <a:cs typeface="SutonnyOMJ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dirty="0" err="1" smtClean="0">
                          <a:latin typeface="SutonnyOMJ" pitchFamily="2" charset="0"/>
                          <a:cs typeface="SutonnyOMJ" pitchFamily="2" charset="0"/>
                        </a:rPr>
                        <a:t>দুগ্ধ</a:t>
                      </a:r>
                      <a:r>
                        <a:rPr lang="en-US" sz="3600" baseline="0" dirty="0" smtClean="0">
                          <a:latin typeface="SutonnyOMJ" pitchFamily="2" charset="0"/>
                          <a:cs typeface="SutonnyOMJ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SutonnyOMJ" pitchFamily="2" charset="0"/>
                          <a:cs typeface="SutonnyOMJ" pitchFamily="2" charset="0"/>
                        </a:rPr>
                        <a:t>খামার</a:t>
                      </a:r>
                      <a:endParaRPr lang="en-US" sz="3600" dirty="0">
                        <a:latin typeface="SutonnyOMJ" pitchFamily="2" charset="0"/>
                        <a:cs typeface="SutonnyOMJ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dirty="0" err="1" smtClean="0">
                          <a:latin typeface="SutonnyOMJ" pitchFamily="2" charset="0"/>
                          <a:cs typeface="SutonnyOMJ" pitchFamily="2" charset="0"/>
                        </a:rPr>
                        <a:t>দুধ</a:t>
                      </a:r>
                      <a:r>
                        <a:rPr lang="en-US" sz="4000" baseline="0" dirty="0" smtClean="0">
                          <a:latin typeface="SutonnyOMJ" pitchFamily="2" charset="0"/>
                          <a:cs typeface="SutonnyOMJ" pitchFamily="2" charset="0"/>
                        </a:rPr>
                        <a:t> </a:t>
                      </a:r>
                      <a:r>
                        <a:rPr lang="en-US" sz="4000" baseline="0" dirty="0" err="1" smtClean="0">
                          <a:latin typeface="SutonnyOMJ" pitchFamily="2" charset="0"/>
                          <a:cs typeface="SutonnyOMJ" pitchFamily="2" charset="0"/>
                        </a:rPr>
                        <a:t>দোহন</a:t>
                      </a:r>
                      <a:r>
                        <a:rPr lang="en-US" sz="4000" baseline="0" dirty="0" smtClean="0">
                          <a:latin typeface="SutonnyOMJ" pitchFamily="2" charset="0"/>
                          <a:cs typeface="SutonnyOMJ" pitchFamily="2" charset="0"/>
                        </a:rPr>
                        <a:t> </a:t>
                      </a:r>
                      <a:r>
                        <a:rPr lang="en-US" sz="4000" baseline="0" dirty="0" err="1" smtClean="0">
                          <a:latin typeface="SutonnyOMJ" pitchFamily="2" charset="0"/>
                          <a:cs typeface="SutonnyOMJ" pitchFamily="2" charset="0"/>
                        </a:rPr>
                        <a:t>যন্ত্র,ঘাস</a:t>
                      </a:r>
                      <a:r>
                        <a:rPr lang="en-US" sz="4000" baseline="0" dirty="0" smtClean="0">
                          <a:latin typeface="SutonnyOMJ" pitchFamily="2" charset="0"/>
                          <a:cs typeface="SutonnyOMJ" pitchFamily="2" charset="0"/>
                        </a:rPr>
                        <a:t> </a:t>
                      </a:r>
                      <a:r>
                        <a:rPr lang="en-US" sz="4000" baseline="0" dirty="0" err="1" smtClean="0">
                          <a:latin typeface="SutonnyOMJ" pitchFamily="2" charset="0"/>
                          <a:cs typeface="SutonnyOMJ" pitchFamily="2" charset="0"/>
                        </a:rPr>
                        <a:t>কাটার</a:t>
                      </a:r>
                      <a:r>
                        <a:rPr lang="en-US" sz="4000" baseline="0" dirty="0" smtClean="0">
                          <a:latin typeface="SutonnyOMJ" pitchFamily="2" charset="0"/>
                          <a:cs typeface="SutonnyOMJ" pitchFamily="2" charset="0"/>
                        </a:rPr>
                        <a:t> </a:t>
                      </a:r>
                      <a:r>
                        <a:rPr lang="en-US" sz="4000" baseline="0" dirty="0" err="1" smtClean="0">
                          <a:latin typeface="SutonnyOMJ" pitchFamily="2" charset="0"/>
                          <a:cs typeface="SutonnyOMJ" pitchFamily="2" charset="0"/>
                        </a:rPr>
                        <a:t>যন্ত্র</a:t>
                      </a:r>
                      <a:endParaRPr lang="en-US" sz="4000" dirty="0">
                        <a:latin typeface="SutonnyOMJ" pitchFamily="2" charset="0"/>
                        <a:cs typeface="SutonnyOMJ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1127760">
                <a:tc>
                  <a:txBody>
                    <a:bodyPr/>
                    <a:lstStyle/>
                    <a:p>
                      <a:r>
                        <a:rPr lang="en-US" sz="3600" dirty="0" err="1" smtClean="0">
                          <a:solidFill>
                            <a:srgbClr val="FF0000"/>
                          </a:solidFill>
                          <a:latin typeface="SutonnyOMJ" pitchFamily="2" charset="0"/>
                          <a:cs typeface="SutonnyOMJ" pitchFamily="2" charset="0"/>
                        </a:rPr>
                        <a:t>ধানখেত</a:t>
                      </a:r>
                      <a:endParaRPr lang="en-US" sz="3600" dirty="0">
                        <a:solidFill>
                          <a:srgbClr val="FF0000"/>
                        </a:solidFill>
                        <a:latin typeface="SutonnyOMJ" pitchFamily="2" charset="0"/>
                        <a:cs typeface="SutonnyOMJ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err="1" smtClean="0">
                          <a:solidFill>
                            <a:srgbClr val="FF0000"/>
                          </a:solidFill>
                          <a:latin typeface="SutonnyOMJ" pitchFamily="2" charset="0"/>
                          <a:cs typeface="SutonnyOMJ" pitchFamily="2" charset="0"/>
                        </a:rPr>
                        <a:t>ট্রাক্টর,সেচ</a:t>
                      </a:r>
                      <a:r>
                        <a:rPr lang="en-US" sz="3600" dirty="0" smtClean="0">
                          <a:solidFill>
                            <a:srgbClr val="FF0000"/>
                          </a:solidFill>
                          <a:latin typeface="SutonnyOMJ" pitchFamily="2" charset="0"/>
                          <a:cs typeface="SutonnyOMJ" pitchFamily="2" charset="0"/>
                        </a:rPr>
                        <a:t> </a:t>
                      </a:r>
                      <a:r>
                        <a:rPr lang="en-US" sz="3600" dirty="0" err="1" smtClean="0">
                          <a:solidFill>
                            <a:srgbClr val="FF0000"/>
                          </a:solidFill>
                          <a:latin typeface="SutonnyOMJ" pitchFamily="2" charset="0"/>
                          <a:cs typeface="SutonnyOMJ" pitchFamily="2" charset="0"/>
                        </a:rPr>
                        <a:t>পাম্প,কীটনাশক,সার,রোপন</a:t>
                      </a:r>
                      <a:r>
                        <a:rPr lang="en-US" sz="3600" baseline="0" dirty="0" smtClean="0">
                          <a:solidFill>
                            <a:srgbClr val="FF0000"/>
                          </a:solidFill>
                          <a:latin typeface="SutonnyOMJ" pitchFamily="2" charset="0"/>
                          <a:cs typeface="SutonnyOMJ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rgbClr val="FF0000"/>
                          </a:solidFill>
                          <a:latin typeface="SutonnyOMJ" pitchFamily="2" charset="0"/>
                          <a:cs typeface="SutonnyOMJ" pitchFamily="2" charset="0"/>
                        </a:rPr>
                        <a:t>যন্ত্র,ধান</a:t>
                      </a:r>
                      <a:r>
                        <a:rPr lang="en-US" sz="3600" baseline="0" dirty="0" smtClean="0">
                          <a:solidFill>
                            <a:srgbClr val="FF0000"/>
                          </a:solidFill>
                          <a:latin typeface="SutonnyOMJ" pitchFamily="2" charset="0"/>
                          <a:cs typeface="SutonnyOMJ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rgbClr val="FF0000"/>
                          </a:solidFill>
                          <a:latin typeface="SutonnyOMJ" pitchFamily="2" charset="0"/>
                          <a:cs typeface="SutonnyOMJ" pitchFamily="2" charset="0"/>
                        </a:rPr>
                        <a:t>কাটার</a:t>
                      </a:r>
                      <a:r>
                        <a:rPr lang="en-US" sz="3600" baseline="0" dirty="0" smtClean="0">
                          <a:solidFill>
                            <a:srgbClr val="FF0000"/>
                          </a:solidFill>
                          <a:latin typeface="SutonnyOMJ" pitchFamily="2" charset="0"/>
                          <a:cs typeface="SutonnyOMJ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rgbClr val="FF0000"/>
                          </a:solidFill>
                          <a:latin typeface="SutonnyOMJ" pitchFamily="2" charset="0"/>
                          <a:cs typeface="SutonnyOMJ" pitchFamily="2" charset="0"/>
                        </a:rPr>
                        <a:t>যন্ত্র</a:t>
                      </a:r>
                      <a:r>
                        <a:rPr lang="en-US" sz="3600" baseline="0" dirty="0" smtClean="0">
                          <a:solidFill>
                            <a:srgbClr val="FF0000"/>
                          </a:solidFill>
                          <a:latin typeface="SutonnyOMJ" pitchFamily="2" charset="0"/>
                          <a:cs typeface="SutonnyOMJ" pitchFamily="2" charset="0"/>
                        </a:rPr>
                        <a:t>, </a:t>
                      </a:r>
                      <a:r>
                        <a:rPr lang="en-US" sz="3600" baseline="0" dirty="0" err="1" smtClean="0">
                          <a:solidFill>
                            <a:srgbClr val="FF0000"/>
                          </a:solidFill>
                          <a:latin typeface="SutonnyOMJ" pitchFamily="2" charset="0"/>
                          <a:cs typeface="SutonnyOMJ" pitchFamily="2" charset="0"/>
                        </a:rPr>
                        <a:t>কীটনাশক</a:t>
                      </a:r>
                      <a:r>
                        <a:rPr lang="en-US" sz="3600" baseline="0" dirty="0" smtClean="0">
                          <a:solidFill>
                            <a:srgbClr val="FF0000"/>
                          </a:solidFill>
                          <a:latin typeface="SutonnyOMJ" pitchFamily="2" charset="0"/>
                          <a:cs typeface="SutonnyOMJ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rgbClr val="FF0000"/>
                          </a:solidFill>
                          <a:latin typeface="SutonnyOMJ" pitchFamily="2" charset="0"/>
                          <a:cs typeface="SutonnyOMJ" pitchFamily="2" charset="0"/>
                        </a:rPr>
                        <a:t>ছিটানো</a:t>
                      </a:r>
                      <a:r>
                        <a:rPr lang="en-US" sz="3600" baseline="0" dirty="0" smtClean="0">
                          <a:solidFill>
                            <a:srgbClr val="FF0000"/>
                          </a:solidFill>
                          <a:latin typeface="SutonnyOMJ" pitchFamily="2" charset="0"/>
                          <a:cs typeface="SutonnyOMJ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rgbClr val="FF0000"/>
                          </a:solidFill>
                          <a:latin typeface="SutonnyOMJ" pitchFamily="2" charset="0"/>
                          <a:cs typeface="SutonnyOMJ" pitchFamily="2" charset="0"/>
                        </a:rPr>
                        <a:t>যন্ত্র,লাঙ্গল,মই</a:t>
                      </a:r>
                      <a:endParaRPr lang="en-US" sz="3600" dirty="0">
                        <a:solidFill>
                          <a:srgbClr val="FF0000"/>
                        </a:solidFill>
                        <a:latin typeface="SutonnyOMJ" pitchFamily="2" charset="0"/>
                        <a:cs typeface="SutonnyOMJ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dirty="0" err="1" smtClean="0">
                          <a:solidFill>
                            <a:srgbClr val="0070C0"/>
                          </a:solidFill>
                          <a:latin typeface="SutonnyOMJ" pitchFamily="2" charset="0"/>
                          <a:cs typeface="SutonnyOMJ" pitchFamily="2" charset="0"/>
                        </a:rPr>
                        <a:t>ফলের</a:t>
                      </a:r>
                      <a:r>
                        <a:rPr lang="en-US" sz="3600" baseline="0" dirty="0" smtClean="0">
                          <a:solidFill>
                            <a:srgbClr val="0070C0"/>
                          </a:solidFill>
                          <a:latin typeface="SutonnyOMJ" pitchFamily="2" charset="0"/>
                          <a:cs typeface="SutonnyOMJ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rgbClr val="0070C0"/>
                          </a:solidFill>
                          <a:latin typeface="SutonnyOMJ" pitchFamily="2" charset="0"/>
                          <a:cs typeface="SutonnyOMJ" pitchFamily="2" charset="0"/>
                        </a:rPr>
                        <a:t>বাগান</a:t>
                      </a:r>
                      <a:endParaRPr lang="en-US" sz="3600" dirty="0">
                        <a:solidFill>
                          <a:srgbClr val="0070C0"/>
                        </a:solidFill>
                        <a:latin typeface="SutonnyOMJ" pitchFamily="2" charset="0"/>
                        <a:cs typeface="SutonnyOMJ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err="1" smtClean="0">
                          <a:solidFill>
                            <a:srgbClr val="0070C0"/>
                          </a:solidFill>
                          <a:latin typeface="SutonnyOMJ" pitchFamily="2" charset="0"/>
                          <a:cs typeface="SutonnyOMJ" pitchFamily="2" charset="0"/>
                        </a:rPr>
                        <a:t>নিড়ানী,কোদাল,পানি</a:t>
                      </a:r>
                      <a:r>
                        <a:rPr lang="en-US" sz="3600" baseline="0" dirty="0" smtClean="0">
                          <a:solidFill>
                            <a:srgbClr val="0070C0"/>
                          </a:solidFill>
                          <a:latin typeface="SutonnyOMJ" pitchFamily="2" charset="0"/>
                          <a:cs typeface="SutonnyOMJ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rgbClr val="0070C0"/>
                          </a:solidFill>
                          <a:latin typeface="SutonnyOMJ" pitchFamily="2" charset="0"/>
                          <a:cs typeface="SutonnyOMJ" pitchFamily="2" charset="0"/>
                        </a:rPr>
                        <a:t>ছিটানো</a:t>
                      </a:r>
                      <a:r>
                        <a:rPr lang="en-US" sz="3600" baseline="0" dirty="0" smtClean="0">
                          <a:solidFill>
                            <a:srgbClr val="0070C0"/>
                          </a:solidFill>
                          <a:latin typeface="SutonnyOMJ" pitchFamily="2" charset="0"/>
                          <a:cs typeface="SutonnyOMJ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rgbClr val="0070C0"/>
                          </a:solidFill>
                          <a:latin typeface="SutonnyOMJ" pitchFamily="2" charset="0"/>
                          <a:cs typeface="SutonnyOMJ" pitchFamily="2" charset="0"/>
                        </a:rPr>
                        <a:t>যন্ত্র,সেচপাম্প</a:t>
                      </a:r>
                      <a:r>
                        <a:rPr lang="en-US" sz="3600" baseline="0" dirty="0" smtClean="0">
                          <a:solidFill>
                            <a:srgbClr val="0070C0"/>
                          </a:solidFill>
                          <a:latin typeface="SutonnyOMJ" pitchFamily="2" charset="0"/>
                          <a:cs typeface="SutonnyOMJ" pitchFamily="2" charset="0"/>
                        </a:rPr>
                        <a:t>. </a:t>
                      </a:r>
                      <a:r>
                        <a:rPr lang="en-US" sz="3600" baseline="0" dirty="0" err="1" smtClean="0">
                          <a:solidFill>
                            <a:srgbClr val="0070C0"/>
                          </a:solidFill>
                          <a:latin typeface="SutonnyOMJ" pitchFamily="2" charset="0"/>
                          <a:cs typeface="SutonnyOMJ" pitchFamily="2" charset="0"/>
                        </a:rPr>
                        <a:t>কীটনাশক,সার</a:t>
                      </a:r>
                      <a:r>
                        <a:rPr lang="en-US" sz="3600" baseline="0" dirty="0" smtClean="0">
                          <a:solidFill>
                            <a:srgbClr val="0070C0"/>
                          </a:solidFill>
                          <a:latin typeface="SutonnyOMJ" pitchFamily="2" charset="0"/>
                          <a:cs typeface="SutonnyOMJ" pitchFamily="2" charset="0"/>
                        </a:rPr>
                        <a:t> </a:t>
                      </a:r>
                      <a:endParaRPr lang="en-US" sz="3600" dirty="0">
                        <a:solidFill>
                          <a:srgbClr val="0070C0"/>
                        </a:solidFill>
                        <a:latin typeface="SutonnyOMJ" pitchFamily="2" charset="0"/>
                        <a:cs typeface="SutonnyOMJ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dirty="0" err="1" smtClean="0">
                          <a:latin typeface="SutonnyOMJ" pitchFamily="2" charset="0"/>
                          <a:cs typeface="SutonnyOMJ" pitchFamily="2" charset="0"/>
                        </a:rPr>
                        <a:t>সবজিখেত</a:t>
                      </a:r>
                      <a:endParaRPr lang="en-US" sz="3600" dirty="0">
                        <a:latin typeface="SutonnyOMJ" pitchFamily="2" charset="0"/>
                        <a:cs typeface="SutonnyOMJ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err="1" smtClean="0">
                          <a:latin typeface="SutonnyOMJ" pitchFamily="2" charset="0"/>
                          <a:cs typeface="SutonnyOMJ" pitchFamily="2" charset="0"/>
                        </a:rPr>
                        <a:t>নিড়ানী,কোদাল,পানি</a:t>
                      </a:r>
                      <a:r>
                        <a:rPr lang="en-US" sz="3600" baseline="0" dirty="0" smtClean="0">
                          <a:latin typeface="SutonnyOMJ" pitchFamily="2" charset="0"/>
                          <a:cs typeface="SutonnyOMJ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SutonnyOMJ" pitchFamily="2" charset="0"/>
                          <a:cs typeface="SutonnyOMJ" pitchFamily="2" charset="0"/>
                        </a:rPr>
                        <a:t>ছিটানো</a:t>
                      </a:r>
                      <a:r>
                        <a:rPr lang="en-US" sz="3600" baseline="0" dirty="0" smtClean="0">
                          <a:latin typeface="SutonnyOMJ" pitchFamily="2" charset="0"/>
                          <a:cs typeface="SutonnyOMJ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SutonnyOMJ" pitchFamily="2" charset="0"/>
                          <a:cs typeface="SutonnyOMJ" pitchFamily="2" charset="0"/>
                        </a:rPr>
                        <a:t>যন্ত্র,সেচপাম্প</a:t>
                      </a:r>
                      <a:r>
                        <a:rPr lang="en-US" sz="3600" baseline="0" dirty="0" smtClean="0">
                          <a:latin typeface="SutonnyOMJ" pitchFamily="2" charset="0"/>
                          <a:cs typeface="SutonnyOMJ" pitchFamily="2" charset="0"/>
                        </a:rPr>
                        <a:t>. </a:t>
                      </a:r>
                      <a:r>
                        <a:rPr lang="en-US" sz="3600" baseline="0" dirty="0" err="1" smtClean="0">
                          <a:latin typeface="SutonnyOMJ" pitchFamily="2" charset="0"/>
                          <a:cs typeface="SutonnyOMJ" pitchFamily="2" charset="0"/>
                        </a:rPr>
                        <a:t>কীটনাশক,সার</a:t>
                      </a:r>
                      <a:r>
                        <a:rPr lang="en-US" sz="3600" baseline="0" dirty="0" smtClean="0">
                          <a:latin typeface="SutonnyOMJ" pitchFamily="2" charset="0"/>
                          <a:cs typeface="SutonnyOMJ" pitchFamily="2" charset="0"/>
                        </a:rPr>
                        <a:t> </a:t>
                      </a:r>
                      <a:endParaRPr lang="en-US" sz="3600" dirty="0" smtClean="0">
                        <a:latin typeface="SutonnyOMJ" pitchFamily="2" charset="0"/>
                        <a:cs typeface="SutonnyOMJ" pitchFamily="2" charset="0"/>
                      </a:endParaRPr>
                    </a:p>
                    <a:p>
                      <a:endParaRPr lang="en-US" sz="3600" dirty="0">
                        <a:latin typeface="SutonnyOMJ" pitchFamily="2" charset="0"/>
                        <a:cs typeface="SutonnyOMJ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2424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18150" y="0"/>
            <a:ext cx="6543267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কৃষিতে</a:t>
            </a:r>
            <a:r>
              <a:rPr lang="en-US" sz="48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bn-BD" sz="4800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প্রযুক্তি</a:t>
            </a:r>
            <a:r>
              <a:rPr lang="en-US" sz="4800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র </a:t>
            </a:r>
            <a:r>
              <a:rPr lang="en-US" sz="4800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ব্যবহারের</a:t>
            </a:r>
            <a:r>
              <a:rPr lang="en-US" sz="4800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সুফল</a:t>
            </a:r>
            <a:endParaRPr lang="en-US" sz="4800" dirty="0">
              <a:solidFill>
                <a:srgbClr val="FF0000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1783" y="969542"/>
            <a:ext cx="1052945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SutonnyOMJ" pitchFamily="2" charset="0"/>
                <a:cs typeface="SutonnyOMJ" pitchFamily="2" charset="0"/>
              </a:rPr>
              <a:t>১।  </a:t>
            </a:r>
            <a:r>
              <a:rPr lang="en-US" sz="4800" dirty="0" err="1" smtClean="0">
                <a:latin typeface="SutonnyOMJ" pitchFamily="2" charset="0"/>
                <a:cs typeface="SutonnyOMJ" pitchFamily="2" charset="0"/>
              </a:rPr>
              <a:t>অধিক</a:t>
            </a:r>
            <a:r>
              <a:rPr lang="en-US" sz="4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dirty="0" err="1" smtClean="0">
                <a:latin typeface="SutonnyOMJ" pitchFamily="2" charset="0"/>
                <a:cs typeface="SutonnyOMJ" pitchFamily="2" charset="0"/>
              </a:rPr>
              <a:t>ফসল</a:t>
            </a:r>
            <a:r>
              <a:rPr lang="en-US" sz="4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dirty="0" err="1" smtClean="0">
                <a:latin typeface="SutonnyOMJ" pitchFamily="2" charset="0"/>
                <a:cs typeface="SutonnyOMJ" pitchFamily="2" charset="0"/>
              </a:rPr>
              <a:t>উৎপাদন</a:t>
            </a:r>
            <a:r>
              <a:rPr lang="en-US" sz="4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dirty="0" err="1" smtClean="0">
                <a:latin typeface="SutonnyOMJ" pitchFamily="2" charset="0"/>
                <a:cs typeface="SutonnyOMJ" pitchFamily="2" charset="0"/>
              </a:rPr>
              <a:t>করা</a:t>
            </a:r>
            <a:r>
              <a:rPr lang="en-US" sz="4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dirty="0" err="1" smtClean="0">
                <a:latin typeface="SutonnyOMJ" pitchFamily="2" charset="0"/>
                <a:cs typeface="SutonnyOMJ" pitchFamily="2" charset="0"/>
              </a:rPr>
              <a:t>যচ্ছে</a:t>
            </a:r>
            <a:r>
              <a:rPr lang="en-US" sz="4800" dirty="0" smtClean="0">
                <a:latin typeface="SutonnyOMJ" pitchFamily="2" charset="0"/>
                <a:cs typeface="SutonnyOMJ" pitchFamily="2" charset="0"/>
              </a:rPr>
              <a:t>। </a:t>
            </a:r>
          </a:p>
          <a:p>
            <a:r>
              <a:rPr lang="en-US" sz="4800" dirty="0" smtClean="0">
                <a:latin typeface="SutonnyOMJ" pitchFamily="2" charset="0"/>
                <a:cs typeface="SutonnyOMJ" pitchFamily="2" charset="0"/>
              </a:rPr>
              <a:t>২। </a:t>
            </a:r>
            <a:r>
              <a:rPr lang="en-US" sz="4800" dirty="0" err="1" smtClean="0">
                <a:latin typeface="SutonnyOMJ" pitchFamily="2" charset="0"/>
                <a:cs typeface="SutonnyOMJ" pitchFamily="2" charset="0"/>
              </a:rPr>
              <a:t>সহজে</a:t>
            </a:r>
            <a:r>
              <a:rPr lang="en-US" sz="4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dirty="0" err="1" smtClean="0">
                <a:latin typeface="SutonnyOMJ" pitchFamily="2" charset="0"/>
                <a:cs typeface="SutonnyOMJ" pitchFamily="2" charset="0"/>
              </a:rPr>
              <a:t>ফসল</a:t>
            </a:r>
            <a:r>
              <a:rPr lang="en-US" sz="4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dirty="0" err="1" smtClean="0">
                <a:latin typeface="SutonnyOMJ" pitchFamily="2" charset="0"/>
                <a:cs typeface="SutonnyOMJ" pitchFamily="2" charset="0"/>
              </a:rPr>
              <a:t>উৎপাদন</a:t>
            </a:r>
            <a:r>
              <a:rPr lang="en-US" sz="4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dirty="0" err="1" smtClean="0">
                <a:latin typeface="SutonnyOMJ" pitchFamily="2" charset="0"/>
                <a:cs typeface="SutonnyOMJ" pitchFamily="2" charset="0"/>
              </a:rPr>
              <a:t>করা</a:t>
            </a:r>
            <a:r>
              <a:rPr lang="en-US" sz="4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dirty="0" err="1" smtClean="0">
                <a:latin typeface="SutonnyOMJ" pitchFamily="2" charset="0"/>
                <a:cs typeface="SutonnyOMJ" pitchFamily="2" charset="0"/>
              </a:rPr>
              <a:t>যাচ্ছে</a:t>
            </a:r>
            <a:r>
              <a:rPr lang="en-US" sz="4800" dirty="0" smtClean="0">
                <a:latin typeface="SutonnyOMJ" pitchFamily="2" charset="0"/>
                <a:cs typeface="SutonnyOMJ" pitchFamily="2" charset="0"/>
              </a:rPr>
              <a:t>।</a:t>
            </a:r>
          </a:p>
          <a:p>
            <a:r>
              <a:rPr lang="en-US" sz="4800" dirty="0" smtClean="0">
                <a:latin typeface="SutonnyOMJ" pitchFamily="2" charset="0"/>
                <a:cs typeface="SutonnyOMJ" pitchFamily="2" charset="0"/>
              </a:rPr>
              <a:t>৩। </a:t>
            </a:r>
            <a:r>
              <a:rPr lang="en-US" sz="4800" dirty="0" err="1" smtClean="0">
                <a:latin typeface="SutonnyOMJ" pitchFamily="2" charset="0"/>
                <a:cs typeface="SutonnyOMJ" pitchFamily="2" charset="0"/>
              </a:rPr>
              <a:t>ফসল</a:t>
            </a:r>
            <a:r>
              <a:rPr lang="en-US" sz="4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dirty="0" err="1" smtClean="0">
                <a:latin typeface="SutonnyOMJ" pitchFamily="2" charset="0"/>
                <a:cs typeface="SutonnyOMJ" pitchFamily="2" charset="0"/>
              </a:rPr>
              <a:t>কে</a:t>
            </a:r>
            <a:r>
              <a:rPr lang="en-US" sz="4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dirty="0" err="1" smtClean="0">
                <a:latin typeface="SutonnyOMJ" pitchFamily="2" charset="0"/>
                <a:cs typeface="SutonnyOMJ" pitchFamily="2" charset="0"/>
              </a:rPr>
              <a:t>বিভিন্ন</a:t>
            </a:r>
            <a:r>
              <a:rPr lang="en-US" sz="4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dirty="0" err="1" smtClean="0">
                <a:latin typeface="SutonnyOMJ" pitchFamily="2" charset="0"/>
                <a:cs typeface="SutonnyOMJ" pitchFamily="2" charset="0"/>
              </a:rPr>
              <a:t>রোগ</a:t>
            </a:r>
            <a:r>
              <a:rPr lang="en-US" sz="4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dirty="0" err="1" smtClean="0">
                <a:latin typeface="SutonnyOMJ" pitchFamily="2" charset="0"/>
                <a:cs typeface="SutonnyOMJ" pitchFamily="2" charset="0"/>
              </a:rPr>
              <a:t>হতে</a:t>
            </a:r>
            <a:r>
              <a:rPr lang="en-US" sz="4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dirty="0" err="1" smtClean="0">
                <a:latin typeface="SutonnyOMJ" pitchFamily="2" charset="0"/>
                <a:cs typeface="SutonnyOMJ" pitchFamily="2" charset="0"/>
              </a:rPr>
              <a:t>রক্ষা</a:t>
            </a:r>
            <a:r>
              <a:rPr lang="en-US" sz="4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dirty="0" err="1" smtClean="0">
                <a:latin typeface="SutonnyOMJ" pitchFamily="2" charset="0"/>
                <a:cs typeface="SutonnyOMJ" pitchFamily="2" charset="0"/>
              </a:rPr>
              <a:t>করা</a:t>
            </a:r>
            <a:r>
              <a:rPr lang="en-US" sz="4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dirty="0" err="1" smtClean="0">
                <a:latin typeface="SutonnyOMJ" pitchFamily="2" charset="0"/>
                <a:cs typeface="SutonnyOMJ" pitchFamily="2" charset="0"/>
              </a:rPr>
              <a:t>যাচ্ছে</a:t>
            </a:r>
            <a:r>
              <a:rPr lang="en-US" sz="4800" dirty="0" smtClean="0">
                <a:latin typeface="SutonnyOMJ" pitchFamily="2" charset="0"/>
                <a:cs typeface="SutonnyOMJ" pitchFamily="2" charset="0"/>
              </a:rPr>
              <a:t>। </a:t>
            </a:r>
          </a:p>
          <a:p>
            <a:r>
              <a:rPr lang="en-US" sz="4800" dirty="0" smtClean="0">
                <a:latin typeface="SutonnyOMJ" pitchFamily="2" charset="0"/>
                <a:cs typeface="SutonnyOMJ" pitchFamily="2" charset="0"/>
              </a:rPr>
              <a:t>৪। </a:t>
            </a:r>
            <a:r>
              <a:rPr lang="en-US" sz="4800" dirty="0" err="1" smtClean="0">
                <a:latin typeface="SutonnyOMJ" pitchFamily="2" charset="0"/>
                <a:cs typeface="SutonnyOMJ" pitchFamily="2" charset="0"/>
              </a:rPr>
              <a:t>ফসল</a:t>
            </a:r>
            <a:r>
              <a:rPr lang="en-US" sz="4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dirty="0" err="1" smtClean="0">
                <a:latin typeface="SutonnyOMJ" pitchFamily="2" charset="0"/>
                <a:cs typeface="SutonnyOMJ" pitchFamily="2" charset="0"/>
              </a:rPr>
              <a:t>উৎপাদনে</a:t>
            </a:r>
            <a:r>
              <a:rPr lang="en-US" sz="4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dirty="0" err="1" smtClean="0">
                <a:latin typeface="SutonnyOMJ" pitchFamily="2" charset="0"/>
                <a:cs typeface="SutonnyOMJ" pitchFamily="2" charset="0"/>
              </a:rPr>
              <a:t>সময়</a:t>
            </a:r>
            <a:r>
              <a:rPr lang="en-US" sz="4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dirty="0" err="1" smtClean="0">
                <a:latin typeface="SutonnyOMJ" pitchFamily="2" charset="0"/>
                <a:cs typeface="SutonnyOMJ" pitchFamily="2" charset="0"/>
              </a:rPr>
              <a:t>কম</a:t>
            </a:r>
            <a:r>
              <a:rPr lang="en-US" sz="4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dirty="0" err="1" smtClean="0">
                <a:latin typeface="SutonnyOMJ" pitchFamily="2" charset="0"/>
                <a:cs typeface="SutonnyOMJ" pitchFamily="2" charset="0"/>
              </a:rPr>
              <a:t>লাগছে</a:t>
            </a:r>
            <a:r>
              <a:rPr lang="en-US" sz="4800" dirty="0" smtClean="0">
                <a:latin typeface="SutonnyOMJ" pitchFamily="2" charset="0"/>
                <a:cs typeface="SutonnyOMJ" pitchFamily="2" charset="0"/>
              </a:rPr>
              <a:t> । </a:t>
            </a:r>
          </a:p>
          <a:p>
            <a:r>
              <a:rPr lang="en-US" sz="4800" dirty="0" smtClean="0">
                <a:latin typeface="SutonnyOMJ" pitchFamily="2" charset="0"/>
                <a:cs typeface="SutonnyOMJ" pitchFamily="2" charset="0"/>
              </a:rPr>
              <a:t>৫। </a:t>
            </a:r>
            <a:r>
              <a:rPr lang="en-US" sz="4800" dirty="0" err="1" smtClean="0">
                <a:latin typeface="SutonnyOMJ" pitchFamily="2" charset="0"/>
                <a:cs typeface="SutonnyOMJ" pitchFamily="2" charset="0"/>
              </a:rPr>
              <a:t>ফসল</a:t>
            </a:r>
            <a:r>
              <a:rPr lang="en-US" sz="4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dirty="0" err="1" smtClean="0">
                <a:latin typeface="SutonnyOMJ" pitchFamily="2" charset="0"/>
                <a:cs typeface="SutonnyOMJ" pitchFamily="2" charset="0"/>
              </a:rPr>
              <a:t>উৎপাদনে</a:t>
            </a:r>
            <a:r>
              <a:rPr lang="en-US" sz="4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dirty="0" err="1" smtClean="0">
                <a:latin typeface="SutonnyOMJ" pitchFamily="2" charset="0"/>
                <a:cs typeface="SutonnyOMJ" pitchFamily="2" charset="0"/>
              </a:rPr>
              <a:t>কায়িক</a:t>
            </a:r>
            <a:r>
              <a:rPr lang="en-US" sz="4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dirty="0" err="1" smtClean="0">
                <a:latin typeface="SutonnyOMJ" pitchFamily="2" charset="0"/>
                <a:cs typeface="SutonnyOMJ" pitchFamily="2" charset="0"/>
              </a:rPr>
              <a:t>শ্রম</a:t>
            </a:r>
            <a:r>
              <a:rPr lang="en-US" sz="4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dirty="0" err="1" smtClean="0">
                <a:latin typeface="SutonnyOMJ" pitchFamily="2" charset="0"/>
                <a:cs typeface="SutonnyOMJ" pitchFamily="2" charset="0"/>
              </a:rPr>
              <a:t>কম</a:t>
            </a:r>
            <a:r>
              <a:rPr lang="en-US" sz="4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dirty="0" err="1" smtClean="0">
                <a:latin typeface="SutonnyOMJ" pitchFamily="2" charset="0"/>
                <a:cs typeface="SutonnyOMJ" pitchFamily="2" charset="0"/>
              </a:rPr>
              <a:t>লাগছে</a:t>
            </a:r>
            <a:r>
              <a:rPr lang="en-US" sz="4800" dirty="0" smtClean="0">
                <a:latin typeface="SutonnyOMJ" pitchFamily="2" charset="0"/>
                <a:cs typeface="SutonnyOMJ" pitchFamily="2" charset="0"/>
              </a:rPr>
              <a:t> । </a:t>
            </a:r>
          </a:p>
          <a:p>
            <a:r>
              <a:rPr lang="en-US" sz="4800" dirty="0" smtClean="0">
                <a:latin typeface="SutonnyOMJ" pitchFamily="2" charset="0"/>
                <a:cs typeface="SutonnyOMJ" pitchFamily="2" charset="0"/>
              </a:rPr>
              <a:t>৬। </a:t>
            </a:r>
            <a:r>
              <a:rPr lang="en-US" sz="4800" dirty="0" err="1" smtClean="0">
                <a:latin typeface="SutonnyOMJ" pitchFamily="2" charset="0"/>
                <a:cs typeface="SutonnyOMJ" pitchFamily="2" charset="0"/>
              </a:rPr>
              <a:t>সহজেই</a:t>
            </a:r>
            <a:r>
              <a:rPr lang="en-US" sz="4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dirty="0" err="1" smtClean="0">
                <a:latin typeface="SutonnyOMJ" pitchFamily="2" charset="0"/>
                <a:cs typeface="SutonnyOMJ" pitchFamily="2" charset="0"/>
              </a:rPr>
              <a:t>ফসল</a:t>
            </a:r>
            <a:r>
              <a:rPr lang="en-US" sz="4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dirty="0" err="1" smtClean="0">
                <a:latin typeface="SutonnyOMJ" pitchFamily="2" charset="0"/>
                <a:cs typeface="SutonnyOMJ" pitchFamily="2" charset="0"/>
              </a:rPr>
              <a:t>প্রক্রিয়াকরণ</a:t>
            </a:r>
            <a:r>
              <a:rPr lang="en-US" sz="4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dirty="0" err="1" smtClean="0">
                <a:latin typeface="SutonnyOMJ" pitchFamily="2" charset="0"/>
                <a:cs typeface="SutonnyOMJ" pitchFamily="2" charset="0"/>
              </a:rPr>
              <a:t>করা</a:t>
            </a:r>
            <a:r>
              <a:rPr lang="en-US" sz="4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dirty="0" err="1" smtClean="0">
                <a:latin typeface="SutonnyOMJ" pitchFamily="2" charset="0"/>
                <a:cs typeface="SutonnyOMJ" pitchFamily="2" charset="0"/>
              </a:rPr>
              <a:t>যাচ্ছে</a:t>
            </a:r>
            <a:r>
              <a:rPr lang="en-US" sz="4800" dirty="0" smtClean="0">
                <a:latin typeface="SutonnyOMJ" pitchFamily="2" charset="0"/>
                <a:cs typeface="SutonnyOMJ" pitchFamily="2" charset="0"/>
              </a:rPr>
              <a:t>। </a:t>
            </a:r>
          </a:p>
          <a:p>
            <a:r>
              <a:rPr lang="en-US" sz="4800" dirty="0" smtClean="0">
                <a:latin typeface="SutonnyOMJ" pitchFamily="2" charset="0"/>
                <a:cs typeface="SutonnyOMJ" pitchFamily="2" charset="0"/>
              </a:rPr>
              <a:t>৭। </a:t>
            </a:r>
            <a:r>
              <a:rPr lang="en-US" sz="4800" dirty="0" err="1" smtClean="0">
                <a:latin typeface="SutonnyOMJ" pitchFamily="2" charset="0"/>
                <a:cs typeface="SutonnyOMJ" pitchFamily="2" charset="0"/>
              </a:rPr>
              <a:t>নতুন</a:t>
            </a:r>
            <a:r>
              <a:rPr lang="en-US" sz="4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dirty="0" err="1" smtClean="0">
                <a:latin typeface="SutonnyOMJ" pitchFamily="2" charset="0"/>
                <a:cs typeface="SutonnyOMJ" pitchFamily="2" charset="0"/>
              </a:rPr>
              <a:t>নতুন</a:t>
            </a:r>
            <a:r>
              <a:rPr lang="en-US" sz="4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dirty="0" err="1" smtClean="0">
                <a:latin typeface="SutonnyOMJ" pitchFamily="2" charset="0"/>
                <a:cs typeface="SutonnyOMJ" pitchFamily="2" charset="0"/>
              </a:rPr>
              <a:t>জাতের</a:t>
            </a:r>
            <a:r>
              <a:rPr lang="en-US" sz="4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dirty="0" err="1" smtClean="0">
                <a:latin typeface="SutonnyOMJ" pitchFamily="2" charset="0"/>
                <a:cs typeface="SutonnyOMJ" pitchFamily="2" charset="0"/>
              </a:rPr>
              <a:t>ফসল</a:t>
            </a:r>
            <a:r>
              <a:rPr lang="en-US" sz="4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dirty="0" err="1" smtClean="0">
                <a:latin typeface="SutonnyOMJ" pitchFamily="2" charset="0"/>
                <a:cs typeface="SutonnyOMJ" pitchFamily="2" charset="0"/>
              </a:rPr>
              <a:t>উৎপাদন</a:t>
            </a:r>
            <a:r>
              <a:rPr lang="en-US" sz="4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dirty="0" err="1" smtClean="0">
                <a:latin typeface="SutonnyOMJ" pitchFamily="2" charset="0"/>
                <a:cs typeface="SutonnyOMJ" pitchFamily="2" charset="0"/>
              </a:rPr>
              <a:t>করা</a:t>
            </a:r>
            <a:r>
              <a:rPr lang="en-US" sz="4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dirty="0" err="1" smtClean="0">
                <a:latin typeface="SutonnyOMJ" pitchFamily="2" charset="0"/>
                <a:cs typeface="SutonnyOMJ" pitchFamily="2" charset="0"/>
              </a:rPr>
              <a:t>যাচ্ছে</a:t>
            </a:r>
            <a:r>
              <a:rPr lang="en-US" sz="4800" dirty="0" smtClean="0">
                <a:latin typeface="SutonnyOMJ" pitchFamily="2" charset="0"/>
                <a:cs typeface="SutonnyOMJ" pitchFamily="2" charset="0"/>
              </a:rPr>
              <a:t>। </a:t>
            </a:r>
          </a:p>
          <a:p>
            <a:r>
              <a:rPr lang="en-US" sz="4800" dirty="0" smtClean="0">
                <a:latin typeface="SutonnyOMJ" pitchFamily="2" charset="0"/>
                <a:cs typeface="SutonnyOMJ" pitchFamily="2" charset="0"/>
              </a:rPr>
              <a:t>৮। </a:t>
            </a:r>
            <a:r>
              <a:rPr lang="en-US" sz="4800" dirty="0" err="1" smtClean="0">
                <a:latin typeface="SutonnyOMJ" pitchFamily="2" charset="0"/>
                <a:cs typeface="SutonnyOMJ" pitchFamily="2" charset="0"/>
              </a:rPr>
              <a:t>একই</a:t>
            </a:r>
            <a:r>
              <a:rPr lang="en-US" sz="4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dirty="0" err="1" smtClean="0">
                <a:latin typeface="SutonnyOMJ" pitchFamily="2" charset="0"/>
                <a:cs typeface="SutonnyOMJ" pitchFamily="2" charset="0"/>
              </a:rPr>
              <a:t>গাছ</a:t>
            </a:r>
            <a:r>
              <a:rPr lang="en-US" sz="4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dirty="0" err="1" smtClean="0">
                <a:latin typeface="SutonnyOMJ" pitchFamily="2" charset="0"/>
                <a:cs typeface="SutonnyOMJ" pitchFamily="2" charset="0"/>
              </a:rPr>
              <a:t>থেকে</a:t>
            </a:r>
            <a:r>
              <a:rPr lang="en-US" sz="4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dirty="0" err="1" smtClean="0">
                <a:latin typeface="SutonnyOMJ" pitchFamily="2" charset="0"/>
                <a:cs typeface="SutonnyOMJ" pitchFamily="2" charset="0"/>
              </a:rPr>
              <a:t>বিভিন্ন</a:t>
            </a:r>
            <a:r>
              <a:rPr lang="en-US" sz="4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dirty="0" err="1" smtClean="0">
                <a:latin typeface="SutonnyOMJ" pitchFamily="2" charset="0"/>
                <a:cs typeface="SutonnyOMJ" pitchFamily="2" charset="0"/>
              </a:rPr>
              <a:t>ফুল</a:t>
            </a:r>
            <a:r>
              <a:rPr lang="en-US" sz="4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dirty="0" err="1" smtClean="0">
                <a:latin typeface="SutonnyOMJ" pitchFamily="2" charset="0"/>
                <a:cs typeface="SutonnyOMJ" pitchFamily="2" charset="0"/>
              </a:rPr>
              <a:t>উৎপন্ন</a:t>
            </a:r>
            <a:r>
              <a:rPr lang="en-US" sz="4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dirty="0" err="1" smtClean="0">
                <a:latin typeface="SutonnyOMJ" pitchFamily="2" charset="0"/>
                <a:cs typeface="SutonnyOMJ" pitchFamily="2" charset="0"/>
              </a:rPr>
              <a:t>করা</a:t>
            </a:r>
            <a:r>
              <a:rPr lang="en-US" sz="4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dirty="0" err="1" smtClean="0">
                <a:latin typeface="SutonnyOMJ" pitchFamily="2" charset="0"/>
                <a:cs typeface="SutonnyOMJ" pitchFamily="2" charset="0"/>
              </a:rPr>
              <a:t>যাচ্ছে</a:t>
            </a:r>
            <a:r>
              <a:rPr lang="en-US" sz="4800" dirty="0" smtClean="0">
                <a:latin typeface="SutonnyOMJ" pitchFamily="2" charset="0"/>
                <a:cs typeface="SutonnyOMJ" pitchFamily="2" charset="0"/>
              </a:rPr>
              <a:t>।</a:t>
            </a:r>
            <a:endParaRPr lang="en-US" sz="4800" dirty="0">
              <a:latin typeface="SutonnyOMJ" pitchFamily="2" charset="0"/>
              <a:cs typeface="SutonnyO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9504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49" y="1288105"/>
            <a:ext cx="5446222" cy="5140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5671" y="1398941"/>
            <a:ext cx="6212074" cy="5140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99308" y="180109"/>
            <a:ext cx="831272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u="sng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এসো</a:t>
            </a:r>
            <a:r>
              <a:rPr lang="en-US" sz="6600" u="sng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6600" u="sng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পাঠ্য</a:t>
            </a:r>
            <a:r>
              <a:rPr lang="en-US" sz="6600" u="sng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6600" u="sng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বই</a:t>
            </a:r>
            <a:r>
              <a:rPr lang="en-US" sz="6600" u="sng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পড়ি-৬৬ </a:t>
            </a:r>
            <a:r>
              <a:rPr lang="en-US" sz="6600" u="sng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পৃষ্ঠা</a:t>
            </a:r>
            <a:endParaRPr lang="en-US" sz="6600" u="sng" dirty="0">
              <a:solidFill>
                <a:srgbClr val="FF0000"/>
              </a:solidFill>
              <a:latin typeface="SutonnyOMJ" pitchFamily="2" charset="0"/>
              <a:cs typeface="SutonnyO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7899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6256" y="678873"/>
            <a:ext cx="1202574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মো</a:t>
            </a:r>
            <a:r>
              <a:rPr lang="en-US" sz="6000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: </a:t>
            </a:r>
            <a:r>
              <a:rPr lang="en-US" sz="6000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আকতার</a:t>
            </a:r>
            <a:r>
              <a:rPr lang="en-US" sz="6000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হোসেন</a:t>
            </a:r>
            <a:endParaRPr lang="en-US" sz="6000" dirty="0" smtClean="0">
              <a:solidFill>
                <a:srgbClr val="FF0000"/>
              </a:solidFill>
              <a:latin typeface="SutonnyOMJ" pitchFamily="2" charset="0"/>
              <a:cs typeface="SutonnyOMJ" pitchFamily="2" charset="0"/>
            </a:endParaRPr>
          </a:p>
          <a:p>
            <a:pPr algn="ctr"/>
            <a:r>
              <a:rPr lang="en-US" sz="6000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সহকারি</a:t>
            </a:r>
            <a:r>
              <a:rPr lang="en-US" sz="6000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শিক্ষক</a:t>
            </a:r>
            <a:endParaRPr lang="en-US" sz="6000" dirty="0" smtClean="0">
              <a:solidFill>
                <a:srgbClr val="FF0000"/>
              </a:solidFill>
              <a:latin typeface="SutonnyOMJ" pitchFamily="2" charset="0"/>
              <a:cs typeface="SutonnyOMJ" pitchFamily="2" charset="0"/>
            </a:endParaRPr>
          </a:p>
          <a:p>
            <a:pPr algn="ctr"/>
            <a:r>
              <a:rPr lang="en-US" sz="6000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ভবানীচরণ</a:t>
            </a:r>
            <a:r>
              <a:rPr lang="en-US" sz="6000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রোয়াজা</a:t>
            </a:r>
            <a:r>
              <a:rPr lang="en-US" sz="6000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পাড়া</a:t>
            </a:r>
            <a:r>
              <a:rPr lang="en-US" sz="6000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সরকারি</a:t>
            </a:r>
            <a:r>
              <a:rPr lang="en-US" sz="6000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প্রাথমিক</a:t>
            </a:r>
            <a:r>
              <a:rPr lang="en-US" sz="6000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বিদ্যালয়</a:t>
            </a:r>
            <a:endParaRPr lang="en-US" sz="6000" dirty="0" smtClean="0">
              <a:solidFill>
                <a:srgbClr val="FF0000"/>
              </a:solidFill>
              <a:latin typeface="SutonnyOMJ" pitchFamily="2" charset="0"/>
              <a:cs typeface="SutonnyOMJ" pitchFamily="2" charset="0"/>
            </a:endParaRPr>
          </a:p>
          <a:p>
            <a:pPr algn="ctr"/>
            <a:r>
              <a:rPr lang="en-US" sz="6000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মাটিরাংগা,খাগড়াছড়ি</a:t>
            </a:r>
            <a:r>
              <a:rPr lang="en-US" sz="6000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। </a:t>
            </a:r>
            <a:endParaRPr lang="en-US" sz="6000" dirty="0">
              <a:solidFill>
                <a:srgbClr val="FF0000"/>
              </a:solidFill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5004" y="294306"/>
            <a:ext cx="1770307" cy="2393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68353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4909" y="277521"/>
            <a:ext cx="11374581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SutonnyOMJ" pitchFamily="2" charset="0"/>
                <a:cs typeface="SutonnyOMJ" pitchFamily="2" charset="0"/>
              </a:rPr>
              <a:t>             </a:t>
            </a:r>
            <a:r>
              <a:rPr lang="en-US" sz="6600" u="sng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বাড়ির</a:t>
            </a:r>
            <a:r>
              <a:rPr lang="en-US" sz="6600" u="sng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6600" u="sng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কাজ</a:t>
            </a:r>
            <a:r>
              <a:rPr lang="en-US" sz="6600" u="sng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</a:p>
          <a:p>
            <a:endParaRPr lang="en-US" sz="3200" dirty="0">
              <a:latin typeface="SutonnyOMJ" pitchFamily="2" charset="0"/>
              <a:cs typeface="SutonnyOMJ" pitchFamily="2" charset="0"/>
            </a:endParaRPr>
          </a:p>
          <a:p>
            <a:r>
              <a:rPr lang="en-US" sz="6600" dirty="0" smtClean="0">
                <a:latin typeface="SutonnyOMJ" pitchFamily="2" charset="0"/>
                <a:cs typeface="SutonnyOMJ" pitchFamily="2" charset="0"/>
              </a:rPr>
              <a:t>৫টি </a:t>
            </a:r>
            <a:r>
              <a:rPr lang="en-US" sz="6600" dirty="0" err="1" smtClean="0">
                <a:latin typeface="SutonnyOMJ" pitchFamily="2" charset="0"/>
                <a:cs typeface="SutonnyOMJ" pitchFamily="2" charset="0"/>
              </a:rPr>
              <a:t>কৃষি</a:t>
            </a:r>
            <a:r>
              <a:rPr lang="en-US" sz="6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6600" dirty="0" err="1" smtClean="0">
                <a:latin typeface="SutonnyOMJ" pitchFamily="2" charset="0"/>
                <a:cs typeface="SutonnyOMJ" pitchFamily="2" charset="0"/>
              </a:rPr>
              <a:t>প্রযুক্তির</a:t>
            </a:r>
            <a:r>
              <a:rPr lang="en-US" sz="6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6600" dirty="0" err="1" smtClean="0">
                <a:latin typeface="SutonnyOMJ" pitchFamily="2" charset="0"/>
                <a:cs typeface="SutonnyOMJ" pitchFamily="2" charset="0"/>
              </a:rPr>
              <a:t>নাম</a:t>
            </a:r>
            <a:r>
              <a:rPr lang="en-US" sz="66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6600" dirty="0" err="1" smtClean="0">
                <a:latin typeface="SutonnyOMJ" pitchFamily="2" charset="0"/>
                <a:cs typeface="SutonnyOMJ" pitchFamily="2" charset="0"/>
              </a:rPr>
              <a:t>লিখ</a:t>
            </a:r>
            <a:r>
              <a:rPr lang="en-US" sz="6600" dirty="0" smtClean="0">
                <a:latin typeface="SutonnyOMJ" pitchFamily="2" charset="0"/>
                <a:cs typeface="SutonnyOMJ" pitchFamily="2" charset="0"/>
              </a:rPr>
              <a:t>? </a:t>
            </a:r>
            <a:r>
              <a:rPr lang="en-US" sz="6600" dirty="0" err="1" smtClean="0">
                <a:latin typeface="SutonnyOMJ" pitchFamily="2" charset="0"/>
                <a:cs typeface="SutonnyOMJ" pitchFamily="2" charset="0"/>
              </a:rPr>
              <a:t>কৃষি</a:t>
            </a:r>
            <a:r>
              <a:rPr lang="en-US" sz="6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6600" dirty="0" err="1" smtClean="0">
                <a:latin typeface="SutonnyOMJ" pitchFamily="2" charset="0"/>
                <a:cs typeface="SutonnyOMJ" pitchFamily="2" charset="0"/>
              </a:rPr>
              <a:t>প্রযুক্তি</a:t>
            </a:r>
            <a:r>
              <a:rPr lang="en-US" sz="6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6600" dirty="0" err="1" smtClean="0">
                <a:latin typeface="SutonnyOMJ" pitchFamily="2" charset="0"/>
                <a:cs typeface="SutonnyOMJ" pitchFamily="2" charset="0"/>
              </a:rPr>
              <a:t>কৃষি</a:t>
            </a:r>
            <a:r>
              <a:rPr lang="en-US" sz="6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6600" dirty="0" err="1" smtClean="0">
                <a:latin typeface="SutonnyOMJ" pitchFamily="2" charset="0"/>
                <a:cs typeface="SutonnyOMJ" pitchFamily="2" charset="0"/>
              </a:rPr>
              <a:t>কাজে</a:t>
            </a:r>
            <a:r>
              <a:rPr lang="en-US" sz="6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6600" dirty="0" err="1" smtClean="0">
                <a:latin typeface="SutonnyOMJ" pitchFamily="2" charset="0"/>
                <a:cs typeface="SutonnyOMJ" pitchFamily="2" charset="0"/>
              </a:rPr>
              <a:t>কী</a:t>
            </a:r>
            <a:r>
              <a:rPr lang="en-US" sz="6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6600" dirty="0" err="1" smtClean="0">
                <a:latin typeface="SutonnyOMJ" pitchFamily="2" charset="0"/>
                <a:cs typeface="SutonnyOMJ" pitchFamily="2" charset="0"/>
              </a:rPr>
              <a:t>কী</a:t>
            </a:r>
            <a:r>
              <a:rPr lang="en-US" sz="6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6600" dirty="0" err="1" smtClean="0">
                <a:latin typeface="SutonnyOMJ" pitchFamily="2" charset="0"/>
                <a:cs typeface="SutonnyOMJ" pitchFamily="2" charset="0"/>
              </a:rPr>
              <a:t>সফলতা</a:t>
            </a:r>
            <a:r>
              <a:rPr lang="en-US" sz="6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6600" dirty="0" err="1" smtClean="0">
                <a:latin typeface="SutonnyOMJ" pitchFamily="2" charset="0"/>
                <a:cs typeface="SutonnyOMJ" pitchFamily="2" charset="0"/>
              </a:rPr>
              <a:t>অর্জন</a:t>
            </a:r>
            <a:r>
              <a:rPr lang="en-US" sz="6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6600" dirty="0" err="1" smtClean="0">
                <a:latin typeface="SutonnyOMJ" pitchFamily="2" charset="0"/>
                <a:cs typeface="SutonnyOMJ" pitchFamily="2" charset="0"/>
              </a:rPr>
              <a:t>করেছে</a:t>
            </a:r>
            <a:r>
              <a:rPr lang="en-US" sz="6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6600" dirty="0" err="1" smtClean="0">
                <a:latin typeface="SutonnyOMJ" pitchFamily="2" charset="0"/>
                <a:cs typeface="SutonnyOMJ" pitchFamily="2" charset="0"/>
              </a:rPr>
              <a:t>তা</a:t>
            </a:r>
            <a:r>
              <a:rPr lang="en-US" sz="6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6600" dirty="0" err="1" smtClean="0">
                <a:latin typeface="SutonnyOMJ" pitchFamily="2" charset="0"/>
                <a:cs typeface="SutonnyOMJ" pitchFamily="2" charset="0"/>
              </a:rPr>
              <a:t>বর্ণনা</a:t>
            </a:r>
            <a:r>
              <a:rPr lang="en-US" sz="6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6600" dirty="0" err="1" smtClean="0">
                <a:latin typeface="SutonnyOMJ" pitchFamily="2" charset="0"/>
                <a:cs typeface="SutonnyOMJ" pitchFamily="2" charset="0"/>
              </a:rPr>
              <a:t>কর</a:t>
            </a:r>
            <a:r>
              <a:rPr lang="en-US" sz="6600" dirty="0" smtClean="0">
                <a:latin typeface="SutonnyOMJ" pitchFamily="2" charset="0"/>
                <a:cs typeface="SutonnyOMJ" pitchFamily="2" charset="0"/>
              </a:rPr>
              <a:t>।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9382" y="6345471"/>
            <a:ext cx="112083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মোঃ</a:t>
            </a:r>
            <a:r>
              <a:rPr lang="en-US" sz="2400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আকতার</a:t>
            </a:r>
            <a:r>
              <a:rPr lang="en-US" sz="2400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হোসেন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, </a:t>
            </a:r>
            <a:r>
              <a:rPr lang="en-US" sz="2400" dirty="0" err="1" smtClean="0">
                <a:solidFill>
                  <a:srgbClr val="00CC00"/>
                </a:solidFill>
                <a:latin typeface="SutonnyOMJ" pitchFamily="2" charset="0"/>
                <a:cs typeface="SutonnyOMJ" pitchFamily="2" charset="0"/>
              </a:rPr>
              <a:t>সহকারি</a:t>
            </a:r>
            <a:r>
              <a:rPr lang="en-US" sz="2400" dirty="0" smtClean="0">
                <a:solidFill>
                  <a:srgbClr val="00CC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solidFill>
                  <a:srgbClr val="00CC00"/>
                </a:solidFill>
                <a:latin typeface="SutonnyOMJ" pitchFamily="2" charset="0"/>
                <a:cs typeface="SutonnyOMJ" pitchFamily="2" charset="0"/>
              </a:rPr>
              <a:t>শিক্ষক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, </a:t>
            </a:r>
            <a:r>
              <a:rPr lang="en-US" sz="2400" dirty="0" err="1" smtClean="0">
                <a:solidFill>
                  <a:srgbClr val="00B0F0"/>
                </a:solidFill>
                <a:latin typeface="SutonnyOMJ" pitchFamily="2" charset="0"/>
                <a:cs typeface="SutonnyOMJ" pitchFamily="2" charset="0"/>
              </a:rPr>
              <a:t>ভবানীচরণ</a:t>
            </a:r>
            <a:r>
              <a:rPr lang="en-US" sz="2400" dirty="0" smtClean="0">
                <a:solidFill>
                  <a:srgbClr val="00B0F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SutonnyOMJ" pitchFamily="2" charset="0"/>
                <a:cs typeface="SutonnyOMJ" pitchFamily="2" charset="0"/>
              </a:rPr>
              <a:t>রোয়াজা</a:t>
            </a:r>
            <a:r>
              <a:rPr lang="en-US" sz="2400" dirty="0" smtClean="0">
                <a:solidFill>
                  <a:srgbClr val="00B0F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SutonnyOMJ" pitchFamily="2" charset="0"/>
                <a:cs typeface="SutonnyOMJ" pitchFamily="2" charset="0"/>
              </a:rPr>
              <a:t>পাড়া</a:t>
            </a:r>
            <a:r>
              <a:rPr lang="en-US" sz="2400" dirty="0" smtClean="0">
                <a:solidFill>
                  <a:srgbClr val="00B0F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SutonnyOMJ" pitchFamily="2" charset="0"/>
                <a:cs typeface="SutonnyOMJ" pitchFamily="2" charset="0"/>
              </a:rPr>
              <a:t>সরকারি</a:t>
            </a:r>
            <a:r>
              <a:rPr lang="en-US" sz="2400" dirty="0" smtClean="0">
                <a:solidFill>
                  <a:srgbClr val="00B0F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SutonnyOMJ" pitchFamily="2" charset="0"/>
                <a:cs typeface="SutonnyOMJ" pitchFamily="2" charset="0"/>
              </a:rPr>
              <a:t>প্রাথমিক</a:t>
            </a:r>
            <a:r>
              <a:rPr lang="en-US" sz="2400" dirty="0" smtClean="0">
                <a:solidFill>
                  <a:srgbClr val="00B0F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SutonnyOMJ" pitchFamily="2" charset="0"/>
                <a:cs typeface="SutonnyOMJ" pitchFamily="2" charset="0"/>
              </a:rPr>
              <a:t>বিদ্যালয়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মাটিরাংগা</a:t>
            </a:r>
            <a:r>
              <a:rPr lang="en-US" sz="24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,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খাগড়াছড়ি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। </a:t>
            </a:r>
            <a:endParaRPr lang="en-US" sz="2400" dirty="0">
              <a:latin typeface="SutonnyOMJ" pitchFamily="2" charset="0"/>
              <a:cs typeface="SutonnyO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7850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48" y="-64762"/>
            <a:ext cx="12202848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72835" y="1690254"/>
            <a:ext cx="11360727" cy="2646878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/>
            </a:prstTxWarp>
            <a:spAutoFit/>
          </a:bodyPr>
          <a:lstStyle/>
          <a:p>
            <a:r>
              <a:rPr lang="en-US" sz="16600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সকলকে</a:t>
            </a:r>
            <a:r>
              <a:rPr lang="en-US" sz="16600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16600" dirty="0" err="1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ধন্যবাদ</a:t>
            </a:r>
            <a:r>
              <a:rPr lang="en-US" sz="16600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endParaRPr lang="en-US" sz="16600" dirty="0">
              <a:solidFill>
                <a:srgbClr val="FF0000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4236" y="6331573"/>
            <a:ext cx="112083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মোঃ</a:t>
            </a:r>
            <a:r>
              <a:rPr lang="en-US" sz="2400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আকতার</a:t>
            </a:r>
            <a:r>
              <a:rPr lang="en-US" sz="2400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হোসেন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, </a:t>
            </a:r>
            <a:r>
              <a:rPr lang="en-US" sz="2400" dirty="0" err="1" smtClean="0">
                <a:solidFill>
                  <a:srgbClr val="00CC00"/>
                </a:solidFill>
                <a:latin typeface="SutonnyOMJ" pitchFamily="2" charset="0"/>
                <a:cs typeface="SutonnyOMJ" pitchFamily="2" charset="0"/>
              </a:rPr>
              <a:t>সহকারি</a:t>
            </a:r>
            <a:r>
              <a:rPr lang="en-US" sz="2400" dirty="0" smtClean="0">
                <a:solidFill>
                  <a:srgbClr val="00CC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solidFill>
                  <a:srgbClr val="00CC00"/>
                </a:solidFill>
                <a:latin typeface="SutonnyOMJ" pitchFamily="2" charset="0"/>
                <a:cs typeface="SutonnyOMJ" pitchFamily="2" charset="0"/>
              </a:rPr>
              <a:t>শিক্ষক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, </a:t>
            </a:r>
            <a:r>
              <a:rPr lang="en-US" sz="2400" dirty="0" err="1" smtClean="0">
                <a:solidFill>
                  <a:srgbClr val="00B0F0"/>
                </a:solidFill>
                <a:latin typeface="SutonnyOMJ" pitchFamily="2" charset="0"/>
                <a:cs typeface="SutonnyOMJ" pitchFamily="2" charset="0"/>
              </a:rPr>
              <a:t>ভবানীচরণ</a:t>
            </a:r>
            <a:r>
              <a:rPr lang="en-US" sz="2400" dirty="0" smtClean="0">
                <a:solidFill>
                  <a:srgbClr val="00B0F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SutonnyOMJ" pitchFamily="2" charset="0"/>
                <a:cs typeface="SutonnyOMJ" pitchFamily="2" charset="0"/>
              </a:rPr>
              <a:t>রোয়াজা</a:t>
            </a:r>
            <a:r>
              <a:rPr lang="en-US" sz="2400" dirty="0" smtClean="0">
                <a:solidFill>
                  <a:srgbClr val="00B0F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SutonnyOMJ" pitchFamily="2" charset="0"/>
                <a:cs typeface="SutonnyOMJ" pitchFamily="2" charset="0"/>
              </a:rPr>
              <a:t>পাড়া</a:t>
            </a:r>
            <a:r>
              <a:rPr lang="en-US" sz="2400" dirty="0" smtClean="0">
                <a:solidFill>
                  <a:srgbClr val="00B0F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SutonnyOMJ" pitchFamily="2" charset="0"/>
                <a:cs typeface="SutonnyOMJ" pitchFamily="2" charset="0"/>
              </a:rPr>
              <a:t>সরকারি</a:t>
            </a:r>
            <a:r>
              <a:rPr lang="en-US" sz="2400" dirty="0" smtClean="0">
                <a:solidFill>
                  <a:srgbClr val="00B0F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SutonnyOMJ" pitchFamily="2" charset="0"/>
                <a:cs typeface="SutonnyOMJ" pitchFamily="2" charset="0"/>
              </a:rPr>
              <a:t>প্রাথমিক</a:t>
            </a:r>
            <a:r>
              <a:rPr lang="en-US" sz="2400" dirty="0" smtClean="0">
                <a:solidFill>
                  <a:srgbClr val="00B0F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SutonnyOMJ" pitchFamily="2" charset="0"/>
                <a:cs typeface="SutonnyOMJ" pitchFamily="2" charset="0"/>
              </a:rPr>
              <a:t>বিদ্যালয়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মাটিরাংগা</a:t>
            </a:r>
            <a:r>
              <a:rPr lang="en-US" sz="24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,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খাগড়াছড়ি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। </a:t>
            </a:r>
            <a:endParaRPr lang="en-US" sz="2400" dirty="0">
              <a:latin typeface="SutonnyOMJ" pitchFamily="2" charset="0"/>
              <a:cs typeface="SutonnyO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8236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20437" y="570545"/>
            <a:ext cx="1052945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চতুর্থ</a:t>
            </a:r>
            <a:r>
              <a:rPr lang="en-US" sz="6000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শ্রেণি</a:t>
            </a:r>
            <a:endParaRPr lang="en-US" sz="6000" dirty="0" smtClean="0">
              <a:solidFill>
                <a:srgbClr val="FF0000"/>
              </a:solidFill>
              <a:latin typeface="SutonnyOMJ" pitchFamily="2" charset="0"/>
              <a:cs typeface="SutonnyOMJ" pitchFamily="2" charset="0"/>
            </a:endParaRPr>
          </a:p>
          <a:p>
            <a:pPr algn="ctr"/>
            <a:r>
              <a:rPr lang="en-US" sz="6000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প্রাথমিক</a:t>
            </a:r>
            <a:r>
              <a:rPr lang="en-US" sz="6000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বিজ্ঞান</a:t>
            </a:r>
            <a:r>
              <a:rPr lang="en-US" sz="6000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</a:p>
          <a:p>
            <a:pPr algn="ctr"/>
            <a:r>
              <a:rPr lang="en-US" sz="6000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অধ্যায়-৯ </a:t>
            </a:r>
            <a:r>
              <a:rPr lang="en-US" sz="6000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আমাদের</a:t>
            </a:r>
            <a:r>
              <a:rPr lang="en-US" sz="6000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জীবনে</a:t>
            </a:r>
            <a:r>
              <a:rPr lang="en-US" sz="6000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প্রযু্ক্তি</a:t>
            </a:r>
            <a:endParaRPr lang="en-US" sz="6000" dirty="0" smtClean="0">
              <a:solidFill>
                <a:srgbClr val="FF0000"/>
              </a:solidFill>
              <a:latin typeface="SutonnyOMJ" pitchFamily="2" charset="0"/>
              <a:cs typeface="SutonnyOMJ" pitchFamily="2" charset="0"/>
            </a:endParaRPr>
          </a:p>
          <a:p>
            <a:pPr algn="ctr"/>
            <a:r>
              <a:rPr lang="en-US" sz="6000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পাঠ</a:t>
            </a:r>
            <a:r>
              <a:rPr lang="en-US" sz="6000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- </a:t>
            </a:r>
            <a:r>
              <a:rPr lang="en-US" sz="6000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কৃষিতে</a:t>
            </a:r>
            <a:r>
              <a:rPr lang="en-US" sz="6000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প্রযুক্তি</a:t>
            </a:r>
            <a:endParaRPr lang="en-US" sz="6000" dirty="0">
              <a:solidFill>
                <a:srgbClr val="FF0000"/>
              </a:solidFill>
              <a:latin typeface="SutonnyOMJ" pitchFamily="2" charset="0"/>
              <a:cs typeface="SutonnyO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8727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7927" y="431999"/>
            <a:ext cx="12053455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u="sng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শিখনফল</a:t>
            </a:r>
            <a:endParaRPr lang="en-US" sz="6600" u="sng" dirty="0" smtClean="0">
              <a:solidFill>
                <a:srgbClr val="FF0000"/>
              </a:solidFill>
              <a:latin typeface="SutonnyOMJ" pitchFamily="2" charset="0"/>
              <a:cs typeface="SutonnyOMJ" pitchFamily="2" charset="0"/>
            </a:endParaRPr>
          </a:p>
          <a:p>
            <a:pPr algn="ctr"/>
            <a:r>
              <a:rPr lang="en-US" sz="5400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পাঠ</a:t>
            </a:r>
            <a:r>
              <a:rPr lang="en-US" sz="5400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শেষে</a:t>
            </a:r>
            <a:r>
              <a:rPr lang="en-US" sz="5400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শিক্ষার্থীরা</a:t>
            </a:r>
            <a:r>
              <a:rPr lang="en-US" sz="5400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:</a:t>
            </a:r>
          </a:p>
          <a:p>
            <a:pPr algn="ctr"/>
            <a:r>
              <a:rPr lang="en-US" sz="6600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কৃষিতে</a:t>
            </a:r>
            <a:r>
              <a:rPr lang="en-US" sz="6600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প্রযুক্তির</a:t>
            </a:r>
            <a:r>
              <a:rPr lang="en-US" sz="6600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ব্যবহার</a:t>
            </a:r>
            <a:r>
              <a:rPr lang="en-US" sz="6600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বর্ণনা</a:t>
            </a:r>
            <a:r>
              <a:rPr lang="en-US" sz="6600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করতে</a:t>
            </a:r>
            <a:r>
              <a:rPr lang="en-US" sz="6600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পারবে</a:t>
            </a:r>
            <a:r>
              <a:rPr lang="en-US" sz="6600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। </a:t>
            </a:r>
            <a:endParaRPr lang="en-US" sz="6600" dirty="0">
              <a:solidFill>
                <a:srgbClr val="FF0000"/>
              </a:solidFill>
              <a:latin typeface="SutonnyOMJ" pitchFamily="2" charset="0"/>
              <a:cs typeface="SutonnyO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6365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842654"/>
            <a:ext cx="1183178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 smtClean="0">
                <a:solidFill>
                  <a:srgbClr val="00CC00"/>
                </a:solidFill>
                <a:latin typeface="SutonnyOMJ" pitchFamily="2" charset="0"/>
                <a:cs typeface="SutonnyOMJ" pitchFamily="2" charset="0"/>
              </a:rPr>
              <a:t>যন্ত্র</a:t>
            </a:r>
            <a:r>
              <a:rPr lang="en-US" sz="7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7200" dirty="0" err="1" smtClean="0">
                <a:latin typeface="SutonnyOMJ" pitchFamily="2" charset="0"/>
                <a:cs typeface="SutonnyOMJ" pitchFamily="2" charset="0"/>
              </a:rPr>
              <a:t>বা</a:t>
            </a:r>
            <a:r>
              <a:rPr lang="en-US" sz="7200" dirty="0" smtClean="0">
                <a:latin typeface="SutonnyOMJ" pitchFamily="2" charset="0"/>
                <a:cs typeface="SutonnyOMJ" pitchFamily="2" charset="0"/>
              </a:rPr>
              <a:t>  </a:t>
            </a:r>
            <a:r>
              <a:rPr lang="en-US" sz="7200" dirty="0" err="1" smtClean="0">
                <a:solidFill>
                  <a:srgbClr val="00CC00"/>
                </a:solidFill>
                <a:latin typeface="SutonnyOMJ" pitchFamily="2" charset="0"/>
                <a:cs typeface="SutonnyOMJ" pitchFamily="2" charset="0"/>
              </a:rPr>
              <a:t>কৌশল</a:t>
            </a:r>
            <a:r>
              <a:rPr lang="en-US" sz="7200" dirty="0" smtClean="0">
                <a:solidFill>
                  <a:srgbClr val="00CC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7200" dirty="0" err="1" smtClean="0">
                <a:latin typeface="SutonnyOMJ" pitchFamily="2" charset="0"/>
                <a:cs typeface="SutonnyOMJ" pitchFamily="2" charset="0"/>
              </a:rPr>
              <a:t>ব্যবহার</a:t>
            </a:r>
            <a:r>
              <a:rPr lang="en-US" sz="7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7200" dirty="0" err="1" smtClean="0">
                <a:latin typeface="SutonnyOMJ" pitchFamily="2" charset="0"/>
                <a:cs typeface="SutonnyOMJ" pitchFamily="2" charset="0"/>
              </a:rPr>
              <a:t>করে</a:t>
            </a:r>
            <a:r>
              <a:rPr lang="en-US" sz="7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7200" dirty="0" err="1" smtClean="0">
                <a:latin typeface="SutonnyOMJ" pitchFamily="2" charset="0"/>
                <a:cs typeface="SutonnyOMJ" pitchFamily="2" charset="0"/>
              </a:rPr>
              <a:t>পরিবেশ</a:t>
            </a:r>
            <a:r>
              <a:rPr lang="en-US" sz="7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7200" dirty="0" err="1" smtClean="0">
                <a:latin typeface="SutonnyOMJ" pitchFamily="2" charset="0"/>
                <a:cs typeface="SutonnyOMJ" pitchFamily="2" charset="0"/>
              </a:rPr>
              <a:t>নিয়ন্ত্রণ</a:t>
            </a:r>
            <a:r>
              <a:rPr lang="en-US" sz="7200" dirty="0" smtClean="0">
                <a:latin typeface="SutonnyOMJ" pitchFamily="2" charset="0"/>
                <a:cs typeface="SutonnyOMJ" pitchFamily="2" charset="0"/>
              </a:rPr>
              <a:t> ও </a:t>
            </a:r>
            <a:r>
              <a:rPr lang="en-US" sz="7200" dirty="0" err="1" smtClean="0">
                <a:latin typeface="SutonnyOMJ" pitchFamily="2" charset="0"/>
                <a:cs typeface="SutonnyOMJ" pitchFamily="2" charset="0"/>
              </a:rPr>
              <a:t>প্রয়োজনীয়</a:t>
            </a:r>
            <a:r>
              <a:rPr lang="en-US" sz="7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7200" dirty="0" err="1" smtClean="0">
                <a:latin typeface="SutonnyOMJ" pitchFamily="2" charset="0"/>
                <a:cs typeface="SutonnyOMJ" pitchFamily="2" charset="0"/>
              </a:rPr>
              <a:t>কাজ</a:t>
            </a:r>
            <a:r>
              <a:rPr lang="en-US" sz="7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7200" dirty="0" err="1" smtClean="0">
                <a:latin typeface="SutonnyOMJ" pitchFamily="2" charset="0"/>
                <a:cs typeface="SutonnyOMJ" pitchFamily="2" charset="0"/>
              </a:rPr>
              <a:t>সম্পাদন</a:t>
            </a:r>
            <a:r>
              <a:rPr lang="en-US" sz="7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7200" dirty="0" err="1" smtClean="0">
                <a:latin typeface="SutonnyOMJ" pitchFamily="2" charset="0"/>
                <a:cs typeface="SutonnyOMJ" pitchFamily="2" charset="0"/>
              </a:rPr>
              <a:t>করাই</a:t>
            </a:r>
            <a:r>
              <a:rPr lang="en-US" sz="7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7200" dirty="0" err="1" smtClean="0">
                <a:latin typeface="SutonnyOMJ" pitchFamily="2" charset="0"/>
                <a:cs typeface="SutonnyOMJ" pitchFamily="2" charset="0"/>
              </a:rPr>
              <a:t>হচ্ছে</a:t>
            </a:r>
            <a:r>
              <a:rPr lang="en-US" sz="7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7200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প্রযুক্তি</a:t>
            </a:r>
            <a:r>
              <a:rPr lang="en-US" sz="7200" dirty="0" smtClean="0">
                <a:latin typeface="SutonnyOMJ" pitchFamily="2" charset="0"/>
                <a:cs typeface="SutonnyOMJ" pitchFamily="2" charset="0"/>
              </a:rPr>
              <a:t> </a:t>
            </a:r>
            <a:endParaRPr lang="en-US" sz="72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7981" y="6220737"/>
            <a:ext cx="112083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মোঃ</a:t>
            </a:r>
            <a:r>
              <a:rPr lang="en-US" sz="2400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আকতার</a:t>
            </a:r>
            <a:r>
              <a:rPr lang="en-US" sz="2400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হোসেন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, </a:t>
            </a:r>
            <a:r>
              <a:rPr lang="en-US" sz="2400" dirty="0" err="1" smtClean="0">
                <a:solidFill>
                  <a:srgbClr val="00CC00"/>
                </a:solidFill>
                <a:latin typeface="SutonnyOMJ" pitchFamily="2" charset="0"/>
                <a:cs typeface="SutonnyOMJ" pitchFamily="2" charset="0"/>
              </a:rPr>
              <a:t>সহকারি</a:t>
            </a:r>
            <a:r>
              <a:rPr lang="en-US" sz="2400" dirty="0" smtClean="0">
                <a:solidFill>
                  <a:srgbClr val="00CC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solidFill>
                  <a:srgbClr val="00CC00"/>
                </a:solidFill>
                <a:latin typeface="SutonnyOMJ" pitchFamily="2" charset="0"/>
                <a:cs typeface="SutonnyOMJ" pitchFamily="2" charset="0"/>
              </a:rPr>
              <a:t>শিক্ষক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, </a:t>
            </a:r>
            <a:r>
              <a:rPr lang="en-US" sz="2400" dirty="0" err="1" smtClean="0">
                <a:solidFill>
                  <a:srgbClr val="00B0F0"/>
                </a:solidFill>
                <a:latin typeface="SutonnyOMJ" pitchFamily="2" charset="0"/>
                <a:cs typeface="SutonnyOMJ" pitchFamily="2" charset="0"/>
              </a:rPr>
              <a:t>ভবানীচরণ</a:t>
            </a:r>
            <a:r>
              <a:rPr lang="en-US" sz="2400" dirty="0" smtClean="0">
                <a:solidFill>
                  <a:srgbClr val="00B0F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SutonnyOMJ" pitchFamily="2" charset="0"/>
                <a:cs typeface="SutonnyOMJ" pitchFamily="2" charset="0"/>
              </a:rPr>
              <a:t>রোয়াজা</a:t>
            </a:r>
            <a:r>
              <a:rPr lang="en-US" sz="2400" dirty="0" smtClean="0">
                <a:solidFill>
                  <a:srgbClr val="00B0F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SutonnyOMJ" pitchFamily="2" charset="0"/>
                <a:cs typeface="SutonnyOMJ" pitchFamily="2" charset="0"/>
              </a:rPr>
              <a:t>পাড়া</a:t>
            </a:r>
            <a:r>
              <a:rPr lang="en-US" sz="2400" dirty="0" smtClean="0">
                <a:solidFill>
                  <a:srgbClr val="00B0F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SutonnyOMJ" pitchFamily="2" charset="0"/>
                <a:cs typeface="SutonnyOMJ" pitchFamily="2" charset="0"/>
              </a:rPr>
              <a:t>সরকারি</a:t>
            </a:r>
            <a:r>
              <a:rPr lang="en-US" sz="2400" dirty="0" smtClean="0">
                <a:solidFill>
                  <a:srgbClr val="00B0F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SutonnyOMJ" pitchFamily="2" charset="0"/>
                <a:cs typeface="SutonnyOMJ" pitchFamily="2" charset="0"/>
              </a:rPr>
              <a:t>প্রাথমিক</a:t>
            </a:r>
            <a:r>
              <a:rPr lang="en-US" sz="2400" dirty="0" smtClean="0">
                <a:solidFill>
                  <a:srgbClr val="00B0F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SutonnyOMJ" pitchFamily="2" charset="0"/>
                <a:cs typeface="SutonnyOMJ" pitchFamily="2" charset="0"/>
              </a:rPr>
              <a:t>বিদ্যালয়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মাটিরাংগা</a:t>
            </a:r>
            <a:r>
              <a:rPr lang="en-US" sz="24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,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খাগড়াছড়ি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। </a:t>
            </a:r>
            <a:endParaRPr lang="en-US" sz="24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90655" y="166301"/>
            <a:ext cx="26185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প্রযুক্তি</a:t>
            </a:r>
            <a:r>
              <a:rPr lang="en-US" sz="5400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কী</a:t>
            </a:r>
            <a:r>
              <a:rPr lang="en-US" sz="54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5400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? </a:t>
            </a:r>
            <a:r>
              <a:rPr lang="en-US" sz="5400" dirty="0" smtClean="0">
                <a:latin typeface="SutonnyOMJ" pitchFamily="2" charset="0"/>
                <a:cs typeface="SutonnyOMJ" pitchFamily="2" charset="0"/>
              </a:rPr>
              <a:t> </a:t>
            </a:r>
            <a:endParaRPr lang="en-US" sz="5400" dirty="0">
              <a:latin typeface="SutonnyOMJ" pitchFamily="2" charset="0"/>
              <a:cs typeface="SutonnyO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606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0473" y="2"/>
            <a:ext cx="53478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latin typeface="SutonnyOMJ" pitchFamily="2" charset="0"/>
                <a:cs typeface="SutonnyOMJ" pitchFamily="2" charset="0"/>
              </a:rPr>
              <a:t>২. </a:t>
            </a:r>
            <a:r>
              <a:rPr lang="en-US" sz="8000" dirty="0" err="1" smtClean="0">
                <a:latin typeface="SutonnyOMJ" pitchFamily="2" charset="0"/>
                <a:cs typeface="SutonnyOMJ" pitchFamily="2" charset="0"/>
              </a:rPr>
              <a:t>কৃষিতে</a:t>
            </a:r>
            <a:r>
              <a:rPr lang="en-US" sz="80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8000" dirty="0" err="1" smtClean="0">
                <a:latin typeface="SutonnyOMJ" pitchFamily="2" charset="0"/>
                <a:cs typeface="SutonnyOMJ" pitchFamily="2" charset="0"/>
              </a:rPr>
              <a:t>প্রযুক্তি</a:t>
            </a:r>
            <a:endParaRPr lang="en-US" sz="8000" dirty="0"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89236" y="1108362"/>
            <a:ext cx="8844471" cy="5223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74074" y="6331573"/>
            <a:ext cx="114784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মোঃ</a:t>
            </a:r>
            <a:r>
              <a:rPr lang="en-US" sz="2400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আকতার</a:t>
            </a:r>
            <a:r>
              <a:rPr lang="en-US" sz="2400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হোসেন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, </a:t>
            </a:r>
            <a:r>
              <a:rPr lang="en-US" sz="2400" dirty="0" err="1" smtClean="0">
                <a:solidFill>
                  <a:srgbClr val="00CC00"/>
                </a:solidFill>
                <a:latin typeface="SutonnyOMJ" pitchFamily="2" charset="0"/>
                <a:cs typeface="SutonnyOMJ" pitchFamily="2" charset="0"/>
              </a:rPr>
              <a:t>সহকারি</a:t>
            </a:r>
            <a:r>
              <a:rPr lang="en-US" sz="2400" dirty="0" smtClean="0">
                <a:solidFill>
                  <a:srgbClr val="00CC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solidFill>
                  <a:srgbClr val="00CC00"/>
                </a:solidFill>
                <a:latin typeface="SutonnyOMJ" pitchFamily="2" charset="0"/>
                <a:cs typeface="SutonnyOMJ" pitchFamily="2" charset="0"/>
              </a:rPr>
              <a:t>শিক্ষক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, </a:t>
            </a:r>
            <a:r>
              <a:rPr lang="en-US" sz="2400" dirty="0" err="1" smtClean="0">
                <a:solidFill>
                  <a:srgbClr val="00B0F0"/>
                </a:solidFill>
                <a:latin typeface="SutonnyOMJ" pitchFamily="2" charset="0"/>
                <a:cs typeface="SutonnyOMJ" pitchFamily="2" charset="0"/>
              </a:rPr>
              <a:t>ভবানীচরণ</a:t>
            </a:r>
            <a:r>
              <a:rPr lang="en-US" sz="2400" dirty="0" smtClean="0">
                <a:solidFill>
                  <a:srgbClr val="00B0F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SutonnyOMJ" pitchFamily="2" charset="0"/>
                <a:cs typeface="SutonnyOMJ" pitchFamily="2" charset="0"/>
              </a:rPr>
              <a:t>রোয়াজা</a:t>
            </a:r>
            <a:r>
              <a:rPr lang="en-US" sz="2400" dirty="0" smtClean="0">
                <a:solidFill>
                  <a:srgbClr val="00B0F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SutonnyOMJ" pitchFamily="2" charset="0"/>
                <a:cs typeface="SutonnyOMJ" pitchFamily="2" charset="0"/>
              </a:rPr>
              <a:t>পাড়া</a:t>
            </a:r>
            <a:r>
              <a:rPr lang="en-US" sz="2400" dirty="0" smtClean="0">
                <a:solidFill>
                  <a:srgbClr val="00B0F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SutonnyOMJ" pitchFamily="2" charset="0"/>
                <a:cs typeface="SutonnyOMJ" pitchFamily="2" charset="0"/>
              </a:rPr>
              <a:t>সরকারি</a:t>
            </a:r>
            <a:r>
              <a:rPr lang="en-US" sz="2400" dirty="0" smtClean="0">
                <a:solidFill>
                  <a:srgbClr val="00B0F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SutonnyOMJ" pitchFamily="2" charset="0"/>
                <a:cs typeface="SutonnyOMJ" pitchFamily="2" charset="0"/>
              </a:rPr>
              <a:t>প্রাথমিক</a:t>
            </a:r>
            <a:r>
              <a:rPr lang="en-US" sz="2400" dirty="0" smtClean="0">
                <a:solidFill>
                  <a:srgbClr val="00B0F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SutonnyOMJ" pitchFamily="2" charset="0"/>
                <a:cs typeface="SutonnyOMJ" pitchFamily="2" charset="0"/>
              </a:rPr>
              <a:t>বিদ্যালয়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মাটিরাংগা</a:t>
            </a:r>
            <a:r>
              <a:rPr lang="en-US" sz="24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,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খাগড়াছড়ি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। </a:t>
            </a:r>
            <a:endParaRPr lang="en-US" sz="2400" dirty="0">
              <a:latin typeface="SutonnyOMJ" pitchFamily="2" charset="0"/>
              <a:cs typeface="SutonnyO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7872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58981" y="157322"/>
            <a:ext cx="937952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dirty="0" smtClean="0">
                <a:latin typeface="SutonnyOMJ" pitchFamily="2" charset="0"/>
                <a:cs typeface="SutonnyOMJ" pitchFamily="2" charset="0"/>
              </a:rPr>
              <a:t>   </a:t>
            </a:r>
            <a:r>
              <a:rPr lang="en-US" sz="6600" dirty="0" err="1" smtClean="0">
                <a:latin typeface="SutonnyOMJ" pitchFamily="2" charset="0"/>
                <a:cs typeface="SutonnyOMJ" pitchFamily="2" charset="0"/>
              </a:rPr>
              <a:t>কৃষি</a:t>
            </a:r>
            <a:r>
              <a:rPr lang="en-US" sz="6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6600" dirty="0" err="1" smtClean="0">
                <a:latin typeface="SutonnyOMJ" pitchFamily="2" charset="0"/>
                <a:cs typeface="SutonnyOMJ" pitchFamily="2" charset="0"/>
              </a:rPr>
              <a:t>প্রযুক্তি</a:t>
            </a:r>
            <a:r>
              <a:rPr lang="en-US" sz="6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6600" dirty="0" err="1" smtClean="0">
                <a:latin typeface="SutonnyOMJ" pitchFamily="2" charset="0"/>
                <a:cs typeface="SutonnyOMJ" pitchFamily="2" charset="0"/>
              </a:rPr>
              <a:t>ব্যবহারের</a:t>
            </a:r>
            <a:r>
              <a:rPr lang="en-US" sz="6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6600" dirty="0" err="1" smtClean="0">
                <a:latin typeface="SutonnyOMJ" pitchFamily="2" charset="0"/>
                <a:cs typeface="SutonnyOMJ" pitchFamily="2" charset="0"/>
              </a:rPr>
              <a:t>ক্ষেত্র</a:t>
            </a:r>
            <a:r>
              <a:rPr lang="en-US" sz="6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6600" dirty="0" err="1" smtClean="0">
                <a:latin typeface="SutonnyOMJ" pitchFamily="2" charset="0"/>
                <a:cs typeface="SutonnyOMJ" pitchFamily="2" charset="0"/>
              </a:rPr>
              <a:t>সমূহ</a:t>
            </a:r>
            <a:endParaRPr lang="en-US" sz="66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80655" y="1491364"/>
            <a:ext cx="11111345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১। </a:t>
            </a:r>
            <a:r>
              <a:rPr lang="en-US" sz="6600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ধানখেত</a:t>
            </a:r>
            <a:r>
              <a:rPr lang="en-US" sz="6600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(</a:t>
            </a:r>
            <a:r>
              <a:rPr lang="en-US" sz="6600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উৎপাদন,সংগ্রহ,সংরক্ষণ</a:t>
            </a:r>
            <a:r>
              <a:rPr lang="en-US" sz="6600" dirty="0" smtClean="0">
                <a:latin typeface="SutonnyOMJ" pitchFamily="2" charset="0"/>
                <a:cs typeface="SutonnyOMJ" pitchFamily="2" charset="0"/>
              </a:rPr>
              <a:t>)</a:t>
            </a:r>
          </a:p>
          <a:p>
            <a:r>
              <a:rPr lang="en-US" sz="6600" dirty="0" smtClean="0">
                <a:solidFill>
                  <a:srgbClr val="00CC00"/>
                </a:solidFill>
                <a:latin typeface="SutonnyOMJ" pitchFamily="2" charset="0"/>
                <a:cs typeface="SutonnyOMJ" pitchFamily="2" charset="0"/>
              </a:rPr>
              <a:t>     ২। </a:t>
            </a:r>
            <a:r>
              <a:rPr lang="en-US" sz="6600" dirty="0" err="1" smtClean="0">
                <a:solidFill>
                  <a:srgbClr val="00CC00"/>
                </a:solidFill>
                <a:latin typeface="SutonnyOMJ" pitchFamily="2" charset="0"/>
                <a:cs typeface="SutonnyOMJ" pitchFamily="2" charset="0"/>
              </a:rPr>
              <a:t>সবজিখেত</a:t>
            </a:r>
            <a:endParaRPr lang="en-US" sz="6600" dirty="0" smtClean="0">
              <a:solidFill>
                <a:srgbClr val="00CC00"/>
              </a:solidFill>
              <a:latin typeface="SutonnyOMJ" pitchFamily="2" charset="0"/>
              <a:cs typeface="SutonnyOMJ" pitchFamily="2" charset="0"/>
            </a:endParaRPr>
          </a:p>
          <a:p>
            <a:r>
              <a:rPr lang="en-US" sz="6600" dirty="0" smtClean="0">
                <a:latin typeface="SutonnyOMJ" pitchFamily="2" charset="0"/>
                <a:cs typeface="SutonnyOMJ" pitchFamily="2" charset="0"/>
              </a:rPr>
              <a:t>        ৩। </a:t>
            </a:r>
            <a:r>
              <a:rPr lang="en-US" sz="6600" dirty="0" err="1" smtClean="0">
                <a:latin typeface="SutonnyOMJ" pitchFamily="2" charset="0"/>
                <a:cs typeface="SutonnyOMJ" pitchFamily="2" charset="0"/>
              </a:rPr>
              <a:t>ফলের</a:t>
            </a:r>
            <a:r>
              <a:rPr lang="en-US" sz="6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6600" dirty="0" err="1" smtClean="0">
                <a:latin typeface="SutonnyOMJ" pitchFamily="2" charset="0"/>
                <a:cs typeface="SutonnyOMJ" pitchFamily="2" charset="0"/>
              </a:rPr>
              <a:t>বাগান</a:t>
            </a:r>
            <a:endParaRPr lang="en-US" sz="6600" dirty="0" smtClean="0">
              <a:latin typeface="SutonnyOMJ" pitchFamily="2" charset="0"/>
              <a:cs typeface="SutonnyOMJ" pitchFamily="2" charset="0"/>
            </a:endParaRPr>
          </a:p>
          <a:p>
            <a:r>
              <a:rPr lang="en-US" sz="6600" dirty="0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           ৪। </a:t>
            </a:r>
            <a:r>
              <a:rPr lang="en-US" sz="6600" dirty="0" err="1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দুগ্ধখামার</a:t>
            </a:r>
            <a:endParaRPr lang="en-US" sz="6600" dirty="0">
              <a:solidFill>
                <a:srgbClr val="7030A0"/>
              </a:solidFill>
              <a:latin typeface="SutonnyOMJ" pitchFamily="2" charset="0"/>
              <a:cs typeface="SutonnyO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0156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57265" y="-1"/>
            <a:ext cx="3197717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কৃষিতে</a:t>
            </a:r>
            <a:r>
              <a:rPr lang="en-US" sz="4800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bn-BD" sz="4800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প্রযুক্তি</a:t>
            </a:r>
            <a:endParaRPr lang="en-US" sz="4800" dirty="0">
              <a:solidFill>
                <a:srgbClr val="FF0000"/>
              </a:solidFill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1310" y="893306"/>
            <a:ext cx="5687603" cy="5687603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18" y="893306"/>
            <a:ext cx="6184057" cy="5687603"/>
          </a:xfrm>
          <a:prstGeom prst="rect">
            <a:avLst/>
          </a:prstGeom>
          <a:ln w="38100">
            <a:solidFill>
              <a:schemeClr val="bg1">
                <a:lumMod val="50000"/>
              </a:schemeClr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1366483" y="4410139"/>
            <a:ext cx="2180281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F0"/>
                </a:solidFill>
                <a:latin typeface="SutonnyMJ" pitchFamily="2" charset="0"/>
                <a:cs typeface="NikoshBAN" panose="02000000000000000000" pitchFamily="2" charset="0"/>
              </a:rPr>
              <a:t>     </a:t>
            </a:r>
            <a:r>
              <a:rPr lang="en-US" sz="5400" b="1" dirty="0" err="1" smtClean="0">
                <a:solidFill>
                  <a:srgbClr val="00B0F0"/>
                </a:solidFill>
                <a:latin typeface="SutonnyOMJ" pitchFamily="2" charset="0"/>
                <a:cs typeface="SutonnyOMJ" pitchFamily="2" charset="0"/>
              </a:rPr>
              <a:t>লাঙল</a:t>
            </a:r>
            <a:endParaRPr lang="en-US" sz="3200" b="1" dirty="0">
              <a:solidFill>
                <a:srgbClr val="00B0F0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50621" y="3737107"/>
            <a:ext cx="2677596" cy="1015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schemeClr val="accent4">
                    <a:lumMod val="75000"/>
                  </a:schemeClr>
                </a:solidFill>
                <a:latin typeface="SutonnyMJ" pitchFamily="2" charset="0"/>
                <a:cs typeface="SutonnyOMJ" pitchFamily="2" charset="0"/>
              </a:rPr>
              <a:t>কোদাল</a:t>
            </a:r>
            <a:endParaRPr lang="en-US" sz="4000" b="1" dirty="0">
              <a:solidFill>
                <a:schemeClr val="accent4">
                  <a:lumMod val="75000"/>
                </a:schemeClr>
              </a:solidFill>
              <a:latin typeface="SutonnyOMJ" pitchFamily="2" charset="0"/>
              <a:cs typeface="SutonnyO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3145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218" y="855372"/>
            <a:ext cx="4710546" cy="5306290"/>
          </a:xfrm>
          <a:prstGeom prst="rect">
            <a:avLst/>
          </a:prstGeom>
          <a:ln w="38100">
            <a:solidFill>
              <a:schemeClr val="tx2">
                <a:lumMod val="75000"/>
              </a:schemeClr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7603648" y="4733976"/>
            <a:ext cx="1457225" cy="1107996"/>
          </a:xfrm>
          <a:prstGeom prst="rect">
            <a:avLst/>
          </a:prstGeom>
          <a:noFill/>
          <a:ln w="38100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6600" b="1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মই</a:t>
            </a:r>
            <a:endParaRPr lang="en-US" sz="6600" b="1" dirty="0">
              <a:solidFill>
                <a:srgbClr val="FF0000"/>
              </a:solidFill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90" y="830997"/>
            <a:ext cx="6935635" cy="5306291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3757265" y="0"/>
            <a:ext cx="3086880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কৃষিতে</a:t>
            </a:r>
            <a:r>
              <a:rPr lang="en-US" sz="4800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bn-BD" sz="4800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প্রযুক্তি</a:t>
            </a:r>
            <a:endParaRPr lang="en-US" sz="4800" dirty="0">
              <a:solidFill>
                <a:srgbClr val="FF0000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48354" y="2213669"/>
            <a:ext cx="2593673" cy="830997"/>
          </a:xfrm>
          <a:prstGeom prst="rect">
            <a:avLst/>
          </a:prstGeom>
          <a:noFill/>
          <a:ln w="38100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SutonnyOMJ" pitchFamily="2" charset="0"/>
                <a:cs typeface="SutonnyOMJ" pitchFamily="2" charset="0"/>
              </a:rPr>
              <a:t>কাঁচি</a:t>
            </a:r>
            <a:endParaRPr lang="en-US" sz="4800" b="1" dirty="0">
              <a:latin typeface="SutonnyOMJ" pitchFamily="2" charset="0"/>
              <a:cs typeface="SutonnyO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0769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1306</TotalTime>
  <Words>372</Words>
  <Application>Microsoft Office PowerPoint</Application>
  <PresentationFormat>Custom</PresentationFormat>
  <Paragraphs>76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PTI</dc:creator>
  <cp:lastModifiedBy>jakir</cp:lastModifiedBy>
  <cp:revision>223</cp:revision>
  <dcterms:created xsi:type="dcterms:W3CDTF">2015-06-29T05:13:51Z</dcterms:created>
  <dcterms:modified xsi:type="dcterms:W3CDTF">2020-07-20T00:30:22Z</dcterms:modified>
</cp:coreProperties>
</file>