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58" r:id="rId4"/>
    <p:sldId id="259" r:id="rId5"/>
    <p:sldId id="260" r:id="rId6"/>
    <p:sldId id="262" r:id="rId7"/>
    <p:sldId id="330" r:id="rId8"/>
    <p:sldId id="304" r:id="rId9"/>
    <p:sldId id="314" r:id="rId10"/>
    <p:sldId id="342" r:id="rId11"/>
    <p:sldId id="343" r:id="rId12"/>
    <p:sldId id="312" r:id="rId13"/>
    <p:sldId id="344" r:id="rId14"/>
    <p:sldId id="348" r:id="rId15"/>
    <p:sldId id="313" r:id="rId16"/>
    <p:sldId id="346" r:id="rId17"/>
    <p:sldId id="323" r:id="rId18"/>
    <p:sldId id="349" r:id="rId19"/>
    <p:sldId id="325" r:id="rId20"/>
    <p:sldId id="326" r:id="rId21"/>
    <p:sldId id="327" r:id="rId22"/>
    <p:sldId id="282" r:id="rId23"/>
    <p:sldId id="283" r:id="rId24"/>
    <p:sldId id="284" r:id="rId25"/>
    <p:sldId id="280" r:id="rId26"/>
    <p:sldId id="308" r:id="rId27"/>
    <p:sldId id="309" r:id="rId28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22" y="-45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901265" y="1062335"/>
            <a:ext cx="10527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ক. </a:t>
            </a:r>
            <a:r>
              <a:rPr lang="en-US" dirty="0" smtClean="0">
                <a:solidFill>
                  <a:srgbClr val="002060"/>
                </a:solidFill>
              </a:rPr>
              <a:t>যে হিসাবের উদ্বৃগুলো রেওয়ামিলে অন্তর্ভুক্ত হবে না তার </a:t>
            </a:r>
            <a:r>
              <a:rPr lang="en-US" dirty="0">
                <a:solidFill>
                  <a:srgbClr val="002060"/>
                </a:solidFill>
              </a:rPr>
              <a:t>পরিমাণ নির্ণয়-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760412" y="2057401"/>
          <a:ext cx="10744200" cy="3200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45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7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21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83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বিবরণ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টাকা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টাকা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3729"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  <a:p>
                      <a:pPr algn="l"/>
                      <a:r>
                        <a:rPr lang="en-US" sz="2400" b="1" dirty="0" smtClean="0"/>
                        <a:t>হাতে নগদ (০১-০১-২০১৭)</a:t>
                      </a:r>
                      <a:endParaRPr lang="en-US" sz="2400" b="1" dirty="0"/>
                    </a:p>
                    <a:p>
                      <a:pPr algn="l"/>
                      <a:r>
                        <a:rPr lang="en-US" sz="2400" b="1" dirty="0" smtClean="0"/>
                        <a:t>সমাপনী মজুদ পণ্য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১০,০০০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১২,৫০০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  <a:p>
                      <a:pPr algn="r"/>
                      <a:endParaRPr lang="en-US" sz="2400" b="1" dirty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২২,৫০০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335"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 err="1"/>
                        <a:t>মোট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পরিমান</a:t>
                      </a:r>
                      <a:r>
                        <a:rPr lang="en-US" sz="2000" b="1" baseline="0" dirty="0"/>
                        <a:t>=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২২,৫০০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D7C9270-3D3B-4BE8-A0AA-30A113BEA973}"/>
              </a:ext>
            </a:extLst>
          </p:cNvPr>
          <p:cNvGrpSpPr/>
          <p:nvPr/>
        </p:nvGrpSpPr>
        <p:grpSpPr>
          <a:xfrm>
            <a:off x="10243163" y="4907280"/>
            <a:ext cx="1109049" cy="45720"/>
            <a:chOff x="8971723" y="5254558"/>
            <a:chExt cx="1041335" cy="47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3EDEC5E-F3EC-4633-813E-FB135115BCD8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04EADC5-5704-4EC9-9AE0-2678099C6750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" y="415596"/>
            <a:ext cx="11468100" cy="598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F73F93-1BFF-40E1-B1DB-D1DF6CA4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381000"/>
            <a:ext cx="3657600" cy="6096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41812" y="5334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ক. </a:t>
            </a:r>
            <a:r>
              <a:rPr lang="en-US" dirty="0" smtClean="0">
                <a:solidFill>
                  <a:srgbClr val="002060"/>
                </a:solidFill>
              </a:rPr>
              <a:t>স্থায়ী সম্পদ ও দীর্ঘমেয়াদি দায়ের পার্থক্যের পরিমাণ </a:t>
            </a:r>
            <a:r>
              <a:rPr lang="en-US" dirty="0">
                <a:solidFill>
                  <a:srgbClr val="002060"/>
                </a:solidFill>
              </a:rPr>
              <a:t>নির্ণয়-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4341812" y="1524000"/>
          <a:ext cx="7543799" cy="3311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3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বিবরণ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স্থায়ী সম্পদঃ</a:t>
                      </a:r>
                    </a:p>
                    <a:p>
                      <a:pPr algn="l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মোটর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গাড়ি</a:t>
                      </a:r>
                    </a:p>
                    <a:p>
                      <a:pPr algn="l"/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যন্ত্রপাতি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১০০,০০০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২০০,০০০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৩০০,০০০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দীর্ঘমেয়াদি দায়ঃ</a:t>
                      </a:r>
                    </a:p>
                    <a:p>
                      <a:pPr algn="l"/>
                      <a:r>
                        <a:rPr lang="en-US" sz="2400" b="0" u="none" dirty="0" smtClean="0">
                          <a:solidFill>
                            <a:schemeClr val="tx1"/>
                          </a:solidFill>
                        </a:rPr>
                        <a:t>৬% ব্যাংক ঋণ</a:t>
                      </a:r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১৩৪,০০০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26"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পার্থক্যের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পরিমান=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১৬৬,০০০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10547963" y="4724400"/>
            <a:ext cx="1109049" cy="45720"/>
            <a:chOff x="8971723" y="5254558"/>
            <a:chExt cx="1041335" cy="471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55600"/>
            <a:ext cx="11582400" cy="61976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58102" y="533400"/>
            <a:ext cx="10975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ক. </a:t>
            </a:r>
            <a:r>
              <a:rPr lang="en-US" sz="3200" dirty="0" smtClean="0">
                <a:solidFill>
                  <a:srgbClr val="002060"/>
                </a:solidFill>
              </a:rPr>
              <a:t>স্থায়ী সম্পদ ও দীর্ঘমেয়াদি দায়ের পার্থক্যের পরিমাণ </a:t>
            </a:r>
            <a:r>
              <a:rPr lang="en-US" sz="3200" dirty="0">
                <a:solidFill>
                  <a:srgbClr val="002060"/>
                </a:solidFill>
              </a:rPr>
              <a:t>নির্ণয়-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531813" y="1524000"/>
          <a:ext cx="11201399" cy="472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76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37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500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বিবরণ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টাকা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137">
                <a:tc>
                  <a:txBody>
                    <a:bodyPr/>
                    <a:lstStyle/>
                    <a:p>
                      <a:pPr algn="l"/>
                      <a:r>
                        <a:rPr lang="en-US" sz="3200" b="1" u="sng" dirty="0" smtClean="0">
                          <a:solidFill>
                            <a:schemeClr val="tx1"/>
                          </a:solidFill>
                        </a:rPr>
                        <a:t>স্থায়ী সম্পদঃ</a:t>
                      </a:r>
                    </a:p>
                    <a:p>
                      <a:pPr algn="l"/>
                      <a:r>
                        <a:rPr lang="en-US" sz="3200" b="1" u="none" dirty="0" smtClean="0">
                          <a:solidFill>
                            <a:schemeClr val="tx1"/>
                          </a:solidFill>
                        </a:rPr>
                        <a:t>মোটর</a:t>
                      </a:r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</a:rPr>
                        <a:t>গাড়ি</a:t>
                      </a:r>
                    </a:p>
                    <a:p>
                      <a:pPr algn="l"/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</a:rPr>
                        <a:t>যন্ত্রপাতি</a:t>
                      </a:r>
                      <a:endParaRPr lang="en-US" sz="32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১০০,০০০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২০০,০০০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৩০০,০০০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8261">
                <a:tc>
                  <a:txBody>
                    <a:bodyPr/>
                    <a:lstStyle/>
                    <a:p>
                      <a:pPr algn="l"/>
                      <a:r>
                        <a:rPr lang="en-US" sz="3200" b="1" u="sng" dirty="0" smtClean="0">
                          <a:solidFill>
                            <a:schemeClr val="tx1"/>
                          </a:solidFill>
                        </a:rPr>
                        <a:t>দীর্ঘমেয়াদি দায়ঃ</a:t>
                      </a:r>
                    </a:p>
                    <a:p>
                      <a:pPr algn="l"/>
                      <a:r>
                        <a:rPr lang="en-US" sz="3200" b="1" u="none" dirty="0" smtClean="0">
                          <a:solidFill>
                            <a:schemeClr val="tx1"/>
                          </a:solidFill>
                        </a:rPr>
                        <a:t>৬% ব্যাংক ঋণ</a:t>
                      </a:r>
                      <a:endParaRPr lang="en-US" sz="32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১৩৪,০০০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001">
                <a:tc gridSpan="2"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পার্থক্যের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পরিমান=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১৬৬,০০০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9629242" y="5943600"/>
            <a:ext cx="2103970" cy="76200"/>
            <a:chOff x="8971723" y="5254558"/>
            <a:chExt cx="1041335" cy="471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" y="457200"/>
            <a:ext cx="112776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03212" y="381000"/>
            <a:ext cx="116586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F73F93-1BFF-40E1-B1DB-D1DF6CA4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381000"/>
            <a:ext cx="3657600" cy="609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13212" y="35536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</a:rPr>
              <a:t>খ. </a:t>
            </a:r>
            <a:r>
              <a:rPr lang="en-US" sz="1800" b="1" dirty="0" err="1">
                <a:solidFill>
                  <a:srgbClr val="002060"/>
                </a:solidFill>
              </a:rPr>
              <a:t>রেওয়ামিল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প্রস্তুত</a:t>
            </a:r>
            <a:r>
              <a:rPr lang="en-US" sz="1800" b="1" dirty="0">
                <a:solidFill>
                  <a:srgbClr val="002060"/>
                </a:solidFill>
              </a:rPr>
              <a:t> -</a:t>
            </a:r>
            <a:endParaRPr lang="en-US" sz="1800" b="1" dirty="0"/>
          </a:p>
        </p:txBody>
      </p:sp>
      <p:sp>
        <p:nvSpPr>
          <p:cNvPr id="14" name="Rectangle 13"/>
          <p:cNvSpPr/>
          <p:nvPr/>
        </p:nvSpPr>
        <p:spPr>
          <a:xfrm>
            <a:off x="6932612" y="443228"/>
            <a:ext cx="335280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সোনার বাংলা– </a:t>
            </a:r>
            <a:r>
              <a:rPr lang="en-US" sz="1400" b="1" dirty="0">
                <a:solidFill>
                  <a:srgbClr val="002060"/>
                </a:solidFill>
              </a:rPr>
              <a:t>এর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রেওয়ামিল</a:t>
            </a:r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৩১ </a:t>
            </a:r>
            <a:r>
              <a:rPr lang="en-US" sz="1400" b="1" dirty="0" err="1">
                <a:solidFill>
                  <a:srgbClr val="002060"/>
                </a:solidFill>
              </a:rPr>
              <a:t>ডিসেম্বর</a:t>
            </a:r>
            <a:r>
              <a:rPr lang="en-US" sz="1400" b="1" dirty="0">
                <a:solidFill>
                  <a:srgbClr val="002060"/>
                </a:solidFill>
              </a:rPr>
              <a:t> ২০১৭</a:t>
            </a:r>
            <a:endParaRPr lang="en-US" sz="14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46612" y="1249016"/>
          <a:ext cx="7010400" cy="5319192"/>
        </p:xfrm>
        <a:graphic>
          <a:graphicData uri="http://schemas.openxmlformats.org/drawingml/2006/table">
            <a:tbl>
              <a:tblPr/>
              <a:tblGrid>
                <a:gridCol w="869711">
                  <a:extLst>
                    <a:ext uri="{9D8B030D-6E8A-4147-A177-3AD203B41FA5}">
                      <a16:colId xmlns:a16="http://schemas.microsoft.com/office/drawing/2014/main" xmlns="" val="1331158849"/>
                    </a:ext>
                  </a:extLst>
                </a:gridCol>
                <a:gridCol w="3162587">
                  <a:extLst>
                    <a:ext uri="{9D8B030D-6E8A-4147-A177-3AD203B41FA5}">
                      <a16:colId xmlns:a16="http://schemas.microsoft.com/office/drawing/2014/main" xmlns="" val="3458925057"/>
                    </a:ext>
                  </a:extLst>
                </a:gridCol>
                <a:gridCol w="641302">
                  <a:extLst>
                    <a:ext uri="{9D8B030D-6E8A-4147-A177-3AD203B41FA5}">
                      <a16:colId xmlns:a16="http://schemas.microsoft.com/office/drawing/2014/main" xmlns="" val="358297299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267214459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1953672098"/>
                    </a:ext>
                  </a:extLst>
                </a:gridCol>
              </a:tblGrid>
              <a:tr h="317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Vrinda"/>
                          <a:ea typeface="Calibri"/>
                          <a:cs typeface="Times New Roman"/>
                        </a:rPr>
                        <a:t>ক্রমিক</a:t>
                      </a:r>
                      <a:r>
                        <a:rPr lang="en-US" sz="1600" b="1" dirty="0"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Vrinda"/>
                          <a:ea typeface="Calibri"/>
                          <a:cs typeface="Times New Roman"/>
                        </a:rPr>
                        <a:t>নং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হিসাবের নাম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খ.পৃ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ডেবিট টাকা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ক্রেডিট টাকা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738363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rinda"/>
                          <a:ea typeface="Calibri"/>
                          <a:cs typeface="Times New Roman"/>
                        </a:rPr>
                        <a:t>১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প্রদেয়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হিসাব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৩৫,০০০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44975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২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প্রাপ্য হিসাব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৩০,০০০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938076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৩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হাতে নগদ (৩১-১২-২০১৭)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৮,০০০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193641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৪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মোটরগাড়ি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১০০,০০০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3736307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৫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যন্ত্রপাতি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২০০,০০০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048487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৬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প্রারম্ভিক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মজুদ পণ্য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২০,০০০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5342049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৭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কমিশন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৬০০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5022290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৮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পরিবহন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১,৬০০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067819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৯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বিক্রয়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১৯০,০০০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6003894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১০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৬% ব্যাংক ঋণ</a:t>
                      </a:r>
                      <a:endParaRPr lang="en-US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১৩৪,০০০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65710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১১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মূলধন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১০০,০০০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7728451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১২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ক্রয়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১০০,০০০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5415022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Vrinda"/>
                          <a:ea typeface="Calibri"/>
                          <a:cs typeface="Times New Roman"/>
                        </a:rPr>
                        <a:t>১৩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অনিশ্চিত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হিসাব</a:t>
                      </a:r>
                      <a:endParaRPr lang="en-US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১,২০০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1329750"/>
                  </a:ext>
                </a:extLst>
              </a:tr>
              <a:tr h="634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৪৬০,২০০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৪৬০,২০০</a:t>
                      </a:r>
                      <a:endParaRPr lang="en-US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5617287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xmlns:lc="http://schemas.openxmlformats.org/drawingml/2006/lockedCanvas" xmlns="" id="{787232A0-E284-4889-869B-BE81617D542C}"/>
              </a:ext>
            </a:extLst>
          </p:cNvPr>
          <p:cNvGrpSpPr/>
          <p:nvPr/>
        </p:nvGrpSpPr>
        <p:grpSpPr>
          <a:xfrm>
            <a:off x="9313035" y="6172301"/>
            <a:ext cx="1124777" cy="82879"/>
            <a:chOff x="8971723" y="5221655"/>
            <a:chExt cx="1041335" cy="891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FED0AF35-220B-4C66-A430-14A1EBD7355A}"/>
                </a:ext>
              </a:extLst>
            </p:cNvPr>
            <p:cNvCxnSpPr/>
            <p:nvPr/>
          </p:nvCxnSpPr>
          <p:spPr>
            <a:xfrm>
              <a:off x="8971723" y="5230570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655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:lc="http://schemas.openxmlformats.org/drawingml/2006/lockedCanvas" xmlns="" id="{787232A0-E284-4889-869B-BE81617D542C}"/>
              </a:ext>
            </a:extLst>
          </p:cNvPr>
          <p:cNvGrpSpPr/>
          <p:nvPr/>
        </p:nvGrpSpPr>
        <p:grpSpPr>
          <a:xfrm>
            <a:off x="10514012" y="6172200"/>
            <a:ext cx="1124777" cy="82879"/>
            <a:chOff x="8971723" y="5221655"/>
            <a:chExt cx="1041335" cy="891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FED0AF35-220B-4C66-A430-14A1EBD7355A}"/>
                </a:ext>
              </a:extLst>
            </p:cNvPr>
            <p:cNvCxnSpPr/>
            <p:nvPr/>
          </p:nvCxnSpPr>
          <p:spPr>
            <a:xfrm>
              <a:off x="8971723" y="5230570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655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Vrind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5612" y="621268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</a:rPr>
              <a:t>খ. </a:t>
            </a:r>
            <a:r>
              <a:rPr lang="en-US" sz="1800" b="1" dirty="0" err="1">
                <a:solidFill>
                  <a:srgbClr val="002060"/>
                </a:solidFill>
              </a:rPr>
              <a:t>রেওয়ামিল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প্রস্তুত</a:t>
            </a:r>
            <a:r>
              <a:rPr lang="en-US" sz="1800" b="1" dirty="0">
                <a:solidFill>
                  <a:srgbClr val="002060"/>
                </a:solidFill>
              </a:rPr>
              <a:t> -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198811" y="443228"/>
            <a:ext cx="51020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সোনার বাংলা– </a:t>
            </a:r>
            <a:r>
              <a:rPr lang="en-US" sz="1400" b="1" dirty="0">
                <a:solidFill>
                  <a:srgbClr val="002060"/>
                </a:solidFill>
              </a:rPr>
              <a:t>এর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>
                <a:solidFill>
                  <a:srgbClr val="002060"/>
                </a:solidFill>
              </a:rPr>
              <a:t>রেওয়ামিল</a:t>
            </a:r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৩১ </a:t>
            </a:r>
            <a:r>
              <a:rPr lang="en-US" sz="1400" b="1" dirty="0" err="1">
                <a:solidFill>
                  <a:srgbClr val="002060"/>
                </a:solidFill>
              </a:rPr>
              <a:t>ডিসেম্বর</a:t>
            </a:r>
            <a:r>
              <a:rPr lang="en-US" sz="1400" b="1" dirty="0">
                <a:solidFill>
                  <a:srgbClr val="002060"/>
                </a:solidFill>
              </a:rPr>
              <a:t> ২০১৭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1812" y="1249016"/>
          <a:ext cx="11048999" cy="5075584"/>
        </p:xfrm>
        <a:graphic>
          <a:graphicData uri="http://schemas.openxmlformats.org/drawingml/2006/table">
            <a:tbl>
              <a:tblPr/>
              <a:tblGrid>
                <a:gridCol w="1370740">
                  <a:extLst>
                    <a:ext uri="{9D8B030D-6E8A-4147-A177-3AD203B41FA5}">
                      <a16:colId xmlns:a16="http://schemas.microsoft.com/office/drawing/2014/main" xmlns="" val="1331158849"/>
                    </a:ext>
                  </a:extLst>
                </a:gridCol>
                <a:gridCol w="4984512">
                  <a:extLst>
                    <a:ext uri="{9D8B030D-6E8A-4147-A177-3AD203B41FA5}">
                      <a16:colId xmlns:a16="http://schemas.microsoft.com/office/drawing/2014/main" xmlns="" val="3458925057"/>
                    </a:ext>
                  </a:extLst>
                </a:gridCol>
                <a:gridCol w="1010747">
                  <a:extLst>
                    <a:ext uri="{9D8B030D-6E8A-4147-A177-3AD203B41FA5}">
                      <a16:colId xmlns:a16="http://schemas.microsoft.com/office/drawing/2014/main" xmlns="" val="358297299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xmlns="" val="2672144596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xmlns="" val="1953672098"/>
                    </a:ext>
                  </a:extLst>
                </a:gridCol>
              </a:tblGrid>
              <a:tr h="317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ক্রমিক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নং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হিসাবের নাম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খ.পৃ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ডেবিট টাকা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ক্রেডিট টাকা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738363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১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প্রদেয়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হিসাব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৩৫,০০০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4975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২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প্রাপ্য হিসাব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৩০,০০০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38076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৩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হাতে নগদ (৩১-১২-২০১৭)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৮,০০০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7193641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৪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মোটরগাড়ি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১০০,০০০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3736307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৫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যন্ত্রপাতি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২০০,০০০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48487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৬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প্রারম্ভিক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মজুদ পণ্য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২০,০০০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342049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৭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কমিশন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৬০০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022290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৮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পরিবহন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১,৬০০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067819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৯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বিক্রয়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১৯০,০০০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003894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১০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৬% ব্যাংক ঋণ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১৩৪,০০০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657105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১১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মূলধন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১০০,০০০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7728451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১২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ক্রয়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১০০,০০০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5415022"/>
                  </a:ext>
                </a:extLst>
              </a:tr>
              <a:tr h="317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Vrinda"/>
                          <a:ea typeface="Calibri"/>
                          <a:cs typeface="Times New Roman"/>
                        </a:rPr>
                        <a:t>১৩</a:t>
                      </a:r>
                      <a:endParaRPr lang="en-US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অনিশ্চিত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হিসাব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১,২০০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329750"/>
                  </a:ext>
                </a:extLst>
              </a:tr>
              <a:tr h="634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Vrind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৪৬০,২০০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৪৬০,২০০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61728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:lc="http://schemas.openxmlformats.org/drawingml/2006/lockedCanvas" xmlns="" id="{787232A0-E284-4889-869B-BE81617D542C}"/>
              </a:ext>
            </a:extLst>
          </p:cNvPr>
          <p:cNvGrpSpPr/>
          <p:nvPr/>
        </p:nvGrpSpPr>
        <p:grpSpPr>
          <a:xfrm>
            <a:off x="7999412" y="5943600"/>
            <a:ext cx="1711617" cy="82879"/>
            <a:chOff x="8971723" y="5221655"/>
            <a:chExt cx="1041335" cy="891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FED0AF35-220B-4C66-A430-14A1EBD7355A}"/>
                </a:ext>
              </a:extLst>
            </p:cNvPr>
            <p:cNvCxnSpPr/>
            <p:nvPr/>
          </p:nvCxnSpPr>
          <p:spPr>
            <a:xfrm>
              <a:off x="8971723" y="5230570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655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:lc="http://schemas.openxmlformats.org/drawingml/2006/lockedCanvas" xmlns="" id="{787232A0-E284-4889-869B-BE81617D542C}"/>
              </a:ext>
            </a:extLst>
          </p:cNvPr>
          <p:cNvGrpSpPr/>
          <p:nvPr/>
        </p:nvGrpSpPr>
        <p:grpSpPr>
          <a:xfrm>
            <a:off x="9869195" y="5943600"/>
            <a:ext cx="1711617" cy="82879"/>
            <a:chOff x="8971723" y="5221655"/>
            <a:chExt cx="1041335" cy="891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FED0AF35-220B-4C66-A430-14A1EBD7355A}"/>
                </a:ext>
              </a:extLst>
            </p:cNvPr>
            <p:cNvCxnSpPr/>
            <p:nvPr/>
          </p:nvCxnSpPr>
          <p:spPr>
            <a:xfrm>
              <a:off x="8971723" y="5230570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655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1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47" y="457200"/>
            <a:ext cx="1146956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2286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862" y="38100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84212" y="1973282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rinda"/>
                <a:cs typeface="NikoshBAN" pitchFamily="2" charset="0"/>
              </a:rPr>
              <a:t>১) </a:t>
            </a:r>
            <a:r>
              <a:rPr lang="en-US" sz="3600" dirty="0" smtClean="0">
                <a:latin typeface="Vrinda"/>
                <a:cs typeface="NikoshBAN" pitchFamily="2" charset="0"/>
              </a:rPr>
              <a:t>ভুমি ও দালানকোঠা ক্রয় করে ক্রয় হিসাব ডেবিট করা হলো- এপি কোন ধরনের ভুল?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বাদ পড়া ভুল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লেখার ভুল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নীতিগত ভুল			ঘ) পরিপূরক ভুল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কোনটি রেওয়ামিলে অন্তর্ভুক্ত হবে?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সম্ভাব্য 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	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অবিক্রীত মজুদ পণ্য			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উপভাড়া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0" name="Bent-Up Arrow 19"/>
          <p:cNvSpPr/>
          <p:nvPr/>
        </p:nvSpPr>
        <p:spPr>
          <a:xfrm rot="8218993" flipV="1">
            <a:off x="798971" y="38218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Bent-Up Arrow 20"/>
          <p:cNvSpPr/>
          <p:nvPr/>
        </p:nvSpPr>
        <p:spPr>
          <a:xfrm rot="8218993" flipV="1">
            <a:off x="8092604" y="59221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Lesson:- Board Question: Rajshahi-19 </a:t>
            </a:r>
            <a:r>
              <a:rPr lang="en-US" sz="2000" dirty="0" smtClean="0">
                <a:solidFill>
                  <a:srgbClr val="FFFF00"/>
                </a:solidFill>
              </a:rPr>
              <a:t>(6)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5212" y="381000"/>
            <a:ext cx="1043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220390" y="4572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2" y="1732524"/>
            <a:ext cx="10515600" cy="47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7E596F-546C-4FAA-B450-2E2D3A60BD37}"/>
              </a:ext>
            </a:extLst>
          </p:cNvPr>
          <p:cNvSpPr/>
          <p:nvPr/>
        </p:nvSpPr>
        <p:spPr>
          <a:xfrm>
            <a:off x="7618412" y="1981200"/>
            <a:ext cx="3823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b="1" dirty="0">
                <a:solidFill>
                  <a:srgbClr val="002060"/>
                </a:solidFill>
              </a:rPr>
              <a:t> বোর্ডঃ </a:t>
            </a:r>
            <a:r>
              <a:rPr lang="en-US" b="1" dirty="0" smtClean="0">
                <a:solidFill>
                  <a:srgbClr val="002060"/>
                </a:solidFill>
              </a:rPr>
              <a:t>২০১৯-7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/>
              <a:t>Raj-2019</a:t>
            </a:r>
            <a:r>
              <a:rPr lang="en-US" sz="4800" dirty="0"/>
              <a:t> </a:t>
            </a:r>
            <a:r>
              <a:rPr lang="en-US" sz="4800" dirty="0" smtClean="0"/>
              <a:t>(6)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Lesson:- Board Question: Rajshahi-19 </a:t>
            </a:r>
            <a:r>
              <a:rPr lang="en-US" sz="2000" dirty="0" smtClean="0">
                <a:solidFill>
                  <a:srgbClr val="FFFF00"/>
                </a:solidFill>
              </a:rPr>
              <a:t>(6)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/>
              <a:t>Raj-2019</a:t>
            </a:r>
            <a:r>
              <a:rPr lang="en-US" sz="4800" dirty="0"/>
              <a:t> </a:t>
            </a:r>
            <a:r>
              <a:rPr lang="en-US" sz="4800" dirty="0" smtClean="0"/>
              <a:t>(6)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609600"/>
            <a:ext cx="110489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dirty="0" err="1"/>
              <a:t>বিসমিল্লাহির</a:t>
            </a:r>
            <a:r>
              <a:rPr lang="en-US" sz="6600" dirty="0"/>
              <a:t> </a:t>
            </a:r>
            <a:r>
              <a:rPr lang="en-US" sz="6600" dirty="0" err="1"/>
              <a:t>রাহমানির</a:t>
            </a:r>
            <a:r>
              <a:rPr lang="en-US" sz="6600" dirty="0"/>
              <a:t> </a:t>
            </a:r>
            <a:r>
              <a:rPr lang="en-US" sz="6600" dirty="0" err="1"/>
              <a:t>রাহিম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2" y="2286000"/>
            <a:ext cx="998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770019"/>
            <a:ext cx="7010400" cy="178318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মনোয়ার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হোসেন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চৌধূরী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000" dirty="0" err="1">
                <a:solidFill>
                  <a:srgbClr val="002060"/>
                </a:solidFill>
              </a:rPr>
              <a:t>B.Ed</a:t>
            </a:r>
            <a:r>
              <a:rPr lang="en-US" sz="2000" dirty="0">
                <a:solidFill>
                  <a:srgbClr val="002060"/>
                </a:solidFill>
              </a:rPr>
              <a:t> (NAEM), M.B.S (Accounting), B.B.S (Honors)	 </a:t>
            </a:r>
          </a:p>
          <a:p>
            <a:r>
              <a:rPr lang="bn-BD" sz="2000" dirty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sz="2000" dirty="0" err="1">
                <a:solidFill>
                  <a:srgbClr val="002060"/>
                </a:solidFill>
              </a:rPr>
              <a:t>হিসাববিজ্ঞান</a:t>
            </a:r>
            <a:r>
              <a:rPr lang="bn-BD" sz="2000" dirty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মহানগর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আইড়িয়াল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bn-BD" sz="2000" dirty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মুগদা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ঢাকা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  <a:r>
              <a:rPr lang="bn-BD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bn-BD" sz="2000" dirty="0">
                <a:solidFill>
                  <a:srgbClr val="002060"/>
                </a:solidFill>
              </a:rPr>
              <a:t>মোবাইল নং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bn-BD" sz="2000" dirty="0">
                <a:solidFill>
                  <a:srgbClr val="002060"/>
                </a:solidFill>
              </a:rPr>
              <a:t>০১৯</a:t>
            </a:r>
            <a:r>
              <a:rPr lang="en-US" sz="2000" dirty="0">
                <a:solidFill>
                  <a:srgbClr val="002060"/>
                </a:solidFill>
              </a:rPr>
              <a:t>২০০০৩৬৯১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23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2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2" y="457200"/>
            <a:ext cx="3200400" cy="40244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623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4B548E-0ED9-4AF0-83BA-8B6B8782D568}"/>
              </a:ext>
            </a:extLst>
          </p:cNvPr>
          <p:cNvSpPr/>
          <p:nvPr/>
        </p:nvSpPr>
        <p:spPr>
          <a:xfrm>
            <a:off x="7237412" y="4743706"/>
            <a:ext cx="4419600" cy="1352294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20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>
                <a:latin typeface="Vrinda"/>
                <a:cs typeface="NikoshBAN" pitchFamily="2" charset="0"/>
              </a:rPr>
              <a:t>অধ্যায়: </a:t>
            </a:r>
            <a:r>
              <a:rPr lang="en-US" sz="2000" b="1" dirty="0" smtClean="0">
                <a:latin typeface="Vrinda"/>
                <a:cs typeface="NikoshBAN" pitchFamily="2" charset="0"/>
              </a:rPr>
              <a:t>৯ম </a:t>
            </a:r>
            <a:r>
              <a:rPr lang="en-US" sz="2000" b="1" dirty="0">
                <a:latin typeface="Vrinda"/>
                <a:cs typeface="NikoshBAN" pitchFamily="2" charset="0"/>
              </a:rPr>
              <a:t>–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রেওয়ামিল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রাজশাহী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 বোর্ডঃ ২০১৯ এর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৬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  <a:cs typeface="NikoshBAN" pitchFamily="2" charset="0"/>
              </a:rPr>
              <a:t>নং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3612" y="457200"/>
            <a:ext cx="3048000" cy="4114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912812" y="381000"/>
            <a:ext cx="105156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F73F93-1BFF-40E1-B1DB-D1DF6CA4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1752600"/>
            <a:ext cx="10439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18012" y="5334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ক. </a:t>
            </a:r>
            <a:r>
              <a:rPr lang="en-US" dirty="0" smtClean="0">
                <a:solidFill>
                  <a:srgbClr val="002060"/>
                </a:solidFill>
              </a:rPr>
              <a:t>যে হিসাবের উদ্বৃগুলো রেওয়ামিলে অন্তর্ভুক্ত হবে না তার </a:t>
            </a:r>
            <a:r>
              <a:rPr lang="en-US" dirty="0">
                <a:solidFill>
                  <a:srgbClr val="002060"/>
                </a:solidFill>
              </a:rPr>
              <a:t>পরিমাণ নির্ণয়-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1811548"/>
              </p:ext>
            </p:extLst>
          </p:nvPr>
        </p:nvGraphicFramePr>
        <p:xfrm>
          <a:off x="4341812" y="1524000"/>
          <a:ext cx="7543799" cy="2232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3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1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বিবরণ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টাকা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টাকা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074"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  <a:p>
                      <a:pPr algn="l"/>
                      <a:r>
                        <a:rPr lang="en-US" sz="2400" b="1" dirty="0" smtClean="0"/>
                        <a:t>হাতে নগদ (০১-০১-২০১৭)</a:t>
                      </a:r>
                      <a:endParaRPr lang="en-US" sz="2400" b="1" dirty="0"/>
                    </a:p>
                    <a:p>
                      <a:pPr algn="l"/>
                      <a:r>
                        <a:rPr lang="en-US" sz="2400" b="1" dirty="0" smtClean="0"/>
                        <a:t>সমাপনী মজুদ পণ্য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১০,০০০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1" dirty="0" smtClean="0"/>
                        <a:t>১২,৫০০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  <a:p>
                      <a:pPr algn="r"/>
                      <a:endParaRPr lang="en-US" sz="2400" b="1" dirty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২২,৫০০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126"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 err="1"/>
                        <a:t>মোট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পরিমান</a:t>
                      </a:r>
                      <a:r>
                        <a:rPr lang="en-US" sz="2000" b="1" baseline="0" dirty="0"/>
                        <a:t>=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২২,৫০০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09F4872-4091-49F8-896A-71FBF3FB08C0}"/>
              </a:ext>
            </a:extLst>
          </p:cNvPr>
          <p:cNvGrpSpPr/>
          <p:nvPr/>
        </p:nvGrpSpPr>
        <p:grpSpPr>
          <a:xfrm>
            <a:off x="10666412" y="3611880"/>
            <a:ext cx="1109049" cy="45720"/>
            <a:chOff x="8971723" y="5254558"/>
            <a:chExt cx="1041335" cy="471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FDF2D5A-D085-47A5-9F57-FF81F769FE5F}"/>
                </a:ext>
              </a:extLst>
            </p:cNvPr>
            <p:cNvCxnSpPr/>
            <p:nvPr/>
          </p:nvCxnSpPr>
          <p:spPr>
            <a:xfrm>
              <a:off x="8971723" y="525927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455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F73F93-1BFF-40E1-B1DB-D1DF6CA4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381000"/>
            <a:ext cx="3657600" cy="6096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204D2CD-3D6C-4DB3-86AF-B30013C28F7A}"/>
              </a:ext>
            </a:extLst>
          </p:cNvPr>
          <p:cNvCxnSpPr/>
          <p:nvPr/>
        </p:nvCxnSpPr>
        <p:spPr>
          <a:xfrm rot="16200000" flipV="1">
            <a:off x="950914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472</Words>
  <Application>Microsoft Office PowerPoint</Application>
  <PresentationFormat>Custom</PresentationFormat>
  <Paragraphs>242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618</cp:revision>
  <dcterms:created xsi:type="dcterms:W3CDTF">2020-06-23T07:13:48Z</dcterms:created>
  <dcterms:modified xsi:type="dcterms:W3CDTF">2020-07-20T11:05:53Z</dcterms:modified>
</cp:coreProperties>
</file>