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74" r:id="rId5"/>
    <p:sldId id="275" r:id="rId6"/>
    <p:sldId id="257" r:id="rId7"/>
    <p:sldId id="276" r:id="rId8"/>
    <p:sldId id="258" r:id="rId9"/>
    <p:sldId id="261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9D064-AAF4-45FD-9014-1ED30BB8B2C6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A7A4C-EBF4-4295-9BA5-0103EFD7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ব্যাং</a:t>
            </a:r>
            <a:r>
              <a:rPr lang="bn-IN" baseline="0" dirty="0" smtClean="0"/>
              <a:t>ক থেকে ঋণ নিলে ব্যাংকে কী দিতে হয়? প্রতি বছর আসলের সাথে মুনাফা যোগ হয়ে কী হয়? আবার মুনাফা আসলের সাথে যোগ হয়ে কী হয়?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A7A4C-EBF4-4295-9BA5-0103EFD78F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8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সবাইকে স্বাগতম 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4" y="1600200"/>
            <a:ext cx="7991642" cy="4648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99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 নজরে মুনাফা 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2637430"/>
            <a:ext cx="7924800" cy="1752600"/>
          </a:xfrm>
          <a:ln w="28575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চক্রবৃদ্ধি মুনাফার ক্ষেত্রে প্রত্যেক বছরের শেষে মূলধনের সাথে মুনাফা যোগ হয়ে নতুন মূলধন হয়।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633" y="2667000"/>
            <a:ext cx="7924800" cy="167640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bn-IN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 বছরান্তে আমানতকারীর বৃদ্ধি প্রাপ্ত মূলধনকে চক্রবৃদ্ধি মূল বলে।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5633" y="3065628"/>
            <a:ext cx="7924800" cy="87914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সময়কে সাধারণত বছরে প্রকাশ করে নিতে হয়।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4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বার্ষিক শতকরা ১০ টাকা মুনাফায় ৮০০০ টাকার ৩ বছরের চক্রবৃদ্ধি মূলধন নির্ণয় করি।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 w="38100">
                <a:solidFill>
                  <a:srgbClr val="0070C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bn-IN" dirty="0" smtClean="0"/>
                  <a:t>দেওয়া আছে, মুনাফার হার, </a:t>
                </a:r>
                <a:r>
                  <a:rPr lang="en-US" dirty="0" smtClean="0"/>
                  <a:t>r= </a:t>
                </a:r>
                <a:r>
                  <a:rPr lang="bn-IN" dirty="0" smtClean="0"/>
                  <a:t>১০%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/>
                          </a:rPr>
                          <m:t>১০</m:t>
                        </m:r>
                      </m:num>
                      <m:den>
                        <m:r>
                          <a:rPr lang="bn-IN" b="0" i="1" smtClean="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IN" b="0" i="1" smtClean="0">
                            <a:latin typeface="Cambria Math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dirty="0" smtClean="0"/>
                  <a:t> টাকা।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মূলধন, </a:t>
                </a:r>
                <a:r>
                  <a:rPr lang="en-US" dirty="0" smtClean="0"/>
                  <a:t>P= </a:t>
                </a:r>
                <a:r>
                  <a:rPr lang="bn-IN" dirty="0" smtClean="0"/>
                  <a:t>৮০০০ টাকা।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সময়, </a:t>
                </a:r>
                <a:r>
                  <a:rPr lang="en-US" dirty="0" smtClean="0"/>
                  <a:t>n = </a:t>
                </a:r>
                <a:r>
                  <a:rPr lang="bn-IN" dirty="0" smtClean="0"/>
                  <a:t>৩ বছর ।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আমরা জানি, চক্রবৃদ্ধি মূলধন,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IN" b="0" i="1" smtClean="0">
                                <a:latin typeface="Cambria Math"/>
                              </a:rPr>
                              <m:t>১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:r>
                  <a:rPr lang="bn-IN" dirty="0" smtClean="0"/>
                  <a:t>৮০০০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IN" b="0" i="1" smtClean="0">
                                <a:latin typeface="Cambria Math"/>
                              </a:rPr>
                              <m:t>১</m:t>
                            </m:r>
                            <m:r>
                              <a:rPr lang="bn-IN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bn-IN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bn-IN" b="0" i="1" smtClean="0">
                                    <a:latin typeface="Cambria Math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IN" b="0" i="1" smtClean="0">
                                    <a:latin typeface="Cambria Math"/>
                                  </a:rPr>
                                  <m:t>১০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bn-IN" b="0" i="1" smtClean="0">
                            <a:latin typeface="Cambria Math"/>
                          </a:rPr>
                          <m:t>৩</m:t>
                        </m:r>
                      </m:sup>
                    </m:sSup>
                  </m:oMath>
                </a14:m>
                <a:r>
                  <a:rPr lang="bn-IN" dirty="0" smtClean="0"/>
                  <a:t> </a:t>
                </a:r>
              </a:p>
              <a:p>
                <a:pPr marL="0" indent="0">
                  <a:buNone/>
                </a:pPr>
                <a:r>
                  <a:rPr lang="bn-IN" dirty="0" smtClean="0"/>
                  <a:t>= ৮০০০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IN" b="0" i="1" smtClean="0">
                                <a:latin typeface="Cambria Math"/>
                              </a:rPr>
                              <m:t>১</m:t>
                            </m:r>
                            <m:r>
                              <a:rPr lang="bn-IN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bn-IN" b="0" i="1" smtClean="0">
                                <a:latin typeface="Cambria Math"/>
                              </a:rPr>
                              <m:t>১</m:t>
                            </m:r>
                          </m:e>
                        </m:d>
                      </m:e>
                      <m:sup>
                        <m:r>
                          <a:rPr lang="bn-IN" b="0" i="1" smtClean="0">
                            <a:latin typeface="Cambria Math"/>
                          </a:rPr>
                          <m:t>৩</m:t>
                        </m:r>
                      </m:sup>
                    </m:sSup>
                  </m:oMath>
                </a14:m>
                <a:endParaRPr lang="bn-IN" dirty="0" smtClean="0"/>
              </a:p>
              <a:p>
                <a:pPr marL="0" indent="0">
                  <a:buNone/>
                </a:pPr>
                <a:r>
                  <a:rPr lang="bn-IN" dirty="0" smtClean="0"/>
                  <a:t>= ১০৬৪৮ </a:t>
                </a:r>
              </a:p>
              <a:p>
                <a:pPr marL="0" indent="0">
                  <a:buNone/>
                </a:pPr>
                <a:r>
                  <a:rPr lang="bn-IN" dirty="0" smtClean="0"/>
                  <a:t>উত্তরঃ ১০৬৪৮ টাকা।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5" t="-134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2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bn-IN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1"/>
            <a:ext cx="8229600" cy="281940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5400" dirty="0"/>
              <a:t>বার্ষিক শতকরা </a:t>
            </a:r>
            <a:r>
              <a:rPr lang="bn-IN" sz="5400" dirty="0" smtClean="0"/>
              <a:t>১০ </a:t>
            </a:r>
            <a:r>
              <a:rPr lang="bn-IN" sz="5400" dirty="0"/>
              <a:t>টাকা মুনাফায় </a:t>
            </a:r>
            <a:r>
              <a:rPr lang="bn-IN" sz="5400" dirty="0" smtClean="0"/>
              <a:t>৫০০০ </a:t>
            </a:r>
            <a:r>
              <a:rPr lang="bn-IN" sz="5400" dirty="0"/>
              <a:t>টাকার ৩ বছরের চক্রবৃদ্ধি মূলধন নির্ণয় কর। </a:t>
            </a:r>
            <a:r>
              <a:rPr lang="bn-IN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20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b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বার্ষিক ১০.৫০% মুনাফায় ৫০০০ টাকার ২ বছরের চক্রবৃদ্ধি মুনাফা নির্ণয় করি।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343400"/>
              </a:xfrm>
              <a:ln w="28575">
                <a:solidFill>
                  <a:srgbClr val="0070C0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সমাধানঃ দেওয়া আছে, মূলধন,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P= 5000 </a:t>
                </a: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টাকা।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মুনাফার হার,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 = 10.50%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১০</m:t>
                        </m:r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৫০</m:t>
                        </m:r>
                      </m:num>
                      <m:den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টাকা।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সময়,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= 3 </a:t>
                </a: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বছর ।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আমরা জানি, চক্রবৃদ্ধি মূলধন, </a:t>
                </a:r>
                <a14:m>
                  <m:oMath xmlns:m="http://schemas.openxmlformats.org/officeDocument/2006/math">
                    <m:r>
                      <a:rPr lang="en-US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𝑪</m:t>
                    </m:r>
                    <m:r>
                      <a:rPr lang="en-US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=</m:t>
                    </m:r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১</m:t>
                            </m:r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৫০০০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১</m:t>
                            </m:r>
                            <m: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bn-IN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bn-IN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১০</m:t>
                                </m:r>
                                <m:r>
                                  <a:rPr lang="bn-IN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bn-IN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৫০</m:t>
                                </m:r>
                              </m:num>
                              <m:den>
                                <m:r>
                                  <a:rPr lang="bn-IN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১০০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২</m:t>
                        </m:r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৫০০০ </a:t>
                </a:r>
                <a14:m>
                  <m:oMath xmlns:m="http://schemas.openxmlformats.org/officeDocument/2006/math">
                    <m:r>
                      <a:rPr lang="bn-IN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১</m:t>
                            </m:r>
                            <m: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bn-IN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১০৫</m:t>
                            </m:r>
                          </m:e>
                        </m:d>
                      </m:e>
                      <m:sup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২</m:t>
                        </m:r>
                      </m:sup>
                    </m:sSup>
                  </m:oMath>
                </a14:m>
                <a:endPara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৬১০৫.১২৫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সুতরাং, চক্রবৃদ্ধি মুনাফা= চক্রবৃদ্ধি মূলধন – প্রারম্ভিক মূলধন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৬১০৫.১২৫ – ৫০০০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১১০৫.১২৫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উত্তরঃ ১১০৫.১২৫ টাকা। 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343400"/>
              </a:xfrm>
              <a:blipFill rotWithShape="1">
                <a:blip r:embed="rId2"/>
                <a:stretch>
                  <a:fillRect l="-886" t="-195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5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8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274320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6000" dirty="0"/>
              <a:t>বার্ষিক ১০.৫০% মুনাফায় ৫০০০ টাকার ২ বছরের চক্রবৃদ্ধি মুনাফা নির্ণয় কর। </a:t>
            </a:r>
            <a:r>
              <a:rPr lang="bn-IN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97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bn-IN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 w="28575">
                <a:solidFill>
                  <a:srgbClr val="FF0000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bn-IN" dirty="0" smtClean="0"/>
                  <a:t>১। চক্রবৃদ্ধি মূলধনের সূত্র কোনটি? </a:t>
                </a:r>
              </a:p>
              <a:p>
                <a:pPr marL="0" indent="0">
                  <a:buNone/>
                </a:pPr>
                <a:r>
                  <a:rPr lang="bn-IN" dirty="0" smtClean="0"/>
                  <a:t>	ক)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𝑃𝑛𝑟</m:t>
                    </m:r>
                  </m:oMath>
                </a14:m>
                <a:r>
                  <a:rPr lang="en-US" dirty="0" smtClean="0"/>
                  <a:t> 			</a:t>
                </a:r>
                <a:r>
                  <a:rPr lang="bn-IN" dirty="0" smtClean="0"/>
                  <a:t>খ)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dirty="0" smtClean="0"/>
                  <a:t>	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bn-IN" dirty="0" smtClean="0"/>
                  <a:t>	গ)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dirty="0" smtClean="0"/>
                  <a:t>		ঘ)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</a:t>
                </a:r>
                <a:r>
                  <a:rPr lang="bn-IN" dirty="0" smtClean="0"/>
                  <a:t>। বার্ষিক শতকরা ৫% হারে ৩০০০ টাকার ২ বছরে চক্রবৃদ্ধি মূলধন কত হবে? </a:t>
                </a:r>
              </a:p>
              <a:p>
                <a:pPr marL="0" indent="0">
                  <a:buNone/>
                </a:pPr>
                <a:r>
                  <a:rPr lang="bn-IN" dirty="0" smtClean="0"/>
                  <a:t>	ক) ৩৩০৭.৫০ টাকা 		খ) ৪৫০০.০০ টাকা 	</a:t>
                </a:r>
              </a:p>
              <a:p>
                <a:pPr marL="0" indent="0">
                  <a:buNone/>
                </a:pPr>
                <a:r>
                  <a:rPr lang="bn-IN" dirty="0" smtClean="0"/>
                  <a:t>	গ) ৬৭৫০.০০ টাকা 		ঘ) ১১০২৫.০০ টাকা।</a:t>
                </a:r>
              </a:p>
              <a:p>
                <a:pPr marL="0" indent="0">
                  <a:buNone/>
                </a:pPr>
                <a:r>
                  <a:rPr lang="bn-IN" dirty="0" smtClean="0"/>
                  <a:t>৩। মুনাফার ১০% হলে ৫০০ টাকার ২ বছরের চক্রবৃদ্ধি মুনাফা কত? </a:t>
                </a:r>
              </a:p>
              <a:p>
                <a:pPr marL="0" indent="0">
                  <a:buNone/>
                </a:pPr>
                <a:r>
                  <a:rPr lang="bn-IN" dirty="0" smtClean="0"/>
                  <a:t>	ক) ৯০ 		খ) ১০৫ 	গ) ৬০৫ 	ঘ) ১০০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0" t="-2142" b="-200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295400" y="4052455"/>
            <a:ext cx="5334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76800" y="2667000"/>
            <a:ext cx="5334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5562600"/>
            <a:ext cx="5334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381000"/>
            <a:ext cx="8305800" cy="5791200"/>
            <a:chOff x="209746" y="381000"/>
            <a:chExt cx="8477054" cy="39350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876" y="1571869"/>
              <a:ext cx="3937000" cy="2744177"/>
            </a:xfrm>
            <a:prstGeom prst="rect">
              <a:avLst/>
            </a:prstGeom>
            <a:ln w="2286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09746" y="381000"/>
              <a:ext cx="8477054" cy="81560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7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বাড়ির কাজ </a:t>
              </a:r>
              <a:endPara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038600" cy="4191000"/>
          </a:xfr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800" dirty="0" smtClean="0">
                <a:solidFill>
                  <a:schemeClr val="tx1"/>
                </a:solidFill>
              </a:rPr>
              <a:t>অষ্টম শ্রেণির পাঠ্য বইয়ের দ্বিতীয় অধ্যায়ের ২.২ অনুশীলনীর  ৮, ৯ ও ১০ নং সমস্যা।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9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সবাইকে ধন্যবাদ </a:t>
            </a:r>
            <a:endParaRPr lang="en-US" sz="9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0080"/>
            <a:ext cx="7747000" cy="402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41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শিক্ষক পরিচিতি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114800" cy="3352800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3200" dirty="0" smtClean="0"/>
              <a:t>কামরুল আহমদ </a:t>
            </a:r>
          </a:p>
          <a:p>
            <a:pPr marL="0" indent="0" algn="ctr">
              <a:buNone/>
            </a:pPr>
            <a:r>
              <a:rPr lang="bn-IN" sz="3200" dirty="0" smtClean="0"/>
              <a:t>সহকারী শিক্ষক ( গণিত ) </a:t>
            </a:r>
          </a:p>
          <a:p>
            <a:pPr marL="0" indent="0" algn="ctr">
              <a:buNone/>
            </a:pPr>
            <a:r>
              <a:rPr lang="bn-IN" sz="3200" dirty="0" smtClean="0"/>
              <a:t>রাজুর বাজার কলেজিয়েট স্কুল </a:t>
            </a:r>
          </a:p>
          <a:p>
            <a:pPr marL="0" indent="0" algn="ctr">
              <a:buNone/>
            </a:pPr>
            <a:r>
              <a:rPr lang="bn-IN" sz="3200" dirty="0" smtClean="0"/>
              <a:t>নেত্রকোণা সদর, নেত্রকোণা।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657600" cy="4211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0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 smtClean="0"/>
              <a:t>পাঠ পরিচিতি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dirty="0" smtClean="0"/>
              <a:t>শ্রেণিঃ অষ্টম </a:t>
            </a:r>
          </a:p>
          <a:p>
            <a:pPr marL="0" indent="0" algn="ctr">
              <a:buNone/>
            </a:pPr>
            <a:r>
              <a:rPr lang="bn-IN" sz="5400" dirty="0" smtClean="0"/>
              <a:t>বিষয়ঃ গণিত </a:t>
            </a:r>
          </a:p>
          <a:p>
            <a:pPr marL="0" indent="0" algn="ctr">
              <a:buNone/>
            </a:pPr>
            <a:r>
              <a:rPr lang="bn-IN" sz="5400" dirty="0" smtClean="0"/>
              <a:t>অধ্যায়ঃ ২ </a:t>
            </a:r>
          </a:p>
          <a:p>
            <a:pPr marL="0" indent="0" algn="ctr">
              <a:buNone/>
            </a:pPr>
            <a:r>
              <a:rPr lang="bn-IN" sz="5400" dirty="0" smtClean="0"/>
              <a:t>অনুশীলনীঃ ২.২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2972166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6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6000" dirty="0" smtClean="0"/>
              <a:t>নিচের ছবিগুলো লক্ষ করঃ </a:t>
            </a:r>
            <a:endParaRPr lang="en-US" sz="6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199" y="1447800"/>
            <a:ext cx="8108407" cy="5077403"/>
            <a:chOff x="457199" y="1447800"/>
            <a:chExt cx="8108407" cy="50774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1447800"/>
              <a:ext cx="3916947" cy="21934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42" y="1447800"/>
              <a:ext cx="3771264" cy="21934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845" y="3900055"/>
              <a:ext cx="3054258" cy="26251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3886200"/>
              <a:ext cx="3916947" cy="2573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8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bn-IN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 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চক্রবৃদ্ধি মূলধন ও মুনাফা </a:t>
            </a:r>
            <a:endParaRPr 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2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10000"/>
          </a:xfr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পাঠ শেষে শিক্ষার্থীরা ......................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চক্রবৃদ্ধি মুনাফা কী তা ব্যাখ্যা করতে পারবে। </a:t>
            </a:r>
          </a:p>
          <a:p>
            <a:pPr marL="0" indent="0">
              <a:buNone/>
            </a:pP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চক্রবৃদ্ধি মূলধনের সূত্র গঠন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চক্রবৃদ্ধি মুনাফার সূত্র গঠন করতে পারবে।  </a:t>
            </a:r>
          </a:p>
          <a:p>
            <a:pPr marL="0" indent="0">
              <a:buNone/>
            </a:pP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চক্রবৃদ্ধি মুলধন নির্ণয় করতে পারবে।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৫।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চক্রবৃদ্ধি মুনাফা নির্ণয় করতে পারবে। </a:t>
            </a:r>
          </a:p>
          <a:p>
            <a:pPr marL="0" indent="0">
              <a:buNone/>
            </a:pP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0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/>
              <a:t>চক্রবৃদ্ধি মূলধন ও মুনাফা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1216946"/>
            <a:ext cx="7314062" cy="933952"/>
            <a:chOff x="990600" y="1216946"/>
            <a:chExt cx="7314062" cy="9339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462" y="1216946"/>
              <a:ext cx="1981200" cy="855218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4724400" y="1454055"/>
              <a:ext cx="12192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1443012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প্রারম্ভিক মূলধন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9185" y="2161215"/>
            <a:ext cx="7246961" cy="914400"/>
            <a:chOff x="929185" y="2161215"/>
            <a:chExt cx="7246961" cy="914400"/>
          </a:xfrm>
        </p:grpSpPr>
        <p:sp>
          <p:nvSpPr>
            <p:cNvPr id="9" name="TextBox 8"/>
            <p:cNvSpPr txBox="1"/>
            <p:nvPr/>
          </p:nvSpPr>
          <p:spPr>
            <a:xfrm>
              <a:off x="929185" y="2334573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মুনাফা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724400" y="2618415"/>
              <a:ext cx="12192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46" y="2161215"/>
              <a:ext cx="1828800" cy="914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302729"/>
              <a:ext cx="1219200" cy="696686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51" y="3429742"/>
            <a:ext cx="1828800" cy="8094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2000" y="3581400"/>
            <a:ext cx="5334000" cy="707886"/>
            <a:chOff x="762000" y="3581400"/>
            <a:chExt cx="5334000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762000" y="3581400"/>
              <a:ext cx="3505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১ম বছর শেষে মুনাফা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876800" y="3744843"/>
              <a:ext cx="12192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47346" y="4488534"/>
            <a:ext cx="1981200" cy="1193826"/>
            <a:chOff x="6347346" y="4657838"/>
            <a:chExt cx="1981200" cy="119382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46" y="4657838"/>
              <a:ext cx="1981200" cy="8552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46" y="5042196"/>
              <a:ext cx="1828800" cy="80946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84746" y="4862155"/>
            <a:ext cx="5311254" cy="1045800"/>
            <a:chOff x="784746" y="4862155"/>
            <a:chExt cx="5311254" cy="1045800"/>
          </a:xfrm>
        </p:grpSpPr>
        <p:sp>
          <p:nvSpPr>
            <p:cNvPr id="16" name="Right Arrow 15"/>
            <p:cNvSpPr/>
            <p:nvPr/>
          </p:nvSpPr>
          <p:spPr>
            <a:xfrm>
              <a:off x="4876800" y="4862155"/>
              <a:ext cx="12192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746" y="4862155"/>
              <a:ext cx="40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১ম বছর শেষে চক্রবৃদ্ধি মূলধন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2209" y="5446290"/>
              <a:ext cx="3124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প্রারম্ভিক মূলধন + মুনাফা ) 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8824" y="3082728"/>
            <a:ext cx="5335137" cy="707886"/>
            <a:chOff x="768824" y="3082728"/>
            <a:chExt cx="5335137" cy="707886"/>
          </a:xfrm>
        </p:grpSpPr>
        <p:sp>
          <p:nvSpPr>
            <p:cNvPr id="25" name="TextBox 24"/>
            <p:cNvSpPr txBox="1"/>
            <p:nvPr/>
          </p:nvSpPr>
          <p:spPr>
            <a:xfrm>
              <a:off x="768824" y="3082728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২য় বছর শেষে মুনাফা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884761" y="3246171"/>
              <a:ext cx="12192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95598" y="2841437"/>
            <a:ext cx="1828800" cy="959457"/>
            <a:chOff x="6399661" y="2355195"/>
            <a:chExt cx="1828800" cy="95945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661" y="2355195"/>
              <a:ext cx="1828800" cy="80946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159" y="2677994"/>
              <a:ext cx="1600200" cy="63665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33400" y="4771378"/>
            <a:ext cx="5482988" cy="1106910"/>
            <a:chOff x="533400" y="4771378"/>
            <a:chExt cx="5482988" cy="1106910"/>
          </a:xfrm>
        </p:grpSpPr>
        <p:sp>
          <p:nvSpPr>
            <p:cNvPr id="31" name="TextBox 30"/>
            <p:cNvSpPr txBox="1"/>
            <p:nvPr/>
          </p:nvSpPr>
          <p:spPr>
            <a:xfrm>
              <a:off x="1371600" y="5478178"/>
              <a:ext cx="3018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৩য় বছরের প্রারম্ভিক মূলধন )  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4771378"/>
              <a:ext cx="388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২য় বছর শেষে চক্রবৃদ্ধি মূলধন 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797188" y="4811711"/>
              <a:ext cx="12192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2624" y="1598358"/>
            <a:ext cx="5356746" cy="584775"/>
            <a:chOff x="692624" y="1598358"/>
            <a:chExt cx="5356746" cy="584775"/>
          </a:xfrm>
        </p:grpSpPr>
        <p:sp>
          <p:nvSpPr>
            <p:cNvPr id="35" name="Right Arrow 34"/>
            <p:cNvSpPr/>
            <p:nvPr/>
          </p:nvSpPr>
          <p:spPr>
            <a:xfrm>
              <a:off x="4830170" y="1656665"/>
              <a:ext cx="12192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2624" y="1598358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২য় বছরের প্রারম্ভিক মূলধন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41659" y="1455483"/>
            <a:ext cx="1981200" cy="1091939"/>
            <a:chOff x="6347346" y="4657838"/>
            <a:chExt cx="1981200" cy="109193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46" y="4657838"/>
              <a:ext cx="1981200" cy="8552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546" y="4940309"/>
              <a:ext cx="1828800" cy="80946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37596" y="4124506"/>
            <a:ext cx="1981200" cy="1553727"/>
            <a:chOff x="6282519" y="3681586"/>
            <a:chExt cx="1981200" cy="1553727"/>
          </a:xfrm>
        </p:grpSpPr>
        <p:grpSp>
          <p:nvGrpSpPr>
            <p:cNvPr id="41" name="Group 40"/>
            <p:cNvGrpSpPr/>
            <p:nvPr/>
          </p:nvGrpSpPr>
          <p:grpSpPr>
            <a:xfrm>
              <a:off x="6282519" y="3681586"/>
              <a:ext cx="1981200" cy="1091939"/>
              <a:chOff x="6347346" y="4657838"/>
              <a:chExt cx="1981200" cy="1091939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7346" y="4657838"/>
                <a:ext cx="1981200" cy="85521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3546" y="4940309"/>
                <a:ext cx="1828800" cy="80946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6387152" y="4275856"/>
              <a:ext cx="1828800" cy="959457"/>
              <a:chOff x="6399661" y="2355195"/>
              <a:chExt cx="1828800" cy="95945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9661" y="2355195"/>
                <a:ext cx="1828800" cy="80946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2159" y="2677994"/>
                <a:ext cx="1600200" cy="636658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8322290" y="1455483"/>
            <a:ext cx="576051" cy="3414249"/>
            <a:chOff x="8322290" y="1455483"/>
            <a:chExt cx="576051" cy="3414249"/>
          </a:xfrm>
        </p:grpSpPr>
        <p:sp>
          <p:nvSpPr>
            <p:cNvPr id="48" name="Right Brace 47"/>
            <p:cNvSpPr/>
            <p:nvPr/>
          </p:nvSpPr>
          <p:spPr>
            <a:xfrm>
              <a:off x="8382000" y="1455483"/>
              <a:ext cx="516341" cy="2202536"/>
            </a:xfrm>
            <a:prstGeom prst="righ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Bent-Up Arrow 48"/>
            <p:cNvSpPr/>
            <p:nvPr/>
          </p:nvSpPr>
          <p:spPr>
            <a:xfrm>
              <a:off x="8322290" y="3944221"/>
              <a:ext cx="317879" cy="925511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31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bn-IN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চক্রবৃদ্ধি মুনাফা ( 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 Profit ) 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চক্রবৃদ্ধি মুনাফার ক্ষেত্রে প্রত্যেক বছরের শেষে মূলধনের সাথে মুনাফা যোগ হয়ে নতুন মুলধন হয়। যদি কোনো আমানতকারী ব্যাংকে ১০০০ টাকা জমা রাখেন এবং ব্যাংক তাকে বার্ষিক ১২% মুনাফা দেয়, তবে আমানতকারী বছরান্তে ১০০০ টাকার ওপর মুনাফা পাবেন।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১০০০ টাকার ১২% বা ১০০০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১২</m:t>
                        </m:r>
                      </m:num>
                      <m:den>
                        <m:r>
                          <a:rPr lang="bn-IN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১২০ টাকা। </a:t>
                </a:r>
              </a:p>
              <a:p>
                <a:pPr marL="0" indent="0"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তখন, ২য় বছরের জন্য তার মূলধন হবে ( ১০০০ + ১২০ ) বা ১১২০ টাকা, যা চক্রবৃদ্ধি মূলধন।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45" t="-1740" r="-1845" b="-3748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981200"/>
                <a:ext cx="8229600" cy="2819400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২য় বছরান্তে ১১২০ টাকার ওপর ১২% মুনাফা দেওয়া হবে।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১১২০ টাকার ১২% = ১১২০ </a:t>
                </a:r>
                <a14:m>
                  <m:oMath xmlns:m="http://schemas.openxmlformats.org/officeDocument/2006/math">
                    <m:r>
                      <a:rPr lang="bn-IN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bn-IN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bn-IN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১২</m:t>
                        </m:r>
                      </m:num>
                      <m:den>
                        <m:r>
                          <a:rPr lang="bn-IN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bn-IN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৬৭২</m:t>
                        </m:r>
                      </m:num>
                      <m:den>
                        <m:r>
                          <a:rPr lang="bn-IN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১৩৪.৪০ টাকা।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তাহলে, ৩য় বছরের জন্য আমানতকারীর চক্রবৃদ্ধি মূলধন হবে ( ১১২০ + ১৩৪.৪০ ) = ১২৫৪.৪০ টাকা। </a:t>
                </a:r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229600" cy="2819400"/>
              </a:xfrm>
              <a:prstGeom prst="rect">
                <a:avLst/>
              </a:prstGeom>
              <a:blipFill rotWithShape="1">
                <a:blip r:embed="rId3"/>
                <a:stretch>
                  <a:fillRect l="-1845" t="-256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3276600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এভাবে প্রতি বছরান্তে ব্যাংকে আমানতকারীর মূলধন বাড়তে থাকবে। এই বৃদ্ধিপ্রাপ্ত মূলধনকে বলা হয় চক্রবৃদ্ধি মূলধন বা চক্রবৃদ্ধি মূল। </a:t>
            </a:r>
          </a:p>
          <a:p>
            <a:pPr marL="0" indent="0">
              <a:buFont typeface="Arial" pitchFamily="34" charset="0"/>
              <a:buNone/>
            </a:pPr>
            <a:r>
              <a:rPr lang="bn-IN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 প্রতি বছর বৃদ্ধিপ্রাপ্ত মূলধনের ওপর যে মুনাফা হিসাব করা হয়, একে বলে চক্রবৃদ্ধি মুনাফা। তবে, এ মুনাফা নির্ণয় তিন মাস, ছয় মাস বা এর চেয়ে কম সময়ের জন্যও হতে পারে।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0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চক্রবৃদ্ধি মূলধন ও মুনাফার সূত্র গঠন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1236" y="1905000"/>
                <a:ext cx="8229600" cy="4114800"/>
              </a:xfrm>
              <a:ln w="28575">
                <a:solidFill>
                  <a:srgbClr val="00B05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ধরা যাক, প্রারম্ভিক মূলধন বা আসল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এবং বার্ষিক মুনাফার হার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 </a:t>
                </a:r>
              </a:p>
              <a:p>
                <a:pPr marL="0" indent="0">
                  <a:buNone/>
                </a:pP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১ম বছরান্তে চক্রবৃদ্ধি মূলধন = আসল + মুনাফা </a:t>
                </a:r>
                <a14:m>
                  <m:oMath xmlns:m="http://schemas.openxmlformats.org/officeDocument/2006/math">
                    <m:r>
                      <a:rPr lang="bn-IN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+ 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২য় বছরান্তে চক্রবৃদ্ধি মূলধন = ১ম বছরের চক্রবৃদ্ধি মুলধন + মুনাফা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bn-IN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𝑷</m:t>
                    </m:r>
                    <m:d>
                      <m:d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</m:oMath>
                </a14:m>
                <a:endParaRPr lang="en-US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𝑷</m:t>
                      </m:r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৩য় বছরান্তে চক্রবৃদ্ধি মূলধন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𝑷</m:t>
                    </m:r>
                    <m:sSup>
                      <m:sSup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𝑷</m:t>
                    </m:r>
                    <m:sSup>
                      <m:sSup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𝑷</m:t>
                      </m:r>
                      <m:sSup>
                        <m:sSup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236" y="1905000"/>
                <a:ext cx="8229600" cy="4114800"/>
              </a:xfrm>
              <a:blipFill rotWithShape="1">
                <a:blip r:embed="rId2"/>
                <a:stretch>
                  <a:fillRect l="-1402" t="-1176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23081" y="1905000"/>
                <a:ext cx="8229600" cy="4114800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লক্ষ করি, ১ম বছরান্তে চক্রবৃদ্ধি মূলধনে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এর সূচক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২য় বছরান্তে চক্রবৃদ্ধি মূলধনে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এর সূচক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৩য় বছরান্তে চক্রবৃদ্ধি মূলধনে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এর সূচক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সুতরাং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বছরান্তে চক্রবৃদ্ধি মূলধন হবে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bn-I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এর সূচক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সুতরাং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বছরান্তে চক্রবৃদ্ধি মূলধন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=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sSup>
                      <m:sSup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আবার, চক্রবৃদ্ধি মুনাফা = চক্রবৃদ্ধি মূলধন – প্রারম্ভিক মূলধন =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bn-IN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 </m:t>
                    </m:r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bn-I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81" y="1905000"/>
                <a:ext cx="8229600" cy="4114800"/>
              </a:xfrm>
              <a:prstGeom prst="rect">
                <a:avLst/>
              </a:prstGeom>
              <a:blipFill rotWithShape="1">
                <a:blip r:embed="rId3"/>
                <a:stretch>
                  <a:fillRect l="-1624" t="-3235" b="-3235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2415" y="4516582"/>
            <a:ext cx="3048000" cy="512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3678382"/>
            <a:ext cx="3048000" cy="512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allAtOnce" animBg="1"/>
      <p:bldP spid="4" grpId="0" build="p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amrul Ahmed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863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সবাইকে স্বাগতম </vt:lpstr>
      <vt:lpstr>শিক্ষক পরিচিতি </vt:lpstr>
      <vt:lpstr>পাঠ পরিচিতি </vt:lpstr>
      <vt:lpstr>নিচের ছবিগুলো লক্ষ করঃ </vt:lpstr>
      <vt:lpstr>আজকের পাঠ </vt:lpstr>
      <vt:lpstr>শিখনফল </vt:lpstr>
      <vt:lpstr>চক্রবৃদ্ধি মূলধন ও মুনাফা </vt:lpstr>
      <vt:lpstr>চক্রবৃদ্ধি মুনাফা ( Compound Profit ) </vt:lpstr>
      <vt:lpstr>চক্রবৃদ্ধি মূলধন ও মুনাফার সূত্র গঠন </vt:lpstr>
      <vt:lpstr>এক নজরে মুনাফা </vt:lpstr>
      <vt:lpstr>বার্ষিক শতকরা ১০ টাকা মুনাফায় ৮০০০ টাকার ৩ বছরের চক্রবৃদ্ধি মূলধন নির্ণয় করি। </vt:lpstr>
      <vt:lpstr>একক কাজ </vt:lpstr>
      <vt:lpstr>বার্ষিক ১০.৫০% মুনাফায় ৫০০০ টাকার ২ বছরের চক্রবৃদ্ধি মুনাফা নির্ণয় করি। </vt:lpstr>
      <vt:lpstr>জোড়ায় কাজ </vt:lpstr>
      <vt:lpstr>মূল্যায়ন 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Ahmed</dc:creator>
  <cp:lastModifiedBy>SDG</cp:lastModifiedBy>
  <cp:revision>73</cp:revision>
  <dcterms:created xsi:type="dcterms:W3CDTF">2006-08-16T00:00:00Z</dcterms:created>
  <dcterms:modified xsi:type="dcterms:W3CDTF">2020-07-08T07:03:43Z</dcterms:modified>
</cp:coreProperties>
</file>