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08" r:id="rId4"/>
    <p:sldMasterId id="2147483720" r:id="rId5"/>
    <p:sldMasterId id="2147483732" r:id="rId6"/>
  </p:sldMasterIdLst>
  <p:notesMasterIdLst>
    <p:notesMasterId r:id="rId31"/>
  </p:notesMasterIdLst>
  <p:sldIdLst>
    <p:sldId id="259" r:id="rId7"/>
    <p:sldId id="260" r:id="rId8"/>
    <p:sldId id="261" r:id="rId9"/>
    <p:sldId id="278" r:id="rId10"/>
    <p:sldId id="293" r:id="rId11"/>
    <p:sldId id="290" r:id="rId12"/>
    <p:sldId id="271" r:id="rId13"/>
    <p:sldId id="281" r:id="rId14"/>
    <p:sldId id="282" r:id="rId15"/>
    <p:sldId id="283" r:id="rId16"/>
    <p:sldId id="272" r:id="rId17"/>
    <p:sldId id="273" r:id="rId18"/>
    <p:sldId id="277" r:id="rId19"/>
    <p:sldId id="279" r:id="rId20"/>
    <p:sldId id="264" r:id="rId21"/>
    <p:sldId id="270" r:id="rId22"/>
    <p:sldId id="274" r:id="rId23"/>
    <p:sldId id="285" r:id="rId24"/>
    <p:sldId id="286" r:id="rId25"/>
    <p:sldId id="275" r:id="rId26"/>
    <p:sldId id="291" r:id="rId27"/>
    <p:sldId id="292" r:id="rId28"/>
    <p:sldId id="287" r:id="rId29"/>
    <p:sldId id="26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D519D-543A-490D-A4D9-802AAF41DC35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51CC6-5138-4682-9279-26FE6BB71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71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FB58C-329E-4C46-8EA4-C1220313972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334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FB58C-329E-4C46-8EA4-C1220313972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822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FB58C-329E-4C46-8EA4-C1220313972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07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CD6D-00FE-4C16-ABA6-63776F222A0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891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F7549-6EB9-4FCD-B66F-4A2236C1D51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01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30E4-AEA9-4D1E-B4FB-F87EA0F7482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362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CD6D-00FE-4C16-ABA6-63776F222A02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14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83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96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721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561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58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93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66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41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98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65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778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58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77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2425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0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015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56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0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87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169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8576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677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164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649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1775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801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571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45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0806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95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086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94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095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7/21/2020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08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7/21/2020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196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7/21/2020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31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7/21/2020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318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7/21/2020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70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7/21/2020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9389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7/21/2020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522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7/21/2020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709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7/21/2020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071153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7/21/2020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87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7/21/2020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96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7/21/2020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8916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7/21/2020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602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7/21/2020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18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7/21/2020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8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7/21/2020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8796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7/21/2020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933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7/21/2020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2828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7/21/2020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058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7/21/2020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382487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7/21/2020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2117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7/21/2020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9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5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3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7/21/2020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3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7/21/2020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9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47.png"/><Relationship Id="rId4" Type="http://schemas.openxmlformats.org/officeDocument/2006/relationships/image" Target="../media/image43.wmf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210.png"/><Relationship Id="rId7" Type="http://schemas.openxmlformats.org/officeDocument/2006/relationships/image" Target="../media/image6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3.jpe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8.png"/><Relationship Id="rId11" Type="http://schemas.openxmlformats.org/officeDocument/2006/relationships/image" Target="../media/image1000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jpe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4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" y="67784"/>
            <a:ext cx="91440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9684"/>
            <a:ext cx="8839200" cy="555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18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150282"/>
              </p:ext>
            </p:extLst>
          </p:nvPr>
        </p:nvGraphicFramePr>
        <p:xfrm>
          <a:off x="381000" y="521732"/>
          <a:ext cx="419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9" name="Equation" r:id="rId3" imgW="1625400" imgH="228600" progId="Equation.3">
                  <p:embed/>
                </p:oleObj>
              </mc:Choice>
              <mc:Fallback>
                <p:oleObj name="Equation" r:id="rId3" imgW="1625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21732"/>
                        <a:ext cx="4191000" cy="457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0" y="609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prstClr val="black"/>
                </a:solidFill>
              </a:rPr>
              <a:t>বৃত্তের (4,-11) বি</a:t>
            </a:r>
            <a:r>
              <a:rPr lang="en-US" dirty="0" err="1" smtClean="0">
                <a:solidFill>
                  <a:prstClr val="black"/>
                </a:solidFill>
              </a:rPr>
              <a:t>ন্দুতে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978932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prstClr val="black"/>
                </a:solidFill>
              </a:rPr>
              <a:t>স্পর্শকের সমীকরন নির্ণয় কর।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5240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prstClr val="black"/>
                </a:solidFill>
              </a:rPr>
              <a:t>সমাধানঃএখানে,  </a:t>
            </a:r>
            <a:r>
              <a:rPr lang="en-US" dirty="0" smtClean="0">
                <a:solidFill>
                  <a:prstClr val="black"/>
                </a:solidFill>
              </a:rPr>
              <a:t>a=4,  b=-11    ব</a:t>
            </a:r>
            <a:r>
              <a:rPr lang="bn-IN" dirty="0" smtClean="0">
                <a:solidFill>
                  <a:prstClr val="black"/>
                </a:solidFill>
              </a:rPr>
              <a:t>ৃত্তের সমীকরনটিকে লেখা যায়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695585"/>
              </p:ext>
            </p:extLst>
          </p:nvPr>
        </p:nvGraphicFramePr>
        <p:xfrm>
          <a:off x="838200" y="1893332"/>
          <a:ext cx="3897056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" name="Equation" r:id="rId5" imgW="1815840" imgH="393480" progId="Equation.3">
                  <p:embed/>
                </p:oleObj>
              </mc:Choice>
              <mc:Fallback>
                <p:oleObj name="Equation" r:id="rId5" imgW="1815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893332"/>
                        <a:ext cx="3897056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85800" y="26670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prstClr val="black"/>
                </a:solidFill>
              </a:rPr>
              <a:t>সুতরাং স্পর্শকের সমীকরন,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835333"/>
              </p:ext>
            </p:extLst>
          </p:nvPr>
        </p:nvGraphicFramePr>
        <p:xfrm>
          <a:off x="69272" y="3581400"/>
          <a:ext cx="671945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1" name="Equation" r:id="rId7" imgW="2514600" imgH="850680" progId="Equation.3">
                  <p:embed/>
                </p:oleObj>
              </mc:Choice>
              <mc:Fallback>
                <p:oleObj name="Equation" r:id="rId7" imgW="2514600" imgH="850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72" y="3581400"/>
                        <a:ext cx="6719455" cy="2057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rc 1"/>
          <p:cNvSpPr/>
          <p:nvPr/>
        </p:nvSpPr>
        <p:spPr>
          <a:xfrm>
            <a:off x="7239000" y="2851666"/>
            <a:ext cx="1524000" cy="1491734"/>
          </a:xfrm>
          <a:prstGeom prst="arc">
            <a:avLst>
              <a:gd name="adj1" fmla="val 16200000"/>
              <a:gd name="adj2" fmla="val 1608542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7010400" y="2851666"/>
            <a:ext cx="1905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Flowchart: Connector 4"/>
          <p:cNvSpPr/>
          <p:nvPr/>
        </p:nvSpPr>
        <p:spPr>
          <a:xfrm>
            <a:off x="7962900" y="3597533"/>
            <a:ext cx="45719" cy="4571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2351603"/>
            <a:ext cx="10795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652" y="3689011"/>
            <a:ext cx="692150" cy="58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>
            <a:stCxn id="5" idx="4"/>
            <a:endCxn id="2068" idx="2"/>
          </p:cNvCxnSpPr>
          <p:nvPr/>
        </p:nvCxnSpPr>
        <p:spPr>
          <a:xfrm flipV="1">
            <a:off x="7985760" y="2851666"/>
            <a:ext cx="15240" cy="7915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3700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0782"/>
            <a:ext cx="9144000" cy="6858000"/>
          </a:xfrm>
        </p:spPr>
        <p:txBody>
          <a:bodyPr>
            <a:normAutofit/>
          </a:bodyPr>
          <a:lstStyle/>
          <a:p>
            <a:pPr algn="l"/>
            <a:endParaRPr lang="bn-IN" sz="2400" dirty="0" smtClean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Arc 3"/>
          <p:cNvSpPr/>
          <p:nvPr/>
        </p:nvSpPr>
        <p:spPr>
          <a:xfrm>
            <a:off x="5943600" y="2286000"/>
            <a:ext cx="1447800" cy="1371600"/>
          </a:xfrm>
          <a:prstGeom prst="arc">
            <a:avLst>
              <a:gd name="adj1" fmla="val 21248634"/>
              <a:gd name="adj2" fmla="val 2144936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>
            <a:off x="5950527" y="2590800"/>
            <a:ext cx="1752600" cy="1676400"/>
          </a:xfrm>
          <a:prstGeom prst="arc">
            <a:avLst>
              <a:gd name="adj1" fmla="val 16200000"/>
              <a:gd name="adj2" fmla="val 162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172200" y="2590800"/>
            <a:ext cx="2667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677" y="2286000"/>
            <a:ext cx="1104900" cy="39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lowchart: Connector 9"/>
          <p:cNvSpPr/>
          <p:nvPr/>
        </p:nvSpPr>
        <p:spPr>
          <a:xfrm>
            <a:off x="6826827" y="3429000"/>
            <a:ext cx="45719" cy="4571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827" y="2876895"/>
            <a:ext cx="596900" cy="114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192" y="3521566"/>
            <a:ext cx="10429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6" y="0"/>
            <a:ext cx="8775124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84397"/>
            <a:ext cx="5190652" cy="477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>
            <a:stCxn id="5" idx="0"/>
            <a:endCxn id="10" idx="4"/>
          </p:cNvCxnSpPr>
          <p:nvPr/>
        </p:nvCxnSpPr>
        <p:spPr>
          <a:xfrm>
            <a:off x="6826827" y="2590800"/>
            <a:ext cx="22860" cy="8839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266" name="Picture 2" descr="C:\Users\User-PC\Videos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6" y="5562600"/>
            <a:ext cx="8851324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27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endParaRPr lang="en-US" sz="2000" dirty="0" smtClean="0"/>
          </a:p>
          <a:p>
            <a:pPr algn="l"/>
            <a:endParaRPr lang="en-US" sz="2000" dirty="0"/>
          </a:p>
          <a:p>
            <a:pPr algn="l"/>
            <a:r>
              <a:rPr lang="en-US" sz="2000" dirty="0" smtClean="0"/>
              <a:t> </a:t>
            </a:r>
          </a:p>
        </p:txBody>
      </p:sp>
      <p:sp>
        <p:nvSpPr>
          <p:cNvPr id="4" name="Arc 3"/>
          <p:cNvSpPr/>
          <p:nvPr/>
        </p:nvSpPr>
        <p:spPr>
          <a:xfrm>
            <a:off x="6096000" y="2590800"/>
            <a:ext cx="1828800" cy="1676400"/>
          </a:xfrm>
          <a:prstGeom prst="arc">
            <a:avLst>
              <a:gd name="adj1" fmla="val 16200000"/>
              <a:gd name="adj2" fmla="val 1615977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2590800"/>
            <a:ext cx="0" cy="2057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924800" y="2590800"/>
            <a:ext cx="0" cy="2057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0" y="3429000"/>
            <a:ext cx="1828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lowchart: Connector 12"/>
          <p:cNvSpPr/>
          <p:nvPr/>
        </p:nvSpPr>
        <p:spPr>
          <a:xfrm>
            <a:off x="7010400" y="3429000"/>
            <a:ext cx="45719" cy="4571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1059" y="3170905"/>
            <a:ext cx="2260218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62737" y="3224245"/>
            <a:ext cx="2524125" cy="76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630" y="3451859"/>
            <a:ext cx="947737" cy="44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124" y="2832480"/>
            <a:ext cx="930508" cy="932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893" y="1"/>
            <a:ext cx="927289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" y="685800"/>
            <a:ext cx="5545138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>
            <a:stCxn id="4100" idx="0"/>
          </p:cNvCxnSpPr>
          <p:nvPr/>
        </p:nvCxnSpPr>
        <p:spPr>
          <a:xfrm flipV="1">
            <a:off x="7038499" y="2590800"/>
            <a:ext cx="124301" cy="8610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61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endParaRPr lang="bn-IN" sz="2000" dirty="0" smtClean="0">
              <a:solidFill>
                <a:schemeClr val="tx1"/>
              </a:solidFill>
            </a:endParaRPr>
          </a:p>
          <a:p>
            <a:pPr algn="l"/>
            <a:endParaRPr lang="bn-IN" sz="2000" dirty="0">
              <a:solidFill>
                <a:schemeClr val="tx1"/>
              </a:solidFill>
            </a:endParaRPr>
          </a:p>
          <a:p>
            <a:pPr algn="l"/>
            <a:endParaRPr lang="bn-IN" sz="2000" dirty="0" smtClean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Arc 3"/>
          <p:cNvSpPr/>
          <p:nvPr/>
        </p:nvSpPr>
        <p:spPr>
          <a:xfrm>
            <a:off x="6705600" y="1905000"/>
            <a:ext cx="1676400" cy="1676400"/>
          </a:xfrm>
          <a:prstGeom prst="arc">
            <a:avLst>
              <a:gd name="adj1" fmla="val 16200000"/>
              <a:gd name="adj2" fmla="val 1619590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898178" y="3276600"/>
            <a:ext cx="12912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lowchart: Connector 12"/>
          <p:cNvSpPr/>
          <p:nvPr/>
        </p:nvSpPr>
        <p:spPr>
          <a:xfrm>
            <a:off x="7538950" y="2743200"/>
            <a:ext cx="45719" cy="4571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898178" y="2766059"/>
            <a:ext cx="655549" cy="5054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3"/>
          </p:cNvCxnSpPr>
          <p:nvPr/>
        </p:nvCxnSpPr>
        <p:spPr>
          <a:xfrm>
            <a:off x="7545645" y="2782224"/>
            <a:ext cx="16165" cy="4943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822" y="3239466"/>
            <a:ext cx="9906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270" y="2267412"/>
            <a:ext cx="920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7518"/>
            <a:ext cx="9067800" cy="1121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65372"/>
            <a:ext cx="6553200" cy="605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65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/>
          <p:cNvSpPr/>
          <p:nvPr/>
        </p:nvSpPr>
        <p:spPr>
          <a:xfrm>
            <a:off x="6629400" y="1891723"/>
            <a:ext cx="1676400" cy="1676400"/>
          </a:xfrm>
          <a:prstGeom prst="arc">
            <a:avLst>
              <a:gd name="adj1" fmla="val 16200000"/>
              <a:gd name="adj2" fmla="val 1619590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85373"/>
            <a:ext cx="16891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44123"/>
            <a:ext cx="1447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>
            <a:stCxn id="5" idx="0"/>
          </p:cNvCxnSpPr>
          <p:nvPr/>
        </p:nvCxnSpPr>
        <p:spPr>
          <a:xfrm>
            <a:off x="6972300" y="2044123"/>
            <a:ext cx="0" cy="1371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0" y="0"/>
                <a:ext cx="8991600" cy="676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prstClr val="black"/>
                            </a:solidFill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sz="2000" i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prstClr val="black"/>
                            </a:solidFill>
                            <a:latin typeface="Cambria Math"/>
                          </a:rPr>
                          <m:t>y</m:t>
                        </m:r>
                      </m:e>
                      <m:sup>
                        <m:r>
                          <a:rPr lang="en-US" sz="2000" i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b="0" i="0" smtClean="0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n-US" sz="2000" i="0">
                        <a:solidFill>
                          <a:prstClr val="black"/>
                        </a:solidFill>
                        <a:latin typeface="Cambria Math"/>
                      </a:rPr>
                      <m:t>x</m:t>
                    </m:r>
                    <m:r>
                      <a:rPr lang="en-US" sz="2000" i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b="0" i="0" smtClean="0">
                        <a:solidFill>
                          <a:prstClr val="black"/>
                        </a:solidFill>
                        <a:latin typeface="Cambria Math"/>
                      </a:rPr>
                      <m:t>3</m:t>
                    </m:r>
                    <m:r>
                      <m:rPr>
                        <m:sty m:val="p"/>
                      </m:rPr>
                      <a:rPr lang="en-US" sz="2000" i="0">
                        <a:solidFill>
                          <a:prstClr val="black"/>
                        </a:solidFill>
                        <a:latin typeface="Cambria Math"/>
                      </a:rPr>
                      <m:t>y</m:t>
                    </m:r>
                    <m:r>
                      <a:rPr lang="en-US" sz="2000" i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b="0" i="0" smtClean="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  <m:r>
                      <a:rPr lang="en-US" sz="2000" i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ও</m:t>
                        </m:r>
                        <m:r>
                          <a:rPr lang="en-US" sz="20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prstClr val="black"/>
                            </a:solidFill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sz="2000" i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4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3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বৃত্তদ্বয়ের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সাধারণ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জ্যা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যে</a:t>
                </a:r>
                <a:endParaRPr lang="en-US" dirty="0" smtClean="0"/>
              </a:p>
              <a:p>
                <a:r>
                  <a:rPr lang="en-US" dirty="0" err="1" smtClean="0"/>
                  <a:t>বৃত্তের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ব্যাস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তার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সমীকরণ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নির্ণয়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কর</a:t>
                </a:r>
                <a:r>
                  <a:rPr lang="en-US" dirty="0" smtClean="0"/>
                  <a:t>।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991600" cy="676211"/>
              </a:xfrm>
              <a:prstGeom prst="rect">
                <a:avLst/>
              </a:prstGeom>
              <a:blipFill rotWithShape="1">
                <a:blip r:embed="rId3"/>
                <a:stretch>
                  <a:fillRect l="-542" t="-901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92208" y="2637672"/>
            <a:ext cx="2590800" cy="51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50416" y="2822575"/>
            <a:ext cx="29384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9" y="751199"/>
            <a:ext cx="5373613" cy="610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22823"/>
            <a:ext cx="1905000" cy="51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68123"/>
            <a:ext cx="1706704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35159" y="2573782"/>
            <a:ext cx="1219200" cy="31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05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036" y="2590800"/>
            <a:ext cx="501664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41" y="5944898"/>
            <a:ext cx="35845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91" y="20782"/>
            <a:ext cx="611505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4505"/>
            <a:ext cx="89074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49752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17788"/>
            <a:ext cx="4495800" cy="541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59" y="15618"/>
            <a:ext cx="33591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689439"/>
            <a:ext cx="710045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90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75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3119"/>
            <a:ext cx="343217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6311"/>
            <a:ext cx="91440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8" y="5334000"/>
            <a:ext cx="91392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44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endParaRPr lang="en-US" sz="2400" dirty="0" smtClean="0"/>
          </a:p>
          <a:p>
            <a:pPr algn="l"/>
            <a:endParaRPr lang="en-US" sz="2400" dirty="0"/>
          </a:p>
          <a:p>
            <a:pPr algn="l"/>
            <a:endParaRPr lang="en-US" sz="2400" dirty="0" smtClean="0"/>
          </a:p>
        </p:txBody>
      </p:sp>
      <p:sp>
        <p:nvSpPr>
          <p:cNvPr id="4" name="Arc 3"/>
          <p:cNvSpPr/>
          <p:nvPr/>
        </p:nvSpPr>
        <p:spPr>
          <a:xfrm>
            <a:off x="7162800" y="3276600"/>
            <a:ext cx="1447800" cy="1371600"/>
          </a:xfrm>
          <a:prstGeom prst="arc">
            <a:avLst>
              <a:gd name="adj1" fmla="val 16200000"/>
              <a:gd name="adj2" fmla="val 1610033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858000" y="3276601"/>
            <a:ext cx="2057400" cy="311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lowchart: Connector 11"/>
          <p:cNvSpPr/>
          <p:nvPr/>
        </p:nvSpPr>
        <p:spPr>
          <a:xfrm>
            <a:off x="7886700" y="3962400"/>
            <a:ext cx="45719" cy="4571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4" idx="2"/>
          </p:cNvCxnSpPr>
          <p:nvPr/>
        </p:nvCxnSpPr>
        <p:spPr>
          <a:xfrm>
            <a:off x="7866819" y="3276859"/>
            <a:ext cx="42824" cy="6905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87" y="2633663"/>
            <a:ext cx="15605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475" y="4008119"/>
            <a:ext cx="877887" cy="474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925" y="3371647"/>
            <a:ext cx="704850" cy="64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93" y="0"/>
            <a:ext cx="6443663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17587"/>
            <a:ext cx="7170419" cy="58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67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4" name="Arc 3"/>
          <p:cNvSpPr/>
          <p:nvPr/>
        </p:nvSpPr>
        <p:spPr>
          <a:xfrm>
            <a:off x="7564582" y="3657600"/>
            <a:ext cx="1219200" cy="1219200"/>
          </a:xfrm>
          <a:prstGeom prst="arc">
            <a:avLst>
              <a:gd name="adj1" fmla="val 16200000"/>
              <a:gd name="adj2" fmla="val 1614251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486400" y="3549018"/>
            <a:ext cx="3505200" cy="4895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5486400" y="4038600"/>
            <a:ext cx="3505200" cy="1143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57576"/>
            <a:ext cx="838200" cy="43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lowchart: Connector 10"/>
          <p:cNvSpPr/>
          <p:nvPr/>
        </p:nvSpPr>
        <p:spPr>
          <a:xfrm>
            <a:off x="8174182" y="4267200"/>
            <a:ext cx="45719" cy="4571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69057" y="4229107"/>
            <a:ext cx="1590501" cy="23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1679">
            <a:off x="6725803" y="3452035"/>
            <a:ext cx="1203325" cy="68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6384">
            <a:off x="6657165" y="4575504"/>
            <a:ext cx="1335088" cy="63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896" y="3877994"/>
            <a:ext cx="755778" cy="40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Connector 24"/>
          <p:cNvCxnSpPr/>
          <p:nvPr/>
        </p:nvCxnSpPr>
        <p:spPr>
          <a:xfrm flipH="1">
            <a:off x="7959798" y="4290059"/>
            <a:ext cx="228170" cy="6026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99" y="4493408"/>
            <a:ext cx="688975" cy="64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6" y="152399"/>
            <a:ext cx="5738284" cy="668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User-PC\Videos\image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718" y="17150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49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মোঃ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মুজতাহিদুল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ইসলাম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খাঁ</a:t>
            </a:r>
          </a:p>
          <a:p>
            <a:pPr marL="0" indent="0">
              <a:buNone/>
            </a:pPr>
            <a:r>
              <a:rPr lang="bn-IN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সহকারী অধ্যাপক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গ</a:t>
            </a:r>
            <a:r>
              <a:rPr lang="bn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ণি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বিভাগ</a:t>
            </a:r>
            <a:endParaRPr lang="bn-IN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bn-IN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বলিহার ডিগ্রী কলেজ </a:t>
            </a:r>
          </a:p>
          <a:p>
            <a:pPr marL="0" indent="0">
              <a:buNone/>
            </a:pPr>
            <a:r>
              <a:rPr lang="bn-IN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ইনডেক্স নং ৪৩৬৯৯২</a:t>
            </a:r>
          </a:p>
          <a:p>
            <a:pPr marL="0" indent="0">
              <a:buNone/>
            </a:pPr>
            <a:r>
              <a:rPr lang="bn-IN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মোবাঃ ০১৭১৪৮৩৮৭২৫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3277491" cy="40835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 descr="C:\Users\User-PC\Documents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81600"/>
            <a:ext cx="8915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56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দলীয়</a:t>
            </a:r>
            <a:r>
              <a:rPr lang="en-US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800600"/>
            <a:ext cx="899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2000" dirty="0" smtClean="0">
              <a:solidFill>
                <a:prstClr val="black"/>
              </a:solidFill>
            </a:endParaRPr>
          </a:p>
          <a:p>
            <a:endParaRPr lang="en-US" sz="6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3" y="5293043"/>
            <a:ext cx="78216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4284"/>
            <a:ext cx="9144000" cy="363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1479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lvl="0" algn="l"/>
            <a:endParaRPr lang="en-US" sz="800" dirty="0" smtClean="0">
              <a:solidFill>
                <a:schemeClr val="tx1"/>
              </a:solidFill>
            </a:endParaRPr>
          </a:p>
          <a:p>
            <a:pPr lvl="0" algn="l"/>
            <a:endParaRPr lang="bn-IN" sz="2000" dirty="0" smtClean="0">
              <a:solidFill>
                <a:schemeClr val="tx1"/>
              </a:solidFill>
            </a:endParaRPr>
          </a:p>
          <a:p>
            <a:pPr lvl="0" algn="l"/>
            <a:endParaRPr lang="bn-IN" sz="2000" dirty="0">
              <a:solidFill>
                <a:schemeClr val="tx1"/>
              </a:solidFill>
            </a:endParaRPr>
          </a:p>
          <a:p>
            <a:pPr lvl="0" algn="l"/>
            <a:endParaRPr lang="bn-IN" sz="2000" dirty="0">
              <a:solidFill>
                <a:schemeClr val="tx1"/>
              </a:solidFill>
            </a:endParaRPr>
          </a:p>
        </p:txBody>
      </p:sp>
      <p:sp>
        <p:nvSpPr>
          <p:cNvPr id="4" name="Arc 3"/>
          <p:cNvSpPr/>
          <p:nvPr/>
        </p:nvSpPr>
        <p:spPr>
          <a:xfrm>
            <a:off x="7371809" y="3266209"/>
            <a:ext cx="1524000" cy="1447800"/>
          </a:xfrm>
          <a:prstGeom prst="arc">
            <a:avLst>
              <a:gd name="adj1" fmla="val 16200000"/>
              <a:gd name="adj2" fmla="val 1615244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451765" y="3266209"/>
            <a:ext cx="2514599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305" y="4213281"/>
            <a:ext cx="104298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460" y="3041073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310" y="4876800"/>
            <a:ext cx="2544690" cy="86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32510"/>
            <a:ext cx="5791200" cy="105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60" y="1094509"/>
            <a:ext cx="5268622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Flowchart: Connector 19"/>
          <p:cNvSpPr/>
          <p:nvPr/>
        </p:nvSpPr>
        <p:spPr>
          <a:xfrm>
            <a:off x="5451765" y="4190422"/>
            <a:ext cx="45719" cy="4571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019" y="631218"/>
            <a:ext cx="1506790" cy="157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71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682129"/>
            <a:ext cx="766286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65" y="-187027"/>
            <a:ext cx="3276600" cy="139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182" y="1600200"/>
            <a:ext cx="1276931" cy="121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726530" y="2181152"/>
            <a:ext cx="2209800" cy="2453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3165901" y="1212354"/>
            <a:ext cx="2" cy="1752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65901" y="1600200"/>
            <a:ext cx="12832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lowchart: Connector 10"/>
          <p:cNvSpPr/>
          <p:nvPr/>
        </p:nvSpPr>
        <p:spPr>
          <a:xfrm>
            <a:off x="3807507" y="2181152"/>
            <a:ext cx="45719" cy="4571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930" y="2264279"/>
            <a:ext cx="71247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330" y="2000032"/>
            <a:ext cx="45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146" y="1066800"/>
            <a:ext cx="4508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530" y="1419152"/>
            <a:ext cx="45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740" y="1212354"/>
            <a:ext cx="4508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154" y="2165710"/>
            <a:ext cx="4873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81000" y="3244334"/>
                <a:ext cx="8534400" cy="28404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dirty="0" smtClean="0">
                    <a:solidFill>
                      <a:prstClr val="black"/>
                    </a:solidFill>
                  </a:rPr>
                  <a:t>1.</a:t>
                </a:r>
                <a:r>
                  <a:rPr lang="bn-IN" dirty="0">
                    <a:solidFill>
                      <a:prstClr val="black"/>
                    </a:solidFill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prstClr val="black"/>
                        </a:solidFill>
                        <a:latin typeface="Cambria Math"/>
                      </a:rPr>
                      <m:t>C</m:t>
                    </m:r>
                    <m:r>
                      <a:rPr lang="en-US" dirty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prstClr val="black"/>
                        </a:solidFill>
                      </a:rPr>
                      <m:t>কেন্দ্রবিশিষ্ট</m:t>
                    </m:r>
                  </m:oMath>
                </a14:m>
                <a:r>
                  <a:rPr lang="bn-IN" dirty="0">
                    <a:solidFill>
                      <a:prstClr val="black"/>
                    </a:solidFill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</a:rPr>
                  <a:t>.</a:t>
                </a:r>
                <a:r>
                  <a:rPr lang="en-US" dirty="0" err="1">
                    <a:solidFill>
                      <a:prstClr val="black"/>
                    </a:solidFill>
                  </a:rPr>
                  <a:t>বৃত্</a:t>
                </a:r>
                <a:r>
                  <a:rPr lang="bn-IN" dirty="0">
                    <a:solidFill>
                      <a:prstClr val="black"/>
                    </a:solidFill>
                  </a:rPr>
                  <a:t>তের সমীকরণ কোনটি ? </a:t>
                </a:r>
                <a:endParaRPr lang="en-US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0">
                  <a:spcBef>
                    <a:spcPct val="20000"/>
                  </a:spcBef>
                </a:pPr>
                <a:r>
                  <a:rPr lang="en-US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ক)</a:t>
                </a:r>
                <a:r>
                  <a:rPr lang="en-US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y</m:t>
                        </m:r>
                      </m:e>
                      <m:sup>
                        <m: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b="0" i="0" smtClean="0">
                        <a:solidFill>
                          <a:prstClr val="black"/>
                        </a:solidFill>
                        <a:latin typeface="Cambria Math"/>
                      </a:rPr>
                      <m:t>8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prstClr val="black"/>
                        </a:solidFill>
                        <a:latin typeface="Cambria Math"/>
                      </a:rPr>
                      <m:t>x</m:t>
                    </m:r>
                    <m:r>
                      <a:rPr lang="en-US" sz="2000" b="0" i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0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  <m:r>
                      <a:rPr lang="en-US" sz="2000" b="0" i="0" smtClean="0">
                        <a:solidFill>
                          <a:prstClr val="black"/>
                        </a:solidFill>
                        <a:latin typeface="Cambria Math"/>
                      </a:rPr>
                      <m:t>         </m:t>
                    </m:r>
                  </m:oMath>
                </a14:m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(খ)</a:t>
                </a:r>
                <a:r>
                  <a:rPr lang="en-US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y</m:t>
                        </m:r>
                      </m:e>
                      <m:sup>
                        <m: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b="0" i="0" smtClean="0">
                        <a:solidFill>
                          <a:prstClr val="black"/>
                        </a:solidFill>
                        <a:latin typeface="Cambria Math"/>
                      </a:rPr>
                      <m:t>8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prstClr val="black"/>
                        </a:solidFill>
                        <a:latin typeface="Cambria Math"/>
                      </a:rPr>
                      <m:t>y</m:t>
                    </m:r>
                    <m:r>
                      <a:rPr lang="en-US" sz="2000" b="0" i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0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0">
                  <a:spcBef>
                    <a:spcPct val="20000"/>
                  </a:spcBef>
                </a:pPr>
                <a:r>
                  <a:rPr lang="en-US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গ)</a:t>
                </a:r>
                <a:r>
                  <a:rPr lang="en-US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y</m:t>
                        </m:r>
                      </m:e>
                      <m:sup>
                        <m: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0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</a:rPr>
                      <m:t>8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prstClr val="black"/>
                        </a:solidFill>
                        <a:latin typeface="Cambria Math"/>
                      </a:rPr>
                      <m:t>x</m:t>
                    </m:r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ঘ)</a:t>
                </a:r>
                <a:r>
                  <a:rPr lang="en-US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y</m:t>
                        </m:r>
                      </m:e>
                      <m:sup>
                        <m: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0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</a:rPr>
                      <m:t>8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prstClr val="black"/>
                        </a:solidFill>
                        <a:latin typeface="Cambria Math"/>
                      </a:rPr>
                      <m:t>y</m:t>
                    </m:r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dirty="0"/>
                  <a:t>2. PT </a:t>
                </a:r>
                <a:r>
                  <a:rPr lang="bn-IN" dirty="0" smtClean="0"/>
                  <a:t>স্পর্শ</a:t>
                </a:r>
                <a:r>
                  <a:rPr lang="en-US" dirty="0" err="1" smtClean="0"/>
                  <a:t>কের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সমীকরণ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IN" dirty="0">
                        <a:solidFill>
                          <a:prstClr val="black"/>
                        </a:solidFill>
                      </a:rPr>
                      <m:t>কোনটি </m:t>
                    </m:r>
                    <m:r>
                      <m:rPr>
                        <m:nor/>
                      </m:rPr>
                      <a:rPr lang="bn-IN" dirty="0">
                        <a:solidFill>
                          <a:prstClr val="black"/>
                        </a:solidFill>
                      </a:rPr>
                      <m:t>?</m:t>
                    </m:r>
                  </m:oMath>
                </a14:m>
                <a:r>
                  <a:rPr lang="bn-IN" dirty="0">
                    <a:solidFill>
                      <a:prstClr val="black"/>
                    </a:solidFill>
                  </a:rPr>
                  <a:t> </a:t>
                </a:r>
                <a:endParaRPr lang="en-US" dirty="0" smtClean="0">
                  <a:solidFill>
                    <a:prstClr val="black"/>
                  </a:solidFill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dirty="0" smtClean="0">
                    <a:solidFill>
                      <a:prstClr val="black"/>
                    </a:solidFill>
                  </a:rPr>
                  <a:t>         </a:t>
                </a:r>
                <a:r>
                  <a:rPr lang="en-US" dirty="0">
                    <a:solidFill>
                      <a:prstClr val="black"/>
                    </a:solidFill>
                  </a:rPr>
                  <a:t>ক)</a:t>
                </a:r>
                <a:r>
                  <a:rPr lang="bn-IN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4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                      </a:t>
                </a:r>
                <a:r>
                  <a:rPr lang="en-US" dirty="0">
                    <a:solidFill>
                      <a:prstClr val="black"/>
                    </a:solidFill>
                  </a:rPr>
                  <a:t>খ)</a:t>
                </a:r>
                <a:r>
                  <a:rPr lang="bn-IN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4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               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dirty="0" smtClean="0">
                    <a:solidFill>
                      <a:prstClr val="black"/>
                    </a:solidFill>
                  </a:rPr>
                  <a:t>         </a:t>
                </a:r>
                <a:r>
                  <a:rPr lang="en-US" dirty="0">
                    <a:solidFill>
                      <a:prstClr val="black"/>
                    </a:solidFill>
                  </a:rPr>
                  <a:t>গ)</a:t>
                </a:r>
                <a:r>
                  <a:rPr lang="bn-IN" dirty="0">
                    <a:solidFill>
                      <a:prstClr val="black"/>
                    </a:solidFill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4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                      </a:t>
                </a:r>
                <a:r>
                  <a:rPr lang="en-US" dirty="0">
                    <a:solidFill>
                      <a:prstClr val="black"/>
                    </a:solidFill>
                  </a:rPr>
                  <a:t>ঘ)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4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dirty="0"/>
              </a:p>
              <a:p>
                <a:pPr lvl="0">
                  <a:spcBef>
                    <a:spcPct val="20000"/>
                  </a:spcBef>
                </a:pPr>
                <a:endParaRPr lang="en-US" dirty="0">
                  <a:solidFill>
                    <a:prstClr val="black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244334"/>
                <a:ext cx="8534400" cy="2840458"/>
              </a:xfrm>
              <a:prstGeom prst="rect">
                <a:avLst/>
              </a:prstGeom>
              <a:blipFill rotWithShape="1">
                <a:blip r:embed="rId11"/>
                <a:stretch>
                  <a:fillRect l="-1500" t="-215" b="-2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lowchart: Connector 21"/>
          <p:cNvSpPr/>
          <p:nvPr/>
        </p:nvSpPr>
        <p:spPr>
          <a:xfrm>
            <a:off x="1028700" y="4326082"/>
            <a:ext cx="228600" cy="228600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914400" y="5448300"/>
            <a:ext cx="228600" cy="228600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C:\Users\User-PC\Videos\images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1741847"/>
            <a:ext cx="19240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00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bn-IN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bn-IN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bn-IN" sz="2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258" y="2915788"/>
            <a:ext cx="2825750" cy="70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95" y="-152819"/>
            <a:ext cx="6477001" cy="160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133" y="152400"/>
            <a:ext cx="244886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" y="1711089"/>
            <a:ext cx="1006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484" y="3657600"/>
            <a:ext cx="530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116" y="1560511"/>
            <a:ext cx="48736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183" y="2092088"/>
            <a:ext cx="1837676" cy="1794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128">
            <a:off x="1441226" y="1857270"/>
            <a:ext cx="3835732" cy="63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05" y="2388603"/>
            <a:ext cx="3084219" cy="192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058020" y="2962298"/>
            <a:ext cx="56777" cy="5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32" y="4416425"/>
            <a:ext cx="8510587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3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" y="-35020"/>
            <a:ext cx="9242426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762001"/>
            <a:ext cx="1447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User-PC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" y="1600201"/>
            <a:ext cx="9130646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29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533401"/>
            <a:ext cx="6705600" cy="1219200"/>
          </a:xfrm>
          <a:solidFill>
            <a:srgbClr val="00B050"/>
          </a:solidFill>
        </p:spPr>
        <p:txBody>
          <a:bodyPr anchor="t">
            <a:noAutofit/>
          </a:bodyPr>
          <a:lstStyle/>
          <a:p>
            <a:r>
              <a:rPr lang="en-US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GB" sz="9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181600"/>
            <a:ext cx="6400800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12146"/>
            <a:ext cx="1676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5632450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6324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96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3" name="cashreg.wav"/>
          </p:stSnd>
        </p:sndAc>
      </p:transition>
    </mc:Choice>
    <mc:Fallback xmlns="">
      <p:transition spd="slow">
        <p:fade/>
        <p:sndAc>
          <p:stSnd>
            <p:snd r:embed="rId8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endParaRPr lang="bn-IN" sz="1400" dirty="0" smtClean="0">
              <a:solidFill>
                <a:schemeClr val="tx1"/>
              </a:solidFill>
            </a:endParaRPr>
          </a:p>
          <a:p>
            <a:pPr algn="l"/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8686800" cy="2822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077200" cy="3041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6" name="Picture 2" descr="C:\Users\User-PC\Pictures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2193925"/>
            <a:ext cx="11525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59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lc-record-2017-03-20-08h16m55s-Equation of a Tangent to a Circle.mp4-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703388"/>
            <a:ext cx="8229600" cy="4321175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80010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61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-PC\Picture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593" y="1981200"/>
            <a:ext cx="4368007" cy="484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User-PC\Videos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1981200"/>
            <a:ext cx="4509655" cy="484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" y="381000"/>
            <a:ext cx="8736013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54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8045"/>
            <a:ext cx="7315201" cy="122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6477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User-PC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6590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05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/>
          <p:cNvSpPr/>
          <p:nvPr/>
        </p:nvSpPr>
        <p:spPr>
          <a:xfrm>
            <a:off x="6553200" y="1905000"/>
            <a:ext cx="1600200" cy="1371600"/>
          </a:xfrm>
          <a:prstGeom prst="arc">
            <a:avLst>
              <a:gd name="adj1" fmla="val 16200000"/>
              <a:gd name="adj2" fmla="val 1608936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7361626" y="1556266"/>
            <a:ext cx="22859" cy="21775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172200" y="3276600"/>
            <a:ext cx="2438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448587" y="1905000"/>
            <a:ext cx="1171413" cy="1752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172200" y="2705100"/>
            <a:ext cx="1752600" cy="8763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Flowchart: Connector 14"/>
          <p:cNvSpPr/>
          <p:nvPr/>
        </p:nvSpPr>
        <p:spPr>
          <a:xfrm>
            <a:off x="7353300" y="2590800"/>
            <a:ext cx="45719" cy="4571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610600" y="32766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1" y="228600"/>
            <a:ext cx="5562599" cy="60324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স্পর্শক</a:t>
            </a:r>
            <a:r>
              <a:rPr lang="en-US" sz="3200" dirty="0" smtClean="0"/>
              <a:t> ও </a:t>
            </a:r>
            <a:r>
              <a:rPr lang="en-US" sz="3200" dirty="0" err="1" smtClean="0"/>
              <a:t>অভিলম্বঃ</a:t>
            </a:r>
            <a:endParaRPr lang="en-US" sz="3200" dirty="0" smtClean="0"/>
          </a:p>
          <a:p>
            <a:r>
              <a:rPr lang="en-US" sz="2400" dirty="0" err="1" smtClean="0"/>
              <a:t>মনে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করি,AB</a:t>
            </a:r>
            <a:r>
              <a:rPr lang="en-US" sz="2400" dirty="0" smtClean="0"/>
              <a:t> </a:t>
            </a:r>
            <a:r>
              <a:rPr lang="en-US" sz="2400" dirty="0" err="1" smtClean="0"/>
              <a:t>সরলরেখাটি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কোনো</a:t>
            </a:r>
            <a:r>
              <a:rPr lang="en-US" sz="2400" dirty="0" smtClean="0"/>
              <a:t> </a:t>
            </a:r>
            <a:r>
              <a:rPr lang="en-US" sz="2400" dirty="0" err="1" smtClean="0"/>
              <a:t>বক্ররেখা</a:t>
            </a:r>
            <a:r>
              <a:rPr lang="en-US" sz="2400" dirty="0" smtClean="0"/>
              <a:t>(</a:t>
            </a:r>
            <a:r>
              <a:rPr lang="en-US" sz="2400" dirty="0" err="1" smtClean="0"/>
              <a:t>এখানে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বৃত্ত</a:t>
            </a:r>
            <a:r>
              <a:rPr lang="en-US" sz="2400" dirty="0" smtClean="0"/>
              <a:t>) </a:t>
            </a:r>
            <a:r>
              <a:rPr lang="en-US" sz="2400" dirty="0" err="1" smtClean="0"/>
              <a:t>কে</a:t>
            </a:r>
            <a:r>
              <a:rPr lang="en-US" sz="2400" dirty="0" smtClean="0"/>
              <a:t> </a:t>
            </a:r>
            <a:r>
              <a:rPr lang="en-US" sz="2400" dirty="0" err="1" smtClean="0"/>
              <a:t>Pও</a:t>
            </a:r>
            <a:r>
              <a:rPr lang="en-US" sz="2400" dirty="0" smtClean="0"/>
              <a:t> Q </a:t>
            </a:r>
            <a:r>
              <a:rPr lang="en-US" sz="2400" dirty="0" err="1" smtClean="0"/>
              <a:t>বিন্দুতে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ছেদ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করে।এখন</a:t>
            </a:r>
            <a:r>
              <a:rPr lang="en-US" sz="2400" dirty="0" smtClean="0"/>
              <a:t> </a:t>
            </a:r>
            <a:r>
              <a:rPr lang="en-US" sz="2400" dirty="0" err="1" smtClean="0"/>
              <a:t>যদি</a:t>
            </a:r>
            <a:r>
              <a:rPr lang="en-US" sz="2400" dirty="0" smtClean="0"/>
              <a:t> </a:t>
            </a:r>
            <a:r>
              <a:rPr lang="en-US" sz="2400" dirty="0" err="1" smtClean="0"/>
              <a:t>Qবিন্দুটি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বক্ররেখাবরাবর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ক্রমশ</a:t>
            </a:r>
            <a:r>
              <a:rPr lang="en-US" sz="2400" dirty="0" smtClean="0"/>
              <a:t> P </a:t>
            </a:r>
            <a:r>
              <a:rPr lang="en-US" sz="2400" dirty="0" err="1" smtClean="0"/>
              <a:t>বিন্দুর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সন্নিকটবর্তী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সহিত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সম্পূর্ণ</a:t>
            </a:r>
            <a:r>
              <a:rPr lang="en-US" sz="2400" dirty="0" smtClean="0"/>
              <a:t> </a:t>
            </a:r>
            <a:r>
              <a:rPr lang="en-US" sz="2400" dirty="0" err="1" smtClean="0"/>
              <a:t>মিলে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যায়,তাহলে</a:t>
            </a:r>
            <a:r>
              <a:rPr lang="en-US" sz="2400" dirty="0" smtClean="0"/>
              <a:t> PQ </a:t>
            </a:r>
            <a:r>
              <a:rPr lang="en-US" sz="2400" dirty="0" err="1" smtClean="0"/>
              <a:t>জ্যাএর</a:t>
            </a:r>
            <a:r>
              <a:rPr lang="en-US" sz="2400" dirty="0" smtClean="0"/>
              <a:t> দ</a:t>
            </a:r>
            <a:r>
              <a:rPr lang="bn-IN" sz="2400" dirty="0" smtClean="0"/>
              <a:t>ৈর্ঘ্যটিও সম্পূর্ণভাবেহ্রাসপেয়ে শূন্যে পরিণত হয়।চিত্রে </a:t>
            </a:r>
            <a:r>
              <a:rPr lang="en-US" sz="2400" dirty="0" smtClean="0"/>
              <a:t>AB </a:t>
            </a:r>
            <a:r>
              <a:rPr lang="bn-IN" sz="2400" dirty="0" smtClean="0"/>
              <a:t>হবে </a:t>
            </a:r>
            <a:r>
              <a:rPr lang="en-US" sz="2400" dirty="0" smtClean="0"/>
              <a:t>PQ</a:t>
            </a:r>
            <a:r>
              <a:rPr lang="bn-IN" sz="2400" dirty="0" smtClean="0"/>
              <a:t>এর সীমাস্থ অবস্থান। </a:t>
            </a:r>
            <a:r>
              <a:rPr lang="en-US" sz="2400" dirty="0" smtClean="0"/>
              <a:t>AB </a:t>
            </a:r>
            <a:r>
              <a:rPr lang="bn-IN" sz="2400" dirty="0" smtClean="0"/>
              <a:t>এর উক্ত শেষ অবস্থানকেই  </a:t>
            </a:r>
            <a:r>
              <a:rPr lang="en-US" sz="2400" dirty="0" smtClean="0"/>
              <a:t>P</a:t>
            </a:r>
            <a:r>
              <a:rPr lang="bn-IN" sz="2400" dirty="0" smtClean="0"/>
              <a:t>বিন্দুতে বক্ররেখার স্পর্শক বলা হয় এবং</a:t>
            </a:r>
            <a:r>
              <a:rPr lang="en-US" sz="2400" dirty="0" smtClean="0"/>
              <a:t>P</a:t>
            </a:r>
            <a:r>
              <a:rPr lang="bn-IN" sz="2400" dirty="0" smtClean="0"/>
              <a:t> বিন্দুকে বলা হয়</a:t>
            </a:r>
          </a:p>
          <a:p>
            <a:r>
              <a:rPr lang="bn-IN" sz="2400" dirty="0" smtClean="0"/>
              <a:t>স্পর্শ বিন্দু। </a:t>
            </a:r>
            <a:r>
              <a:rPr lang="en-US" sz="2400" dirty="0" smtClean="0"/>
              <a:t>P</a:t>
            </a:r>
            <a:r>
              <a:rPr lang="bn-IN" sz="2400" dirty="0" smtClean="0"/>
              <a:t>বিন্দু দিয়া যায় এর</a:t>
            </a:r>
            <a:r>
              <a:rPr lang="en-US" sz="2400" dirty="0" smtClean="0"/>
              <a:t>AB</a:t>
            </a:r>
            <a:r>
              <a:rPr lang="bn-IN" sz="2400" dirty="0" smtClean="0"/>
              <a:t> উপর লম্ব হয় এরূপসরলরেখাকে</a:t>
            </a:r>
            <a:r>
              <a:rPr lang="en-US" sz="2400" dirty="0" smtClean="0"/>
              <a:t>P</a:t>
            </a:r>
            <a:r>
              <a:rPr lang="bn-IN" sz="2400" dirty="0" smtClean="0"/>
              <a:t> বিন্দুতে অভিলম্ব বলা হয় বৃত্তের অভিলম্ব সর্বদা কেন্দ্র দিয়া যায়।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354" y="1170709"/>
            <a:ext cx="5857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325" y="1487487"/>
            <a:ext cx="7810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291" y="1531082"/>
            <a:ext cx="6032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889" y="2024795"/>
            <a:ext cx="7064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2" y="2343943"/>
            <a:ext cx="5238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09" y="2837656"/>
            <a:ext cx="6889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734" y="3158569"/>
            <a:ext cx="52387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7" y="3310587"/>
            <a:ext cx="5429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425" y="3581400"/>
            <a:ext cx="4699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146" y="3609419"/>
            <a:ext cx="4635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069" y="3689866"/>
            <a:ext cx="4699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137" y="2458243"/>
            <a:ext cx="4937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C:\Users\User-PC\Desktop\images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291" y="44958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87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21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667000" y="0"/>
          <a:ext cx="3276600" cy="468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" name="Equation" r:id="rId3" imgW="1638000" imgH="228600" progId="Equation.3">
                  <p:embed/>
                </p:oleObj>
              </mc:Choice>
              <mc:Fallback>
                <p:oleObj name="Equation" r:id="rId3" imgW="1638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0"/>
                        <a:ext cx="3276600" cy="4680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prstClr val="black"/>
                </a:solidFill>
              </a:rPr>
              <a:t>মনে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করি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sz="1600" dirty="0" err="1" smtClean="0">
                <a:solidFill>
                  <a:prstClr val="black"/>
                </a:solidFill>
              </a:rPr>
              <a:t>বৃত্তের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সমীকরন</a:t>
            </a:r>
            <a:endParaRPr lang="bn-IN" sz="1600" dirty="0" smtClean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096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কেন্দ্র</a:t>
            </a:r>
            <a:r>
              <a:rPr lang="en-US" dirty="0" smtClean="0">
                <a:solidFill>
                  <a:prstClr val="black"/>
                </a:solidFill>
              </a:rPr>
              <a:t> (-g,-f)  </a:t>
            </a:r>
            <a:r>
              <a:rPr lang="en-US" dirty="0" err="1" smtClean="0">
                <a:solidFill>
                  <a:prstClr val="black"/>
                </a:solidFill>
              </a:rPr>
              <a:t>এব</a:t>
            </a:r>
            <a:r>
              <a:rPr lang="bn-IN" dirty="0" smtClean="0">
                <a:solidFill>
                  <a:prstClr val="black"/>
                </a:solidFill>
              </a:rPr>
              <a:t>ং বৃত্তের উপরিস্থিত বিন্দু</a:t>
            </a:r>
            <a:r>
              <a:rPr lang="en-US" dirty="0" smtClean="0">
                <a:solidFill>
                  <a:prstClr val="black"/>
                </a:solidFill>
              </a:rPr>
              <a:t> P(</a:t>
            </a:r>
            <a:r>
              <a:rPr lang="en-US" dirty="0" err="1" smtClean="0">
                <a:solidFill>
                  <a:prstClr val="black"/>
                </a:solidFill>
              </a:rPr>
              <a:t>a,b</a:t>
            </a:r>
            <a:r>
              <a:rPr lang="en-US" dirty="0" smtClean="0">
                <a:solidFill>
                  <a:prstClr val="black"/>
                </a:solidFill>
              </a:rPr>
              <a:t>).</a:t>
            </a:r>
            <a:r>
              <a:rPr lang="bn-IN" dirty="0" smtClean="0">
                <a:solidFill>
                  <a:prstClr val="black"/>
                </a:solidFill>
              </a:rPr>
              <a:t>  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971800" y="990600"/>
          <a:ext cx="3962401" cy="917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" name="Equation" r:id="rId5" imgW="2247840" imgH="482400" progId="Equation.3">
                  <p:embed/>
                </p:oleObj>
              </mc:Choice>
              <mc:Fallback>
                <p:oleObj name="Equation" r:id="rId5" imgW="22478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990600"/>
                        <a:ext cx="3962401" cy="917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 flipH="1">
            <a:off x="228600" y="2133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CP </a:t>
            </a:r>
            <a:r>
              <a:rPr lang="en-US" dirty="0" err="1" smtClean="0">
                <a:solidFill>
                  <a:prstClr val="black"/>
                </a:solidFill>
              </a:rPr>
              <a:t>রেখার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ঢাল</a:t>
            </a:r>
            <a:r>
              <a:rPr lang="bn-IN" dirty="0" smtClean="0">
                <a:solidFill>
                  <a:prstClr val="black"/>
                </a:solidFill>
              </a:rPr>
              <a:t>=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864146"/>
              </p:ext>
            </p:extLst>
          </p:nvPr>
        </p:nvGraphicFramePr>
        <p:xfrm>
          <a:off x="1981200" y="1961078"/>
          <a:ext cx="1905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" name="Equation" r:id="rId7" imgW="1117440" imgH="419040" progId="Equation.3">
                  <p:embed/>
                </p:oleObj>
              </mc:Choice>
              <mc:Fallback>
                <p:oleObj name="Equation" r:id="rId7" imgW="11174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961078"/>
                        <a:ext cx="19050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" y="28194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CP  </a:t>
            </a:r>
            <a:r>
              <a:rPr lang="en-US" dirty="0" err="1" smtClean="0">
                <a:solidFill>
                  <a:prstClr val="black"/>
                </a:solidFill>
              </a:rPr>
              <a:t>রেখা</a:t>
            </a:r>
            <a:r>
              <a:rPr lang="bn-IN" dirty="0" smtClean="0">
                <a:solidFill>
                  <a:prstClr val="black"/>
                </a:solidFill>
              </a:rPr>
              <a:t>ংশটি </a:t>
            </a:r>
            <a:r>
              <a:rPr lang="en-US" dirty="0" smtClean="0">
                <a:solidFill>
                  <a:prstClr val="black"/>
                </a:solidFill>
              </a:rPr>
              <a:t> P </a:t>
            </a:r>
            <a:r>
              <a:rPr lang="en-US" dirty="0" err="1" smtClean="0">
                <a:solidFill>
                  <a:prstClr val="black"/>
                </a:solidFill>
              </a:rPr>
              <a:t>বিন্দুতে</a:t>
            </a:r>
            <a:r>
              <a:rPr lang="en-US" dirty="0" smtClean="0">
                <a:solidFill>
                  <a:prstClr val="black"/>
                </a:solidFill>
              </a:rPr>
              <a:t> অ</a:t>
            </a:r>
            <a:r>
              <a:rPr lang="bn-IN" dirty="0" smtClean="0">
                <a:solidFill>
                  <a:prstClr val="black"/>
                </a:solidFill>
              </a:rPr>
              <a:t>ংকিত স্পর্শকের উপর লম্ব।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" y="3246521"/>
            <a:ext cx="552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prstClr val="black"/>
                </a:solidFill>
              </a:rPr>
              <a:t>অতএব, </a:t>
            </a:r>
            <a:r>
              <a:rPr lang="en-US" dirty="0" smtClean="0">
                <a:solidFill>
                  <a:prstClr val="black"/>
                </a:solidFill>
              </a:rPr>
              <a:t>P </a:t>
            </a:r>
            <a:r>
              <a:rPr lang="en-US" dirty="0" err="1" smtClean="0">
                <a:solidFill>
                  <a:prstClr val="black"/>
                </a:solidFill>
              </a:rPr>
              <a:t>বিন্দুতে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স্পর্শকের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ঢাল</a:t>
            </a:r>
            <a:r>
              <a:rPr lang="en-US" dirty="0" smtClean="0">
                <a:solidFill>
                  <a:prstClr val="black"/>
                </a:solidFill>
              </a:rPr>
              <a:t>=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576645"/>
              </p:ext>
            </p:extLst>
          </p:nvPr>
        </p:nvGraphicFramePr>
        <p:xfrm>
          <a:off x="3657600" y="3048000"/>
          <a:ext cx="16002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" name="Equation" r:id="rId9" imgW="495000" imgH="419040" progId="Equation.3">
                  <p:embed/>
                </p:oleObj>
              </mc:Choice>
              <mc:Fallback>
                <p:oleObj name="Equation" r:id="rId9" imgW="495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048000"/>
                        <a:ext cx="1600200" cy="7556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7200" y="3962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prstClr val="black"/>
                </a:solidFill>
              </a:rPr>
              <a:t>সুতরাং স্পর্শকের সমীকরন,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153416"/>
              </p:ext>
            </p:extLst>
          </p:nvPr>
        </p:nvGraphicFramePr>
        <p:xfrm>
          <a:off x="3260400" y="3830782"/>
          <a:ext cx="5671199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0" name="Equation" r:id="rId11" imgW="3581280" imgH="1866600" progId="Equation.3">
                  <p:embed/>
                </p:oleObj>
              </mc:Choice>
              <mc:Fallback>
                <p:oleObj name="Equation" r:id="rId11" imgW="3581280" imgH="186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400" y="3830782"/>
                        <a:ext cx="5671199" cy="289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295400" y="1066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prstClr val="black"/>
                </a:solidFill>
              </a:rPr>
              <a:t>(1) </a:t>
            </a:r>
            <a:r>
              <a:rPr lang="en-US" dirty="0" err="1" smtClean="0">
                <a:solidFill>
                  <a:prstClr val="black"/>
                </a:solidFill>
              </a:rPr>
              <a:t>হইতে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পাই</a:t>
            </a:r>
            <a:r>
              <a:rPr lang="en-US" dirty="0" smtClean="0">
                <a:solidFill>
                  <a:prstClr val="black"/>
                </a:solidFill>
              </a:rPr>
              <a:t>,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914400" y="1066800"/>
          <a:ext cx="533401" cy="276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" name="Equation" r:id="rId13" imgW="139680" imgH="126720" progId="Equation.3">
                  <p:embed/>
                </p:oleObj>
              </mc:Choice>
              <mc:Fallback>
                <p:oleObj name="Equation" r:id="rId13" imgW="13968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533401" cy="276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096000" y="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…  …  …  … (1)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Arc 2"/>
          <p:cNvSpPr/>
          <p:nvPr/>
        </p:nvSpPr>
        <p:spPr>
          <a:xfrm>
            <a:off x="6916881" y="2318266"/>
            <a:ext cx="1406237" cy="1491734"/>
          </a:xfrm>
          <a:prstGeom prst="arc">
            <a:avLst>
              <a:gd name="adj1" fmla="val 16606131"/>
              <a:gd name="adj2" fmla="val 1655436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7619999" y="1805464"/>
            <a:ext cx="1143001" cy="16257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153400" y="2242066"/>
            <a:ext cx="114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P(</a:t>
            </a:r>
            <a:r>
              <a:rPr lang="en-US" dirty="0" err="1" smtClean="0"/>
              <a:t>a,b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619999" y="1436132"/>
            <a:ext cx="365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6" name="Flowchart: Connector 25"/>
          <p:cNvSpPr/>
          <p:nvPr/>
        </p:nvSpPr>
        <p:spPr>
          <a:xfrm>
            <a:off x="7619999" y="3004066"/>
            <a:ext cx="45719" cy="6006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6" idx="3"/>
          </p:cNvCxnSpPr>
          <p:nvPr/>
        </p:nvCxnSpPr>
        <p:spPr>
          <a:xfrm flipV="1">
            <a:off x="7626694" y="2611398"/>
            <a:ext cx="564805" cy="4439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162801" y="3064133"/>
            <a:ext cx="1160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C(-g,-f)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972298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/>
      <p:bldP spid="25" grpId="0"/>
      <p:bldP spid="26" grpId="0" animBg="1"/>
      <p:bldP spid="29" grpId="0"/>
    </p:bld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451</Words>
  <Application>Microsoft Office PowerPoint</Application>
  <PresentationFormat>On-screen Show (4:3)</PresentationFormat>
  <Paragraphs>70</Paragraphs>
  <Slides>24</Slides>
  <Notes>7</Notes>
  <HiddenSlides>0</HiddenSlides>
  <MMClips>1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Office Theme</vt:lpstr>
      <vt:lpstr>3_Office Theme</vt:lpstr>
      <vt:lpstr>24_Office Theme</vt:lpstr>
      <vt:lpstr>4_Office Theme</vt:lpstr>
      <vt:lpstr>Aspect</vt:lpstr>
      <vt:lpstr>1_Aspect</vt:lpstr>
      <vt:lpstr>Equation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User-PC</dc:creator>
  <cp:lastModifiedBy>User-PC</cp:lastModifiedBy>
  <cp:revision>123</cp:revision>
  <dcterms:created xsi:type="dcterms:W3CDTF">2006-08-16T00:00:00Z</dcterms:created>
  <dcterms:modified xsi:type="dcterms:W3CDTF">2020-07-21T13:22:21Z</dcterms:modified>
</cp:coreProperties>
</file>