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4" r:id="rId2"/>
    <p:sldId id="257" r:id="rId3"/>
    <p:sldId id="321" r:id="rId4"/>
    <p:sldId id="325" r:id="rId5"/>
    <p:sldId id="324" r:id="rId6"/>
    <p:sldId id="326" r:id="rId7"/>
    <p:sldId id="328" r:id="rId8"/>
    <p:sldId id="329" r:id="rId9"/>
    <p:sldId id="332" r:id="rId10"/>
    <p:sldId id="333" r:id="rId11"/>
    <p:sldId id="334" r:id="rId12"/>
    <p:sldId id="337" r:id="rId13"/>
    <p:sldId id="335" r:id="rId14"/>
    <p:sldId id="340" r:id="rId15"/>
    <p:sldId id="341" r:id="rId16"/>
    <p:sldId id="342" r:id="rId17"/>
    <p:sldId id="336" r:id="rId18"/>
    <p:sldId id="343" r:id="rId19"/>
    <p:sldId id="331" r:id="rId20"/>
    <p:sldId id="31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A63127-5D37-4EFC-94A2-5A734BD4A5F2}">
          <p14:sldIdLst>
            <p14:sldId id="304"/>
            <p14:sldId id="257"/>
            <p14:sldId id="321"/>
            <p14:sldId id="325"/>
            <p14:sldId id="324"/>
            <p14:sldId id="326"/>
            <p14:sldId id="328"/>
            <p14:sldId id="329"/>
            <p14:sldId id="332"/>
            <p14:sldId id="333"/>
            <p14:sldId id="334"/>
            <p14:sldId id="337"/>
            <p14:sldId id="335"/>
            <p14:sldId id="340"/>
            <p14:sldId id="341"/>
            <p14:sldId id="342"/>
            <p14:sldId id="336"/>
            <p14:sldId id="343"/>
            <p14:sldId id="331"/>
            <p14:sldId id="31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F2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1395" autoAdjust="0"/>
  </p:normalViewPr>
  <p:slideViewPr>
    <p:cSldViewPr snapToGrid="0" showGuides="1">
      <p:cViewPr>
        <p:scale>
          <a:sx n="69" d="100"/>
          <a:sy n="69" d="100"/>
        </p:scale>
        <p:origin x="-168" y="-222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1732E-3CC4-4DC3-809A-FD8797F8E017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165B-B7EC-4234-9764-7EFA8FF85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7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8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11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11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11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11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11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11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11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11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11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11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88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1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11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11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11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11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11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11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1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6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2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0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8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2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2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5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8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5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7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A7C18-5FA9-44DA-B0FF-4417C236C71F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7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elwara1979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05800" y="823388"/>
            <a:ext cx="10390909" cy="707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ibl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7655" y="157655"/>
            <a:ext cx="11887200" cy="65426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5310" y="299545"/>
            <a:ext cx="11540359" cy="6243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0772" y="480848"/>
            <a:ext cx="11130455" cy="58805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i\Desktop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96226" l="3145" r="94340">
                        <a14:foregroundMark x1="10692" y1="20126" x2="3459" y2="35220"/>
                        <a14:foregroundMark x1="59748" y1="40881" x2="70440" y2="49686"/>
                        <a14:foregroundMark x1="64151" y1="67925" x2="85535" y2="52830"/>
                        <a14:foregroundMark x1="58176" y1="36478" x2="64151" y2="40252"/>
                        <a14:foregroundMark x1="56604" y1="33962" x2="59748" y2="34591"/>
                        <a14:foregroundMark x1="84591" y1="53459" x2="90252" y2="28302"/>
                        <a14:foregroundMark x1="88679" y1="37107" x2="86478" y2="13836"/>
                        <a14:foregroundMark x1="87736" y1="18239" x2="94654" y2="15723"/>
                        <a14:foregroundMark x1="88365" y1="81761" x2="84906" y2="96226"/>
                        <a14:foregroundMark x1="41195" y1="46541" x2="44654" y2="44025"/>
                        <a14:foregroundMark x1="46541" y1="42138" x2="37421" y2="49686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47" y="2951365"/>
            <a:ext cx="5582686" cy="2791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\Desktop\original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578" y="2951365"/>
            <a:ext cx="4361475" cy="2791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824451" y="823388"/>
            <a:ext cx="10404764" cy="17093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আজকের মাল্টিমিডিয়া ক্লাস রুমে সবাইকে স্বাগত </a:t>
            </a:r>
            <a:endParaRPr lang="en-US" sz="4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0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4812" y="107576"/>
            <a:ext cx="11914094" cy="664284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Explosion 2 1"/>
          <p:cNvSpPr/>
          <p:nvPr/>
        </p:nvSpPr>
        <p:spPr>
          <a:xfrm>
            <a:off x="3281082" y="181535"/>
            <a:ext cx="5580529" cy="1627094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অনুচক্রিকা </a:t>
            </a:r>
            <a:endParaRPr lang="en-US" sz="36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4" name="Picture 2" descr="C:\Users\i\Desktop\download (7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09" b="22392"/>
          <a:stretch/>
        </p:blipFill>
        <p:spPr bwMode="auto">
          <a:xfrm>
            <a:off x="4522694" y="1936157"/>
            <a:ext cx="3146611" cy="29856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B288895-833C-4E8D-8306-860F8915C0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3"/>
          <a:stretch/>
        </p:blipFill>
        <p:spPr>
          <a:xfrm>
            <a:off x="4516312" y="1936157"/>
            <a:ext cx="3110068" cy="28975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30306" y="2272553"/>
            <a:ext cx="3729176" cy="2124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এরা লোহিত রক্তকণিকার চেয়ে আকারে ছোট হয় এবং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নিউক্লিয়াস বিহীন।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306" y="5123329"/>
            <a:ext cx="3729176" cy="135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অনুচক্রিকা দেখতে গোলাকার।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এরা গুচ্ছাকারে থাকে।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60659" y="2164976"/>
            <a:ext cx="4020671" cy="2528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দেহের কোন অংশে কেটে রক্ত পাত ঘটলে অনুচক্রিকা রক্ত জমাট বাঁধতে সাহায্য করে।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60659" y="5181350"/>
            <a:ext cx="4020671" cy="13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এদের উৎপত্তি লোহিত অস্থিমজ্জায়।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এদের প্লেটলেটও বলে ।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4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4812" y="94129"/>
            <a:ext cx="11914094" cy="664284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3294529" y="322730"/>
            <a:ext cx="5930153" cy="1532964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রক্তের কাজ </a:t>
            </a:r>
            <a:endParaRPr lang="en-US" sz="4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1728" y="2232212"/>
            <a:ext cx="60242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খাদ্য পরিবহন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অক্সিজেন পরিবহন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কার্বন ডাই-অক্সাইড পরিবহন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বর্জ পদার্থ নিষ্কাশন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রোগ প্রতিরোধ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হরমোন পরিবহন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শরীরের তাপমাত্র নিয়ন্ত্রণ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রক্ত জমাট বাধা। </a:t>
            </a:r>
          </a:p>
        </p:txBody>
      </p:sp>
    </p:spTree>
    <p:extLst>
      <p:ext uri="{BB962C8B-B14F-4D97-AF65-F5344CB8AC3E}">
        <p14:creationId xmlns:p14="http://schemas.microsoft.com/office/powerpoint/2010/main" val="372934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4812" y="107576"/>
            <a:ext cx="11914094" cy="664284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Explosion 2 1"/>
          <p:cNvSpPr/>
          <p:nvPr/>
        </p:nvSpPr>
        <p:spPr>
          <a:xfrm>
            <a:off x="3325091" y="401782"/>
            <a:ext cx="5763491" cy="1717963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জোড়ায় কাজ </a:t>
            </a:r>
            <a:endParaRPr lang="en-US" sz="4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236" y="5202665"/>
            <a:ext cx="7675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IN" sz="3200" b="1" dirty="0" smtClean="0">
                <a:latin typeface="Nikosh" pitchFamily="2" charset="0"/>
                <a:cs typeface="Nikosh" pitchFamily="2" charset="0"/>
              </a:rPr>
              <a:t>রক্তের উপাদান ব্যাখ্যা কর।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C:\Users\i\Desktop\download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3" t="25465" r="12373" b="15886"/>
          <a:stretch/>
        </p:blipFill>
        <p:spPr bwMode="auto">
          <a:xfrm>
            <a:off x="3061855" y="2216727"/>
            <a:ext cx="5126181" cy="2864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34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8953" y="107576"/>
            <a:ext cx="11914094" cy="664284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i\Desktop\download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76" y="1775011"/>
            <a:ext cx="6508377" cy="3690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13094" y="416859"/>
            <a:ext cx="423582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" pitchFamily="2" charset="0"/>
                <a:cs typeface="Nikosh" pitchFamily="2" charset="0"/>
              </a:rPr>
              <a:t>ছবিতে কী দেখতে পাচ্ছো?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771" y="438945"/>
            <a:ext cx="3374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রক্তনালি 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কী?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0706" y="3751730"/>
            <a:ext cx="3617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রক্তনালি</a:t>
            </a:r>
            <a:r>
              <a:rPr lang="bn-IN" sz="4000" dirty="0" smtClean="0"/>
              <a:t>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896406" y="1223683"/>
            <a:ext cx="789342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যে নালির মধ্য দিয়ে রক্ত প্রবাহিত হয়,তাকে রক্তনালি  বলে।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8982" y="515797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আমাদের দেহে তিন ধরনের রক্তনালি আছে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94168" y="1746903"/>
            <a:ext cx="3149057" cy="3523462"/>
            <a:chOff x="294168" y="1746903"/>
            <a:chExt cx="3149057" cy="3523462"/>
          </a:xfrm>
        </p:grpSpPr>
        <p:pic>
          <p:nvPicPr>
            <p:cNvPr id="10" name="Picture 2" descr="C:\Users\i\Desktop\download (9)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2" t="15272" r="72893" b="18859"/>
            <a:stretch/>
          </p:blipFill>
          <p:spPr bwMode="auto">
            <a:xfrm>
              <a:off x="349586" y="1746903"/>
              <a:ext cx="3093639" cy="3523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94168" y="1899632"/>
              <a:ext cx="2008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" pitchFamily="2" charset="0"/>
                  <a:cs typeface="Nikosh" pitchFamily="2" charset="0"/>
                </a:rPr>
                <a:t>ধমনি </a:t>
              </a:r>
              <a:endParaRPr lang="en-US" sz="3600" b="1" dirty="0">
                <a:latin typeface="Nikosh" pitchFamily="2" charset="0"/>
                <a:cs typeface="Nikosh" pitchFamily="2" charset="0"/>
              </a:endParaRPr>
            </a:p>
          </p:txBody>
        </p:sp>
      </p:grpSp>
      <p:pic>
        <p:nvPicPr>
          <p:cNvPr id="1027" name="Picture 3" descr="C:\Users\i\Desktop\download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83" y="1791345"/>
            <a:ext cx="3872786" cy="349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460450" y="1791345"/>
            <a:ext cx="4466256" cy="3479020"/>
            <a:chOff x="7460450" y="1791345"/>
            <a:chExt cx="4466256" cy="3479020"/>
          </a:xfrm>
        </p:grpSpPr>
        <p:pic>
          <p:nvPicPr>
            <p:cNvPr id="11" name="Picture 2" descr="C:\Users\i\Desktop\images (6)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44" t="22769" r="17579"/>
            <a:stretch/>
          </p:blipFill>
          <p:spPr bwMode="auto">
            <a:xfrm>
              <a:off x="7768058" y="1791345"/>
              <a:ext cx="4158648" cy="3479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460450" y="1905376"/>
              <a:ext cx="28830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" pitchFamily="2" charset="0"/>
                  <a:cs typeface="Nikosh" pitchFamily="2" charset="0"/>
                </a:rPr>
                <a:t>কৈশিকনালি </a:t>
              </a:r>
              <a:endParaRPr lang="en-US" sz="3600" b="1" dirty="0"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934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5" grpId="0"/>
      <p:bldP spid="5" grpId="1"/>
      <p:bldP spid="6" grpId="0" animBg="1"/>
      <p:bldP spid="6" grpId="1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4812" y="107575"/>
            <a:ext cx="11914094" cy="664284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 descr="C:\Users\i\Desktop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96226" l="3145" r="94340">
                        <a14:foregroundMark x1="10692" y1="20126" x2="3459" y2="35220"/>
                        <a14:foregroundMark x1="59748" y1="40881" x2="70440" y2="49686"/>
                        <a14:foregroundMark x1="64151" y1="67925" x2="85535" y2="52830"/>
                        <a14:foregroundMark x1="58176" y1="36478" x2="64151" y2="40252"/>
                        <a14:foregroundMark x1="56604" y1="33962" x2="59748" y2="34591"/>
                        <a14:foregroundMark x1="84591" y1="53459" x2="90252" y2="28302"/>
                        <a14:foregroundMark x1="88679" y1="37107" x2="86478" y2="13836"/>
                        <a14:foregroundMark x1="87736" y1="18239" x2="94654" y2="15723"/>
                        <a14:foregroundMark x1="88365" y1="81761" x2="84906" y2="96226"/>
                        <a14:foregroundMark x1="41195" y1="46541" x2="44654" y2="44025"/>
                        <a14:foregroundMark x1="46541" y1="42138" x2="37421" y2="49686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82" y="1376864"/>
            <a:ext cx="5582686" cy="2791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1968" y="1606160"/>
            <a:ext cx="92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ধমনি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15305" y="182585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শিরা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9070" y="3743981"/>
            <a:ext cx="224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কৈশিকনালি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0291" y="4910738"/>
            <a:ext cx="721908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যে সকল রক্তবাহী নালি হৃৎপিন্ড থেকে উৎপন্ন হয়ে দেহের বিভিন্ন অংগে  রক্ত বহন করে, তাকে ধমনি  বলে।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648" y="2836040"/>
            <a:ext cx="3726872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এরা দেহের ভিতরের দিকে অবস্থিত।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ধমনি  অক্সিজেন সমৃদ্ধ রক্ত পরিবহন করে।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9228" y="2772536"/>
            <a:ext cx="34496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ধমনির প্রাচীর পুরু।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গহবর  ছোট এবং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গহবরে কপাটিকা থাকে না।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8089" y="347668"/>
            <a:ext cx="278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 smtClean="0">
                <a:latin typeface="Nikosh" pitchFamily="2" charset="0"/>
                <a:cs typeface="Nikosh" pitchFamily="2" charset="0"/>
              </a:rPr>
              <a:t>ধমনি </a:t>
            </a:r>
            <a:endParaRPr lang="en-US" sz="4000" u="sng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35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4812" y="107576"/>
            <a:ext cx="11914094" cy="664284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2" descr="C:\Users\i\Desktop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96226" l="3145" r="94340">
                        <a14:foregroundMark x1="10692" y1="20126" x2="3459" y2="35220"/>
                        <a14:foregroundMark x1="59748" y1="40881" x2="70440" y2="49686"/>
                        <a14:foregroundMark x1="64151" y1="67925" x2="85535" y2="52830"/>
                        <a14:foregroundMark x1="58176" y1="36478" x2="64151" y2="40252"/>
                        <a14:foregroundMark x1="56604" y1="33962" x2="59748" y2="34591"/>
                        <a14:foregroundMark x1="84591" y1="53459" x2="90252" y2="28302"/>
                        <a14:foregroundMark x1="88679" y1="37107" x2="86478" y2="13836"/>
                        <a14:foregroundMark x1="87736" y1="18239" x2="94654" y2="15723"/>
                        <a14:foregroundMark x1="88365" y1="81761" x2="84906" y2="96226"/>
                        <a14:foregroundMark x1="41195" y1="46541" x2="44654" y2="44025"/>
                        <a14:foregroundMark x1="46541" y1="42138" x2="37421" y2="49686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656" y="1539443"/>
            <a:ext cx="5582686" cy="2791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0296" y="1673110"/>
            <a:ext cx="92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ধমনি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21341" y="1683675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শিরা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9640" y="4069177"/>
            <a:ext cx="224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কৈশিকনালি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58641" y="5293142"/>
            <a:ext cx="5999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যে সকল রক্তনালি দ্বারা দেহের বিভিন্ন অংশ থেকে </a:t>
            </a:r>
          </a:p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রক্ত হৃৎপিন্ডে ফিরে আসে তাকে শিরা বলে।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018" y="1909880"/>
            <a:ext cx="26754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শিরার প্রাচীর অপেক্ষাকৃত পাতলা।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দেহের কৈশিকজালিকা থেকে শিরার উৎপত্তি ঘটে।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5126" y="1870364"/>
            <a:ext cx="3311237" cy="3148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এদের গহবরটি বড় এবং প্রাচীর গাত্রে কপাটিকা থাকে।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কিছু ব্যতিক্রম ছাড়া শিরা সাধারণত কার্বন ডাইঅক্সাইড যুক্ত রক্ত বহন করে।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5920" y="263235"/>
            <a:ext cx="2680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 smtClean="0">
                <a:latin typeface="Nikosh" pitchFamily="2" charset="0"/>
                <a:cs typeface="Nikosh" pitchFamily="2" charset="0"/>
              </a:rPr>
              <a:t>শিরা </a:t>
            </a:r>
            <a:endParaRPr lang="en-US" sz="4000" u="sng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4812" y="133208"/>
            <a:ext cx="11914094" cy="664284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5849" y="1673110"/>
            <a:ext cx="92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ধমনি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68941" y="1788863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শিরা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704" y="4204909"/>
            <a:ext cx="224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কৈশিকনালি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2" descr="C:\Users\i\Desktop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96226" l="3145" r="94340">
                        <a14:foregroundMark x1="10692" y1="20126" x2="3459" y2="35220"/>
                        <a14:foregroundMark x1="59748" y1="40881" x2="70440" y2="49686"/>
                        <a14:foregroundMark x1="64151" y1="67925" x2="85535" y2="52830"/>
                        <a14:foregroundMark x1="58176" y1="36478" x2="64151" y2="40252"/>
                        <a14:foregroundMark x1="56604" y1="33962" x2="59748" y2="34591"/>
                        <a14:foregroundMark x1="84591" y1="53459" x2="90252" y2="28302"/>
                        <a14:foregroundMark x1="88679" y1="37107" x2="86478" y2="13836"/>
                        <a14:foregroundMark x1="87736" y1="18239" x2="94654" y2="15723"/>
                        <a14:foregroundMark x1="88365" y1="81761" x2="84906" y2="96226"/>
                        <a14:foregroundMark x1="41195" y1="46541" x2="44654" y2="44025"/>
                        <a14:foregroundMark x1="46541" y1="42138" x2="37421" y2="49686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657" y="1673110"/>
            <a:ext cx="5582686" cy="2791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30937" y="207818"/>
            <a:ext cx="376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 smtClean="0">
                <a:latin typeface="Nikosh" pitchFamily="2" charset="0"/>
                <a:cs typeface="Nikosh" pitchFamily="2" charset="0"/>
              </a:rPr>
              <a:t>কৈশিকনালি </a:t>
            </a:r>
            <a:endParaRPr lang="en-US" sz="4000" u="sng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7351" y="5113510"/>
            <a:ext cx="74331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ধমনী ক্রমানবয়ে শাখা- পাশাখায় বিভক্ত হয়ে শেষ পর্যন্ত অতিসূক্ষন নালি তৈরি করে।এই সকল সূক্ষননালিকে কৈশিকনালি বা কৈশিক জালিকা বলে।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364" y="2050473"/>
            <a:ext cx="274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কৈশিকনালি থেকে শিরা উৎপত্তি হয়।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কৈশিকনালি দেহকোষের চারপাশে অবস্থান করে।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0" y="2050473"/>
            <a:ext cx="26739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এক স্তরবিশিষ্ট পাতলা এপিথেলিয়াস কোষ দিয়ে কৈশিকনালির প্রাচীর গঠিত</a:t>
            </a:r>
            <a:r>
              <a:rPr lang="bn-IN" dirty="0" smtClean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4812" y="215153"/>
            <a:ext cx="11914094" cy="664284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Explosion 2 1"/>
          <p:cNvSpPr/>
          <p:nvPr/>
        </p:nvSpPr>
        <p:spPr>
          <a:xfrm>
            <a:off x="2986877" y="290945"/>
            <a:ext cx="6289963" cy="1634836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দলগত কাজ </a:t>
            </a:r>
            <a:endParaRPr lang="en-US" sz="4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990379"/>
              </p:ext>
            </p:extLst>
          </p:nvPr>
        </p:nvGraphicFramePr>
        <p:xfrm>
          <a:off x="2032000" y="2229812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নিচের</a:t>
                      </a:r>
                      <a:r>
                        <a:rPr lang="bn-IN" sz="2800" baseline="0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 ছকটি পূরণ করে ধমনি ও শিরার পার্থক্য  নির্ণয় কর ।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954361"/>
              </p:ext>
            </p:extLst>
          </p:nvPr>
        </p:nvGraphicFramePr>
        <p:xfrm>
          <a:off x="2067859" y="3005947"/>
          <a:ext cx="8127999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উৎ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পত্তি</a:t>
                      </a:r>
                      <a:r>
                        <a:rPr lang="bn-IN" sz="3200" baseline="0" dirty="0" smtClean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endParaRPr lang="en-US" sz="32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ধ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মনি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শিরা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" pitchFamily="2" charset="0"/>
                          <a:cs typeface="Nikosh" pitchFamily="2" charset="0"/>
                        </a:rPr>
                        <a:t>কপাটি</a:t>
                      </a:r>
                      <a:r>
                        <a:rPr lang="bn-IN" sz="2800" baseline="0" dirty="0" smtClean="0">
                          <a:latin typeface="Nikosh" pitchFamily="2" charset="0"/>
                          <a:cs typeface="Nikosh" pitchFamily="2" charset="0"/>
                        </a:rPr>
                        <a:t>কা 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" pitchFamily="2" charset="0"/>
                          <a:cs typeface="Nikosh" pitchFamily="2" charset="0"/>
                        </a:rPr>
                        <a:t>গহব</a:t>
                      </a:r>
                      <a:r>
                        <a:rPr lang="bn-IN" sz="2800" baseline="0" dirty="0" smtClean="0">
                          <a:latin typeface="Nikosh" pitchFamily="2" charset="0"/>
                          <a:cs typeface="Nikosh" pitchFamily="2" charset="0"/>
                        </a:rPr>
                        <a:t>র 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" pitchFamily="2" charset="0"/>
                          <a:cs typeface="Nikosh" pitchFamily="2" charset="0"/>
                        </a:rPr>
                        <a:t>প্রাচী</a:t>
                      </a:r>
                      <a:r>
                        <a:rPr lang="bn-IN" sz="2800" baseline="0" dirty="0" smtClean="0">
                          <a:latin typeface="Nikosh" pitchFamily="2" charset="0"/>
                          <a:cs typeface="Nikosh" pitchFamily="2" charset="0"/>
                        </a:rPr>
                        <a:t>র 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" pitchFamily="2" charset="0"/>
                          <a:cs typeface="Nikosh" pitchFamily="2" charset="0"/>
                        </a:rPr>
                        <a:t>অক্সি</a:t>
                      </a:r>
                      <a:r>
                        <a:rPr lang="bn-IN" sz="2800" baseline="0" dirty="0" smtClean="0">
                          <a:latin typeface="Nikosh" pitchFamily="2" charset="0"/>
                          <a:cs typeface="Nikosh" pitchFamily="2" charset="0"/>
                        </a:rPr>
                        <a:t>জেনের পরিমাণ 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708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" pitchFamily="2" charset="0"/>
                          <a:cs typeface="Nikosh" pitchFamily="2" charset="0"/>
                        </a:rPr>
                        <a:t>কার্ব</a:t>
                      </a:r>
                      <a:r>
                        <a:rPr lang="bn-IN" sz="2800" baseline="0" dirty="0" smtClean="0">
                          <a:latin typeface="Nikosh" pitchFamily="2" charset="0"/>
                          <a:cs typeface="Nikosh" pitchFamily="2" charset="0"/>
                        </a:rPr>
                        <a:t>ন ডাইঅক্সাইডের পরিমাণ 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34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8953" y="107575"/>
            <a:ext cx="11914094" cy="664284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Explosion 2 1"/>
          <p:cNvSpPr/>
          <p:nvPr/>
        </p:nvSpPr>
        <p:spPr>
          <a:xfrm>
            <a:off x="3158837" y="107575"/>
            <a:ext cx="6470072" cy="1939636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মূল্যায়ন </a:t>
            </a:r>
            <a:endParaRPr lang="en-US" sz="4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36587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১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রক্তে শতকরা কত ভাগ রক্তরস থাকে ?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9451" y="313661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2800" smtClean="0">
                <a:latin typeface="Nikosh" pitchFamily="2" charset="0"/>
                <a:cs typeface="Nikosh" pitchFamily="2" charset="0"/>
              </a:rPr>
              <a:t> প্লেটলেটের কাজ কী?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909848"/>
            <a:ext cx="687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৩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অক্সিজেন সমৃদ্ধ রক্ত পরিবহন করে কে?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9451" y="4627418"/>
            <a:ext cx="5777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৪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ফাইব্রিনোজেনের কাজ কী?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3446" y="5334000"/>
            <a:ext cx="6774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৫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শিরা কেমন রক্ত বহন করে?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0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4812" y="107576"/>
            <a:ext cx="11914094" cy="664284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i\Desktop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90" y="176914"/>
            <a:ext cx="9060873" cy="507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2926" y="176914"/>
            <a:ext cx="7689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বাড়ির কাজ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3890" y="5569527"/>
            <a:ext cx="9587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bn-IN" sz="3200" b="1" dirty="0" smtClean="0">
                <a:latin typeface="Nikosh" pitchFamily="2" charset="0"/>
                <a:cs typeface="Nikosh" pitchFamily="2" charset="0"/>
              </a:rPr>
              <a:t>রক্ত দেহের একটি গুরুত্ব পূর্ণ উপাদান ব্যাখ্যা কর ।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54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94962" y="1617495"/>
            <a:ext cx="3600773" cy="3425123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দেলওয়ারা বেগম </a:t>
            </a:r>
          </a:p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সহকারি শিক্ষক  বি,এসসি (গণিত) </a:t>
            </a:r>
          </a:p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আলতাদীঘি স্নাতক মাদরাসা ,শেরপুর, বগুড়া । </a:t>
            </a:r>
          </a:p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মোবাইলঃ ০১৭২৮২৪৭৯১০</a:t>
            </a:r>
          </a:p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ই-মেইল- </a:t>
            </a:r>
            <a:r>
              <a:rPr lang="en-US" sz="2000" b="1" dirty="0" smtClean="0">
                <a:latin typeface="Nikosh" pitchFamily="2" charset="0"/>
                <a:cs typeface="Nikosh" pitchFamily="2" charset="0"/>
                <a:hlinkClick r:id="rId3"/>
              </a:rPr>
              <a:t>delwara1979@gmail.com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10110" y="1617492"/>
            <a:ext cx="3708148" cy="3425123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95735" y="1617496"/>
            <a:ext cx="3606799" cy="3425122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21585" y="1617496"/>
            <a:ext cx="3355097" cy="3041823"/>
          </a:xfrm>
          <a:prstGeom prst="ellipse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84858" y="1940596"/>
            <a:ext cx="3139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শ্রেণিঃ দাখিল ৭ম </a:t>
            </a:r>
          </a:p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বিষয়ঃ বিজ্ঞান </a:t>
            </a:r>
          </a:p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অধ্যায়ঃ পঞ্চম </a:t>
            </a:r>
          </a:p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সময়ঃ ৪৫ মিনিট </a:t>
            </a:r>
          </a:p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তারিখঃ ১৬ /০৭ /২০২০ ইং 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D:\Image\69413891_410833392902020_568395760640249036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16" y="2436846"/>
            <a:ext cx="2381892" cy="17864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/>
          <p:cNvSpPr/>
          <p:nvPr/>
        </p:nvSpPr>
        <p:spPr>
          <a:xfrm>
            <a:off x="47063" y="53787"/>
            <a:ext cx="12097871" cy="6763870"/>
          </a:xfrm>
          <a:prstGeom prst="frame">
            <a:avLst>
              <a:gd name="adj1" fmla="val 3558"/>
            </a:avLst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72221" y="268940"/>
            <a:ext cx="11647557" cy="6320118"/>
          </a:xfrm>
          <a:prstGeom prst="frame">
            <a:avLst>
              <a:gd name="adj1" fmla="val 2713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30612" y="578222"/>
            <a:ext cx="11130773" cy="5701553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94733" y="207433"/>
            <a:ext cx="11802534" cy="651933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i\Desktop\download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767" y="1071327"/>
            <a:ext cx="6396961" cy="47915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xplosion 2 6"/>
          <p:cNvSpPr/>
          <p:nvPr/>
        </p:nvSpPr>
        <p:spPr>
          <a:xfrm>
            <a:off x="6927273" y="2418001"/>
            <a:ext cx="4502727" cy="2964874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Thanks </a:t>
            </a:r>
            <a:endParaRPr lang="en-US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2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791" y="147916"/>
            <a:ext cx="11819965" cy="65621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i\Desktop\download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3" t="-3067" b="3067"/>
          <a:stretch/>
        </p:blipFill>
        <p:spPr bwMode="auto">
          <a:xfrm>
            <a:off x="461053" y="1977358"/>
            <a:ext cx="4110947" cy="268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\Desktop\teno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033092"/>
            <a:ext cx="3012142" cy="256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\Desktop\giphy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225" y="2033092"/>
            <a:ext cx="3650046" cy="257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0507" y="295835"/>
            <a:ext cx="7476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ভেবে বলো চিত্রে কি দেখতে পাচ্ছো?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2760" y="295835"/>
            <a:ext cx="7732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রক্ত কি ধরনের পদার্থ?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017" y="295835"/>
            <a:ext cx="11819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রক্ত নামক এই তরল পদার্থটি যে প্রক্রিয়ায় আমাদের দেহে পরিবহনের কাজ সম্পন্ন কর তাকে কি বলে?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186E616-F344-4FB7-A824-54C3B1A110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t="15217" r="59303" b="10390"/>
          <a:stretch/>
        </p:blipFill>
        <p:spPr>
          <a:xfrm>
            <a:off x="1001595" y="1022643"/>
            <a:ext cx="10188805" cy="467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1791" y="295835"/>
            <a:ext cx="11526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যে তন্ত্রের মাধ্যমে দেহে রক্ত সংবহন প্রক্রিয়া সম্পন্ন করে তাকে কি বলে ?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2760" y="5768788"/>
            <a:ext cx="7732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আবার চেষ্টা করো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7700" y="2968013"/>
            <a:ext cx="2622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রক্ত সংবহনতন্ত্র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4" name="Picture 2" descr="C:\Users\i\Desktop\download (4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088974"/>
            <a:ext cx="3910445" cy="378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i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5" y="1003720"/>
            <a:ext cx="4001925" cy="378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i\Desktop\images (6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34" b="96226" l="3145" r="94340">
                        <a14:foregroundMark x1="10692" y1="20126" x2="3459" y2="35220"/>
                        <a14:foregroundMark x1="59748" y1="40881" x2="70440" y2="49686"/>
                        <a14:foregroundMark x1="64151" y1="67925" x2="85535" y2="52830"/>
                        <a14:foregroundMark x1="58176" y1="36478" x2="64151" y2="40252"/>
                        <a14:foregroundMark x1="56604" y1="33962" x2="59748" y2="34591"/>
                        <a14:foregroundMark x1="84591" y1="53459" x2="90252" y2="28302"/>
                        <a14:foregroundMark x1="88679" y1="37107" x2="86478" y2="13836"/>
                        <a14:foregroundMark x1="87736" y1="18239" x2="94654" y2="15723"/>
                        <a14:foregroundMark x1="88365" y1="81761" x2="84906" y2="96226"/>
                        <a14:foregroundMark x1="41195" y1="46541" x2="44654" y2="44025"/>
                        <a14:foregroundMark x1="46541" y1="42138" x2="37421" y2="49686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276" y="1022644"/>
            <a:ext cx="4304706" cy="37662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415006" y="1096054"/>
            <a:ext cx="92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ধমনি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371131" y="125592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শিরা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31410" y="4601975"/>
            <a:ext cx="224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কৈশিকনালি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6542" y="5693581"/>
            <a:ext cx="9998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রক্ত,হৃৎপিন্ড,ধমনি, শিরা এবং লসিকা ও লসিকাবাহী নালির সমনবয়ে মানব দেহের সংবহনতন্ত্র গঠিত।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30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5" grpId="0"/>
      <p:bldP spid="5" grpId="1"/>
      <p:bldP spid="7" grpId="0"/>
      <p:bldP spid="7" grpId="1"/>
      <p:bldP spid="8" grpId="0"/>
      <p:bldP spid="8" grpId="1"/>
      <p:bldP spid="9" grpId="0"/>
      <p:bldP spid="17" grpId="0"/>
      <p:bldP spid="18" grpId="0"/>
      <p:bldP spid="1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365" y="134471"/>
            <a:ext cx="11887200" cy="65890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1169894" y="672354"/>
            <a:ext cx="4935071" cy="1304364"/>
          </a:xfrm>
          <a:prstGeom prst="wedgeRoundRectCallout">
            <a:avLst>
              <a:gd name="adj1" fmla="val -19199"/>
              <a:gd name="adj2" fmla="val 11920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 শেষে শিক্ষার্থীরা.....................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4425" y="3254188"/>
            <a:ext cx="9184341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১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রক্ত কী তা বলতে পারবে; </a:t>
            </a:r>
          </a:p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রক্তের উপাদানগুলো বিশ্লেষণ করতে পারবে;</a:t>
            </a:r>
          </a:p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৩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রক্ত নালি ব্যাখ্যা 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পারবে। </a:t>
            </a:r>
            <a:endParaRPr lang="bn-IN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82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364" y="161364"/>
            <a:ext cx="11869272" cy="653527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2 5"/>
          <p:cNvSpPr/>
          <p:nvPr/>
        </p:nvSpPr>
        <p:spPr>
          <a:xfrm>
            <a:off x="3146611" y="376515"/>
            <a:ext cx="5647765" cy="2178425"/>
          </a:xfrm>
          <a:prstGeom prst="irregularSeal2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একক কাজ </a:t>
            </a:r>
            <a:endParaRPr lang="en-US" sz="4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4059" y="346934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রক্ত কী?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8188" y="4779478"/>
            <a:ext cx="10663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রক্ত ঘন লাল রঙের একটি তরল পদার্থ। এটি এক ধরনের যোজক কলা বা টিস্যু। রক্তের স্বাদ ক্ষারধর্মী।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7" name="Picture 3" descr="C:\Users\i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51" y="928655"/>
            <a:ext cx="6481483" cy="364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82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7031" y="155863"/>
            <a:ext cx="11838709" cy="654627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186453" y="439570"/>
            <a:ext cx="4948518" cy="927847"/>
            <a:chOff x="4168588" y="793376"/>
            <a:chExt cx="2702860" cy="342901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0" name="Rectangular Callout 29"/>
            <p:cNvSpPr/>
            <p:nvPr/>
          </p:nvSpPr>
          <p:spPr>
            <a:xfrm>
              <a:off x="4168588" y="793376"/>
              <a:ext cx="2702859" cy="342901"/>
            </a:xfrm>
            <a:prstGeom prst="wedgeRectCallout">
              <a:avLst>
                <a:gd name="adj1" fmla="val -50162"/>
                <a:gd name="adj2" fmla="val 17393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ular Callout 31"/>
            <p:cNvSpPr/>
            <p:nvPr/>
          </p:nvSpPr>
          <p:spPr>
            <a:xfrm>
              <a:off x="4168589" y="793376"/>
              <a:ext cx="2702859" cy="342901"/>
            </a:xfrm>
            <a:prstGeom prst="wedgeRectCallout">
              <a:avLst>
                <a:gd name="adj1" fmla="val 47067"/>
                <a:gd name="adj2" fmla="val 16718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051029" y="613783"/>
            <a:ext cx="3402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রক্তের উপাদান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01091" y="2584658"/>
            <a:ext cx="2528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রক্ত রস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26176" y="2438400"/>
            <a:ext cx="2554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রক্ত কণিকা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6" name="Picture 4" descr="C:\Users\i\Desktop\download (6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9" t="55181" r="18694" b="12968"/>
          <a:stretch/>
        </p:blipFill>
        <p:spPr bwMode="auto">
          <a:xfrm>
            <a:off x="1119570" y="3107878"/>
            <a:ext cx="2931459" cy="9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5472545" y="3136850"/>
            <a:ext cx="53394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472545" y="3136850"/>
            <a:ext cx="0" cy="6454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271164" y="3136850"/>
            <a:ext cx="0" cy="6454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0812023" y="3136850"/>
            <a:ext cx="1" cy="6800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234602" y="3998666"/>
            <a:ext cx="2420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লোহিত রক্ত কণিকা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78524" y="3998666"/>
            <a:ext cx="2312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শ্বেত রক্তকণিকা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681117" y="3974635"/>
            <a:ext cx="2261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অনুচক্রিকা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3" name="Picture 2" descr="C:\Users\i\Desktop\download (6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1" t="15016" r="53772" b="46432"/>
          <a:stretch/>
        </p:blipFill>
        <p:spPr bwMode="auto">
          <a:xfrm>
            <a:off x="4560779" y="4521886"/>
            <a:ext cx="1321507" cy="105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C:\Users\i\Desktop\download (6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7" t="14881" r="17619" b="43438"/>
          <a:stretch/>
        </p:blipFill>
        <p:spPr bwMode="auto">
          <a:xfrm>
            <a:off x="7126177" y="4497855"/>
            <a:ext cx="1556746" cy="116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C:\Users\i\Desktop\images (7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0" t="36115" r="12727" b="43831"/>
          <a:stretch/>
        </p:blipFill>
        <p:spPr bwMode="auto">
          <a:xfrm>
            <a:off x="9411215" y="4557207"/>
            <a:ext cx="2407025" cy="103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82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4812" y="107576"/>
            <a:ext cx="11914094" cy="664284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DBD8B47-F4D3-4BDD-9949-DEAA5DD51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83" y="2494430"/>
            <a:ext cx="2932231" cy="24226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C:\Users\i\Desktop\download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7868" r="39781" b="16234"/>
          <a:stretch/>
        </p:blipFill>
        <p:spPr bwMode="auto">
          <a:xfrm>
            <a:off x="4415116" y="2232820"/>
            <a:ext cx="3361763" cy="355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xplosion 1 11"/>
          <p:cNvSpPr/>
          <p:nvPr/>
        </p:nvSpPr>
        <p:spPr>
          <a:xfrm>
            <a:off x="3818135" y="201706"/>
            <a:ext cx="5008003" cy="1317812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রক্ত রস </a:t>
            </a:r>
            <a:endParaRPr lang="en-US" sz="40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412" y="1990164"/>
            <a:ext cx="3845029" cy="207307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রক্তরস রক্তের তরল অংশ।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রক্তরসে রক্ত কণিকা ভাসমান অবস্থায় থাকে</a:t>
            </a:r>
            <a:r>
              <a:rPr lang="bn-IN" dirty="0" smtClean="0"/>
              <a:t>।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412" y="4392691"/>
            <a:ext cx="3845029" cy="175261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সাধারণত রক্তের শতকরা ৫৫ ভাগ রক্তরস 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923679" y="1990164"/>
            <a:ext cx="3832412" cy="184785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এতে আমিষ,লবণ ও অন্ত্র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থেকে শোষিত খাদ্য উপাদান থাকে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23679" y="4392690"/>
            <a:ext cx="3933265" cy="165848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ফাইব্রিনোজেন নামক একটি উপাদান থাকে যা রক্তকে জমাট বাঁধতে সাহায্য করে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9714" y="2390873"/>
            <a:ext cx="16943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রক্তরস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4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6571" y="138381"/>
            <a:ext cx="11914094" cy="664284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i\Desktop\download (6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2"/>
          <a:stretch/>
        </p:blipFill>
        <p:spPr bwMode="auto">
          <a:xfrm>
            <a:off x="4199728" y="1789305"/>
            <a:ext cx="3491988" cy="24330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7130" y="497541"/>
            <a:ext cx="972222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এসো এবার আমরা রক্তকণিকা সম্পর্কে জানবো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4229" y="4437525"/>
            <a:ext cx="278354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" pitchFamily="2" charset="0"/>
                <a:cs typeface="Nikosh" pitchFamily="2" charset="0"/>
              </a:rPr>
              <a:t>লোহিত রক্তকণিকা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728" y="2111190"/>
            <a:ext cx="3716122" cy="2460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bn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লোহিত রক্ত কণিকার জন্য রক্তের রং লাল দেখায়।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ইহাতে নিউক্লিয়াস থাকে না।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47210" y="2017058"/>
            <a:ext cx="3738283" cy="2554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bn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হিমোগ্লোবিন থাকে। হিমোগ্লোবিনের সাথে অক্সিজেন যুক্ত হয়ে দেহকোষে পৌঁছায়</a:t>
            </a:r>
            <a:r>
              <a:rPr lang="bn-IN" sz="3200" dirty="0" smtClean="0">
                <a:solidFill>
                  <a:schemeClr val="tx1"/>
                </a:solidFill>
              </a:rPr>
              <a:t>।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22729" y="5298137"/>
            <a:ext cx="1176617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bn-IN" sz="3200" b="1" dirty="0" smtClean="0">
                <a:latin typeface="Nikosh" pitchFamily="2" charset="0"/>
                <a:cs typeface="Nikosh" pitchFamily="2" charset="0"/>
              </a:rPr>
              <a:t>লোহিত রক্ত কণিকা উভঅবতল ,চাকতির মতো গোলাকার কোষ। ইহা যকৃত ও অস্থিমজ্জায় তৈরি হয় ।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54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4812" y="94129"/>
            <a:ext cx="11914094" cy="664284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1" name="Picture 3" descr="C:\Users\i\Desktop\download (6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t="5332" r="2595" b="17271"/>
          <a:stretch/>
        </p:blipFill>
        <p:spPr bwMode="auto">
          <a:xfrm>
            <a:off x="4119282" y="2178421"/>
            <a:ext cx="3953436" cy="20170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xplosion 2 2"/>
          <p:cNvSpPr/>
          <p:nvPr/>
        </p:nvSpPr>
        <p:spPr>
          <a:xfrm>
            <a:off x="2725551" y="255494"/>
            <a:ext cx="5983941" cy="1317812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শ্বেত রক্তকণিকা 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624" y="1976718"/>
            <a:ext cx="3334870" cy="2864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itchFamily="34" charset="0"/>
              <a:buChar char="•"/>
            </a:pPr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শ্বেত রক্তকণিকা লোহিত রক্তকণিকার চেয়ে আকারে কিছুটা বড় ও অনিয়মিত আকারের হয়।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625" y="4948518"/>
            <a:ext cx="3334870" cy="1640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itchFamily="34" charset="0"/>
              <a:buChar char="•"/>
            </a:pPr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নিউক্লিয়াস আছে।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প্লীহা ও অস্থিমজ্জয় এদের জন্ম।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71647" y="1875865"/>
            <a:ext cx="3321423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itchFamily="34" charset="0"/>
              <a:buChar char="•"/>
            </a:pPr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দেহে কোনো রোগ-জীবাণু প্রবেশ করলে শ্বেত রক্তকণিকা সেগুলোকে ধবংশ করে।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71647" y="4840941"/>
            <a:ext cx="3330668" cy="1640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itchFamily="34" charset="0"/>
              <a:buChar char="•"/>
            </a:pPr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শ্বেত রক্তকণিকা দেহের প্রহরীর মতো কাজ করে।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18747" y="5116605"/>
            <a:ext cx="3554506" cy="1089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itchFamily="34" charset="0"/>
              <a:buChar char="•"/>
            </a:pPr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এদের সৈনিকের সাথে তুলনা করা হয়। 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4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6073</TotalTime>
  <Words>657</Words>
  <Application>Microsoft Office PowerPoint</Application>
  <PresentationFormat>Custom</PresentationFormat>
  <Paragraphs>148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nozrul</dc:creator>
  <cp:lastModifiedBy>i</cp:lastModifiedBy>
  <cp:revision>3688</cp:revision>
  <dcterms:created xsi:type="dcterms:W3CDTF">2016-01-18T13:16:44Z</dcterms:created>
  <dcterms:modified xsi:type="dcterms:W3CDTF">2020-07-21T11:39:55Z</dcterms:modified>
</cp:coreProperties>
</file>