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7" r:id="rId2"/>
    <p:sldId id="258" r:id="rId3"/>
    <p:sldId id="279" r:id="rId4"/>
    <p:sldId id="261" r:id="rId5"/>
    <p:sldId id="262" r:id="rId6"/>
    <p:sldId id="263" r:id="rId7"/>
    <p:sldId id="264" r:id="rId8"/>
    <p:sldId id="265" r:id="rId9"/>
    <p:sldId id="266" r:id="rId10"/>
    <p:sldId id="280" r:id="rId11"/>
    <p:sldId id="281" r:id="rId12"/>
    <p:sldId id="282" r:id="rId13"/>
    <p:sldId id="283" r:id="rId14"/>
    <p:sldId id="276" r:id="rId15"/>
    <p:sldId id="267" r:id="rId16"/>
    <p:sldId id="269" r:id="rId17"/>
    <p:sldId id="273" r:id="rId18"/>
    <p:sldId id="284" r:id="rId19"/>
    <p:sldId id="270" r:id="rId20"/>
    <p:sldId id="271" r:id="rId21"/>
    <p:sldId id="272" r:id="rId22"/>
    <p:sldId id="275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33"/>
    <a:srgbClr val="00CC00"/>
    <a:srgbClr val="FF0066"/>
    <a:srgbClr val="FBDFF8"/>
    <a:srgbClr val="F8E2F8"/>
    <a:srgbClr val="941C83"/>
    <a:srgbClr val="DA32CE"/>
    <a:srgbClr val="DFD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0EF44-44E2-4817-B3D8-7A04D59DE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64978-B283-4CFB-AE5B-BC30F5B28F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77E64-2208-4799-8A28-3AB8C48A0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EF5B-0CAD-4DC2-95B4-CF7735347A11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796EE-F53A-431C-AC7B-54CCF3161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D3777-35FE-41C9-A320-01ACE4475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AAB-0233-4A3B-BC47-F8945E117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6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4145F-475D-42F9-B663-5A673A03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D66584-57A9-4370-AD27-829D5CE5F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23660-E069-440B-BBBB-A948DB86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EF5B-0CAD-4DC2-95B4-CF7735347A11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84099-BAC4-4F8D-AB53-E6F95A151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31C3B-65E6-4DA2-B614-351B23112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AAB-0233-4A3B-BC47-F8945E117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5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13F9A1-A29E-41DF-B704-3B2D7BAF96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910334-AF88-4251-ABFF-2DF035B66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96952-B195-4D43-A182-843BD83A6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EF5B-0CAD-4DC2-95B4-CF7735347A11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962C6-4DE8-4064-94D1-774F94AD6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DA30A-36EE-43D5-92DE-E0053AFD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AAB-0233-4A3B-BC47-F8945E117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3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2D224-A6BB-4418-BFAC-C491244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99824-3FF7-47D4-86CB-F4081F99F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893BD-3916-497B-8BDA-8D49352D6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EF5B-0CAD-4DC2-95B4-CF7735347A11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10984-E211-4AF2-9A9F-0991642B7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A5439-4D1B-4065-98BE-3F97FA76C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AAB-0233-4A3B-BC47-F8945E117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2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647EF-0CA8-41E6-9686-45BD5F39D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BF0B4-00D3-4782-8701-B04894CD9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EDB74-0711-4205-A395-982DABE9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EF5B-0CAD-4DC2-95B4-CF7735347A11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EE077-7001-4AFA-9FCA-B2D8FC2E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EDD3B-9E45-46DC-9FD6-09E4C14C6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AAB-0233-4A3B-BC47-F8945E117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1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0EF7E-C334-4B02-90F8-BE84E506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473C2-09A3-4091-A74B-2681C047B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2AB12-D9F2-400D-85A3-CE8883064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D12C2-47CE-4CCB-BDEC-ADFBF2E1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EF5B-0CAD-4DC2-95B4-CF7735347A11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0CB21-22FD-4E50-B8F7-F843EB9BD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9E7DD-7DEF-4D1C-B4E1-5A0CD78CA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AAB-0233-4A3B-BC47-F8945E117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1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97091-3644-4CB4-BEC3-DF0D8068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5C0A3-E736-43B5-AAAF-6383334F3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26648-EC13-4461-BF46-2A3BC76C6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4A0D2-C7E3-4E16-A356-33007604A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9E3438-1730-4594-AD44-1CD2AF588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A8EC26-CC42-4546-9121-E0971B948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EF5B-0CAD-4DC2-95B4-CF7735347A11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C4E1DD-BD9B-4E71-871B-4C7E9163E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A486BF-D474-485C-A176-474BF84D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AAB-0233-4A3B-BC47-F8945E117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3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9162-CD81-483E-9005-33FAA35D4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FDB9C-961E-4BD3-B9F6-613CE79CC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EF5B-0CAD-4DC2-95B4-CF7735347A11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BB765-551F-437D-9985-151E59C21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5BCD2-426B-4460-8060-E67E4AC4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AAB-0233-4A3B-BC47-F8945E117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8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DE07C0-0DAB-4F3E-A8AD-ABD50F2DD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EF5B-0CAD-4DC2-95B4-CF7735347A11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05CE-C203-490A-96EA-2497D2114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8B2B1-387A-45EE-92A3-6FEA38D7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AAB-0233-4A3B-BC47-F8945E117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0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FF77C-4B6B-46A6-9C4E-042116F1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B77C8-2484-4010-B4B4-E39E9E64E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FB2C9-9117-4997-B970-B0A729199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A900A-2467-48F0-88C4-F6B9768F3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EF5B-0CAD-4DC2-95B4-CF7735347A11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F348B-134D-4E05-9668-6A5A306D5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75A2B-6437-4EA4-AA9A-542FBC5B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AAB-0233-4A3B-BC47-F8945E117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6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53122-C5E0-4FCF-8408-1F75B7992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CBFD86-FF19-4EB5-878B-730C8AAF29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C3F9B-3697-4791-ADB4-78B732DC1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9D034-4118-4564-B11B-22A3B746C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EF5B-0CAD-4DC2-95B4-CF7735347A11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63A1D-8500-4DB0-B60C-75EEBEE64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AB644-2535-452E-BBBB-7E43B9037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AAB-0233-4A3B-BC47-F8945E117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8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7AB97-82E2-4E17-B474-412C8B42A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C3D41-6AD3-4D1E-AF1B-AD6882E39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8E36D-A2AC-4DA5-B2BE-B7A0A40B8D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2EF5B-0CAD-4DC2-95B4-CF7735347A11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542D8-122D-4462-932E-2BEB29C00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CBF88-794D-44AE-B4F6-E9C58EAE1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6AAB-0233-4A3B-BC47-F8945E117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0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3.wdp"/><Relationship Id="rId7" Type="http://schemas.microsoft.com/office/2007/relationships/hdphoto" Target="../media/hdphoto1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14.wdp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19.wdp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microsoft.com/office/2007/relationships/hdphoto" Target="../media/hdphoto9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8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microsoft.com/office/2007/relationships/hdphoto" Target="../media/hdphoto10.wdp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microsoft.com/office/2007/relationships/hdphoto" Target="../media/hdphoto11.wdp"/><Relationship Id="rId4" Type="http://schemas.openxmlformats.org/officeDocument/2006/relationships/image" Target="../media/image24.pn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25FAE8-3877-40D5-904E-C1242038D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pic>
        <p:nvPicPr>
          <p:cNvPr id="7" name="Fine   Upbeat and Dance Background Music  Electronic Pop Music Instrumental (FREE DOWNNLOAD)">
            <a:hlinkClick r:id="" action="ppaction://media"/>
            <a:extLst>
              <a:ext uri="{FF2B5EF4-FFF2-40B4-BE49-F238E27FC236}">
                <a16:creationId xmlns:a16="http://schemas.microsoft.com/office/drawing/2014/main" id="{245614C0-D64E-4154-A02A-845223AF39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H="1">
            <a:off x="4114800" y="4038600"/>
            <a:ext cx="152400" cy="152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A66FC42-CCD4-4FAC-902D-B7252507FAFD}"/>
              </a:ext>
            </a:extLst>
          </p:cNvPr>
          <p:cNvSpPr/>
          <p:nvPr/>
        </p:nvSpPr>
        <p:spPr>
          <a:xfrm rot="19694644">
            <a:off x="2130845" y="1417812"/>
            <a:ext cx="55812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</a:p>
          <a:p>
            <a:pPr algn="ctr"/>
            <a:r>
              <a:rPr lang="bn-BD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</a:p>
          <a:p>
            <a:pPr algn="ctr"/>
            <a:r>
              <a:rPr lang="bn-BD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4D0C31-C11C-4D79-A69B-0E2FEECBB089}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5758" numSld="999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m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" y="1066800"/>
            <a:ext cx="1422862" cy="2138181"/>
          </a:xfrm>
          <a:prstGeom prst="rect">
            <a:avLst/>
          </a:prstGeom>
        </p:spPr>
      </p:pic>
      <p:pic>
        <p:nvPicPr>
          <p:cNvPr id="3" name="Picture 2" descr="index.jpgf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4419600"/>
            <a:ext cx="2161342" cy="1438275"/>
          </a:xfrm>
          <a:prstGeom prst="rect">
            <a:avLst/>
          </a:prstGeom>
        </p:spPr>
      </p:pic>
      <p:pic>
        <p:nvPicPr>
          <p:cNvPr id="5" name="Picture 4" descr="j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Brush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7600" y="1143000"/>
            <a:ext cx="1828800" cy="1911927"/>
          </a:xfrm>
          <a:prstGeom prst="rect">
            <a:avLst/>
          </a:prstGeom>
        </p:spPr>
      </p:pic>
      <p:pic>
        <p:nvPicPr>
          <p:cNvPr id="7" name="Picture 6" descr="k.jpg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81400" y="4572000"/>
            <a:ext cx="2394527" cy="12858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702031" y="283698"/>
            <a:ext cx="57150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ছবির ফলগুলো কেমন রঙের?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81400" y="3352800"/>
            <a:ext cx="22098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কাঁচা পেঁপে</a:t>
            </a:r>
            <a:r>
              <a:rPr lang="bn-BD" sz="3600" b="1" dirty="0">
                <a:latin typeface="Nikosh" pitchFamily="2" charset="0"/>
                <a:cs typeface="Nikosh" pitchFamily="2" charset="0"/>
              </a:rPr>
              <a:t>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77000" y="3352799"/>
            <a:ext cx="2362200" cy="33528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কাঁচা আম, পেঁপে, পেয়ারা, বাঙ্গি সবুজ রঙের হয়।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91200" y="1066800"/>
            <a:ext cx="3124200" cy="2133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ছবির ফলগুলো দেখতে সবুজ।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36764" y="5932903"/>
            <a:ext cx="28956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কাঁচা বাঙ্গি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7200" y="5943600"/>
            <a:ext cx="28956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কাঁচা পেয়ারা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5800" y="3352800"/>
            <a:ext cx="22098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কাঁচা আম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B4C711-AA66-4221-A9EE-AD5C48145404}"/>
              </a:ext>
            </a:extLst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40412" y="135177"/>
            <a:ext cx="54102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ছবির ফলগুলো কি রঙের 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12" y="1021782"/>
            <a:ext cx="2438400" cy="1695096"/>
          </a:xfrm>
          <a:prstGeom prst="rect">
            <a:avLst/>
          </a:prstGeom>
        </p:spPr>
      </p:pic>
      <p:pic>
        <p:nvPicPr>
          <p:cNvPr id="6" name="Picture 5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082" y="3738660"/>
            <a:ext cx="1524000" cy="1837765"/>
          </a:xfrm>
          <a:prstGeom prst="rect">
            <a:avLst/>
          </a:prstGeom>
        </p:spPr>
      </p:pic>
      <p:pic>
        <p:nvPicPr>
          <p:cNvPr id="8" name="Picture 7" descr="images.jpg12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74" y="1021782"/>
            <a:ext cx="2590800" cy="1762125"/>
          </a:xfrm>
          <a:prstGeom prst="rect">
            <a:avLst/>
          </a:prstGeom>
        </p:spPr>
      </p:pic>
      <p:pic>
        <p:nvPicPr>
          <p:cNvPr id="9" name="Picture 8" descr="o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05" y="3738660"/>
            <a:ext cx="1830155" cy="18383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815819" y="3986945"/>
            <a:ext cx="3023381" cy="2590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পাকা বাঙ্গি, পেঁপে, পেয়ারা, আম হলুদ রঙের হয়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16812" y="5663345"/>
            <a:ext cx="20574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পাকা আম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4063" y="2716878"/>
            <a:ext cx="20574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পাকা বাঙ্গি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84564" y="2716878"/>
            <a:ext cx="20574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পাকা পেঁপে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9106" y="5684367"/>
            <a:ext cx="2323514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পাকা পেয়ারা</a:t>
            </a:r>
            <a:r>
              <a:rPr lang="bn-BD" sz="3600" b="1" dirty="0">
                <a:latin typeface="Nikosh" pitchFamily="2" charset="0"/>
                <a:cs typeface="Nikosh" pitchFamily="2" charset="0"/>
              </a:rPr>
              <a:t>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72200" y="1219200"/>
            <a:ext cx="2667000" cy="2667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ছবির ফলগুলো হলুদ রঙের। </a:t>
            </a:r>
            <a:r>
              <a:rPr lang="bn-BD" sz="3600" b="1" dirty="0">
                <a:latin typeface="Nikosh" pitchFamily="2" charset="0"/>
                <a:cs typeface="Nikosh" pitchFamily="2" charset="0"/>
              </a:rPr>
              <a:t>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7C23F6-9403-43F1-90DB-9DFB5657272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2457450" cy="1857375"/>
          </a:xfrm>
          <a:prstGeom prst="rect">
            <a:avLst/>
          </a:prstGeom>
        </p:spPr>
      </p:pic>
      <p:pic>
        <p:nvPicPr>
          <p:cNvPr id="3" name="Picture 2" descr="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886200"/>
            <a:ext cx="2590800" cy="2107555"/>
          </a:xfrm>
          <a:prstGeom prst="rect">
            <a:avLst/>
          </a:prstGeom>
        </p:spPr>
      </p:pic>
      <p:pic>
        <p:nvPicPr>
          <p:cNvPr id="4" name="Picture 3" descr="qw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990600"/>
            <a:ext cx="2724150" cy="191672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05200" y="3810000"/>
            <a:ext cx="5257800" cy="273968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পাকা বাতাবিলেবুর ভিতরটা হালকা গোলাপি রঙের। পাকা ডালিমের ছোট ছোট দানা টুকটুকে লাল। তরমুজের ভিতরটাও খুব লাল।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0" y="990600"/>
            <a:ext cx="2667000" cy="1981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ফলের ভেতরের ছবি দেখতে পাচ্ছি।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5940083"/>
            <a:ext cx="24384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বাতাবিলেবু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33800" y="3048000"/>
            <a:ext cx="15240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তরমুজ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2971800"/>
            <a:ext cx="16764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ডালিম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33500" y="166688"/>
            <a:ext cx="64770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দেখতে পাচ্ছ?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44FAFE-9581-4341-AE46-CB82061ACCF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h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0400" y="2133600"/>
            <a:ext cx="2524125" cy="2524125"/>
          </a:xfrm>
          <a:prstGeom prst="rect">
            <a:avLst/>
          </a:prstGeom>
        </p:spPr>
      </p:pic>
      <p:pic>
        <p:nvPicPr>
          <p:cNvPr id="3" name="Picture 2" descr="images.jpg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057400"/>
            <a:ext cx="2438400" cy="260695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828800" y="304800"/>
            <a:ext cx="57912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দেখতে পাচ্ছ?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00400" y="4754361"/>
            <a:ext cx="2438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কমলা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91200" y="4343400"/>
            <a:ext cx="2895600" cy="2286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জামরুলের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কমলার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খোসা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72200" y="1600200"/>
            <a:ext cx="2438400" cy="2438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দুইটি ফলের ছবি দেখতে পাচ্ছি।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4740553"/>
            <a:ext cx="2438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জামরুল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CF5F5D-42E6-4383-A2A0-A01DD483A0D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1066800"/>
            <a:ext cx="53340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ছকে কোনটি কী রঙের ফল তা ছকে লিখি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0" y="167639"/>
            <a:ext cx="3733800" cy="6377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download (93)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18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7450" y="200464"/>
            <a:ext cx="2495550" cy="18288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57200" y="5105400"/>
            <a:ext cx="27432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কাঁচা আম, কাঁচা পেয়ারা, কাঁচা পেঁপে, কাঁচা বাঙ্গি।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00400" y="5105400"/>
            <a:ext cx="27432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" pitchFamily="2" charset="0"/>
                <a:cs typeface="Nikosh" pitchFamily="2" charset="0"/>
              </a:rPr>
              <a:t>  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পাকা পেঁপে, পাকা বাঙ্গি, পাকা আম, পাকা পেয়ারা।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4572000"/>
            <a:ext cx="2743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" y="4572000"/>
            <a:ext cx="27432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সবুজ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1000" y="2362200"/>
            <a:ext cx="8153400" cy="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কাঁচা আম, পাকা পেঁপে, পাকা বাঙ্গি, কাঁচা পেয়ারা,পাকা আম, কাঁচা পেঁপে, কাঁচা বাঙ্গি,পাকা পেয়ারা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জামরুল,কমলা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10000" y="3810000"/>
            <a:ext cx="1524000" cy="609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" pitchFamily="2" charset="0"/>
                <a:cs typeface="Nikosh" pitchFamily="2" charset="0"/>
              </a:rPr>
              <a:t>ছক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3600" y="4571999"/>
            <a:ext cx="1447800" cy="5333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91400" y="4572000"/>
            <a:ext cx="1524000" cy="5333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91399" y="5105398"/>
            <a:ext cx="1524000" cy="15240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কমলা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43600" y="5105398"/>
            <a:ext cx="1447800" cy="15134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" pitchFamily="2" charset="0"/>
                <a:cs typeface="Nikosh" pitchFamily="2" charset="0"/>
              </a:rPr>
              <a:t> 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জামরুল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CC2C87-B281-4DC4-A355-1393B4B0173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0" grpId="0" animBg="1"/>
      <p:bldP spid="24" grpId="0" animBg="1"/>
      <p:bldP spid="27" grpId="0" animBg="1"/>
      <p:bldP spid="28" grpId="0" animBg="1"/>
      <p:bldP spid="29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 rot="20125621">
            <a:off x="685346" y="1042811"/>
            <a:ext cx="3564137" cy="1750409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s (68)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73673">
            <a:off x="5715000" y="609600"/>
            <a:ext cx="2228850" cy="20478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4800" y="3733800"/>
            <a:ext cx="8382000" cy="1066800"/>
          </a:xfrm>
          <a:prstGeom prst="round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আমি অনেক ফলের ছবি ও নাম দেখেছি । তিনটি ফলের নাম হলোঃ  কলা,আম, আনারস।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5819206"/>
            <a:ext cx="8382000" cy="7632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ঊত্তরঃ  কাঁচা আম, কাঁচা পেঁপে, কাঁচা পেয়ারা। 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4876800"/>
            <a:ext cx="83820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কাঁচা অবস্থায় সবুজ রঙের হয় এমন তিনটি ফলের  নাম বল।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72090" y="2534308"/>
            <a:ext cx="57912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তুমি কী কী ফল দেখেছ? তিনটি ফলের  নাম বল।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F4BAF9-5C90-433A-951C-9B9DFC364D0B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228600" y="685800"/>
            <a:ext cx="4343400" cy="3390900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atin typeface="Nikosh" pitchFamily="2" charset="0"/>
                <a:cs typeface="Nikosh" pitchFamily="2" charset="0"/>
              </a:rPr>
              <a:t>পাঠ্যবই সংযোজন 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 descr="images (4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1336">
            <a:off x="4171116" y="1336512"/>
            <a:ext cx="4610587" cy="269376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3400" y="4191000"/>
            <a:ext cx="6172200" cy="2438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atin typeface="Nikosh" pitchFamily="2" charset="0"/>
                <a:cs typeface="Nikosh" pitchFamily="2" charset="0"/>
              </a:rPr>
              <a:t>এবার পাঠ্যবইয়ের ২৯ নং পৃষ্ঠা  বের কর এবং মনোযোগ দিয়ে আমার সাথে সরবে পড়। 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6F026C-BC92-4288-A112-76D3C1B15F4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5851" y="566225"/>
            <a:ext cx="8132298" cy="12625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এসো, এবার পাঠ্যাংশের অন্তর্গত শব্দগুলোর  অর্থ জেনে নিয়ে বাক্য গঠন করি।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2133600"/>
            <a:ext cx="7543800" cy="838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কোষ -  কোয়া। পাকা কমলার কোষ কমলা রঙের হয়।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3505200"/>
            <a:ext cx="7543800" cy="990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খোসা - ফল বা সবজির আবরণ। কমলার খোসা কমলা রঙের হয়।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4800600"/>
            <a:ext cx="7543800" cy="1371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দানা - বিচি,বীজ। পাকা ডালিমের ছোট ছোট দানা টুকটুকে লাল।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EA6652-7959-4A84-B4B5-E2B76E5A0FD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304800"/>
            <a:ext cx="84582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এসো, এবার ঘরের ভিতরের শব্দগুলো খালি জায়গায় বসিয়ে বাক্য তৈরি করি।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90800" y="1890932"/>
            <a:ext cx="1524000" cy="9144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দানা  </a:t>
            </a:r>
            <a:endParaRPr lang="en-US" sz="4800" b="1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14800" y="1905000"/>
            <a:ext cx="1524000" cy="9144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খোসা </a:t>
            </a:r>
            <a:endParaRPr lang="en-US" sz="4800" b="1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38800" y="1905000"/>
            <a:ext cx="1524000" cy="900332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কোষ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4205068"/>
            <a:ext cx="81534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খ) ডালিমের                   টুকটুকে লাল।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3048000"/>
            <a:ext cx="81534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ক) কাঁঠালের রসভরা                খেতে কী যে মজা</a:t>
            </a:r>
            <a:r>
              <a:rPr lang="bn-BD" sz="3600" b="1" dirty="0">
                <a:latin typeface="Nikosh" pitchFamily="2" charset="0"/>
                <a:cs typeface="Nikosh" pitchFamily="2" charset="0"/>
              </a:rPr>
              <a:t>।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5362136"/>
            <a:ext cx="81534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গ)                  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ছাড়িয়ে কলা খাও।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4800" y="3200400"/>
            <a:ext cx="1143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কোষ 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4419600"/>
            <a:ext cx="1143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দানা </a:t>
            </a:r>
            <a:r>
              <a:rPr lang="bn-BD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3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1800" y="5562600"/>
            <a:ext cx="1295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খোসা </a:t>
            </a:r>
            <a:r>
              <a:rPr lang="bn-BD" sz="3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3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A99477-7643-4B2F-8386-58716123CC45}"/>
              </a:ext>
            </a:extLst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 rot="20090979">
            <a:off x="466212" y="269252"/>
            <a:ext cx="3954329" cy="2692997"/>
          </a:xfrm>
          <a:prstGeom prst="irregularSeal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</a:p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download (89)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6400" y="304800"/>
            <a:ext cx="2819400" cy="2287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62000" y="3124200"/>
            <a:ext cx="7543800" cy="13147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 দুইটি ফলের ছবি আছে । যেকোনো একটি বিষয়ে তিনটি বাক্য লিখ ।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9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7240" y="4619757"/>
            <a:ext cx="2057400" cy="2057400"/>
          </a:xfrm>
          <a:prstGeom prst="rect">
            <a:avLst/>
          </a:prstGeom>
        </p:spPr>
      </p:pic>
      <p:pic>
        <p:nvPicPr>
          <p:cNvPr id="10" name="Picture 9" descr="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4320" y="4560793"/>
            <a:ext cx="1905000" cy="2297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C58157-05A2-45B8-9FDC-8F1E5B9E28D4}"/>
              </a:ext>
            </a:extLst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52400"/>
            <a:ext cx="36576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562600" y="1524000"/>
            <a:ext cx="3352800" cy="502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b="1" dirty="0">
              <a:latin typeface="Nikosh" pitchFamily="2" charset="0"/>
              <a:cs typeface="Nikosh" pitchFamily="2" charset="0"/>
            </a:endParaRPr>
          </a:p>
          <a:p>
            <a:pPr algn="ctr"/>
            <a:endParaRPr lang="bn-BD" sz="3200" b="1" dirty="0">
              <a:latin typeface="Nikosh" pitchFamily="2" charset="0"/>
              <a:cs typeface="Nikosh" pitchFamily="2" charset="0"/>
            </a:endParaRPr>
          </a:p>
          <a:p>
            <a:pPr algn="ctr"/>
            <a:endParaRPr lang="bn-BD" sz="3200" b="1" dirty="0">
              <a:latin typeface="Nikosh" pitchFamily="2" charset="0"/>
              <a:cs typeface="Nikosh" pitchFamily="2" charset="0"/>
            </a:endParaRPr>
          </a:p>
          <a:p>
            <a:pPr algn="ctr"/>
            <a:endParaRPr lang="bn-BD" sz="3200" b="1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নানা রঙের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ফুলফল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খেতেও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34000" y="152400"/>
            <a:ext cx="35814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" y="1524000"/>
            <a:ext cx="3352800" cy="510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4000" b="1" dirty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4000" b="1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সবিতা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চান্দাই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সুরমা,সিলেট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sabitaranidas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21605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@gmail.co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m.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Amar-Bangla-Boi-class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752600"/>
            <a:ext cx="1600200" cy="1869480"/>
          </a:xfrm>
          <a:prstGeom prst="rect">
            <a:avLst/>
          </a:prstGeom>
        </p:spPr>
      </p:pic>
      <p:pic>
        <p:nvPicPr>
          <p:cNvPr id="11" name="Picture 10" descr="IMG-20200401-WA0000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399" y="304799"/>
            <a:ext cx="1219201" cy="61722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F2830F-69B5-4B6A-B8D5-EF9DE05E5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69" y="1720948"/>
            <a:ext cx="1501378" cy="18407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9396D5D-3924-4372-9001-B7DAB7ED7E72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381000"/>
            <a:ext cx="50292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ছোট দলের কাজ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57200" y="1752600"/>
            <a:ext cx="3733800" cy="3886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কমপক্ষে সাত  জন শিক্ষার্থীকে রিডিং কর্ণারে রিডিং পড়তে দেব।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mages (48)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1500" y="1697193"/>
            <a:ext cx="3581400" cy="39416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A85BB4-0B73-48C1-9387-3A42FFD51C9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38400" y="533400"/>
            <a:ext cx="4343400" cy="1981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শিখবে প্রতিদিন ১টি করে শব্দ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3276600"/>
            <a:ext cx="7696200" cy="1828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কোষ  -  কোয়া ।   পাকা কমলার কোষ কমলা রঙের হয়।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43400" y="2743200"/>
            <a:ext cx="484632" cy="4572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B93E51-E3D4-42AB-B748-98C8BD24D43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 rot="20443275">
            <a:off x="44523" y="131668"/>
            <a:ext cx="3962444" cy="2327460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images (4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057" y="43543"/>
            <a:ext cx="2476500" cy="18478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4800" y="5562600"/>
            <a:ext cx="8686800" cy="1066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কাঁচা থাকতে আম, পেঁপে, পেয়ারা, বাঙ্গি ফল সবুজ রঙের হয়।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62200" y="2438400"/>
            <a:ext cx="65532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জামরুলের রং সাদা।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4600" y="1818709"/>
            <a:ext cx="62484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জামরুলের রং কেমন ?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800" y="4572000"/>
            <a:ext cx="8686800" cy="838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কাঁচা থাকতে কোন কোন ফল সবুজ রঙের হয়?    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1000" y="3124199"/>
            <a:ext cx="85344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কোন কোন ফলের ভিতরটা লাল রঙের?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1000" y="3886200"/>
            <a:ext cx="86106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উত্তরঃপাকা ডালিম ও তরমুজের ভিতরটা লাল রঙের।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F3F986-6D80-4D49-9713-BA01685D955F}"/>
              </a:ext>
            </a:extLst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15000" y="838200"/>
            <a:ext cx="2971800" cy="472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চারপাশে পাওয়া যায় এমন ফলগুলোর একটি তালিকা তৈরি কর।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990600" y="0"/>
            <a:ext cx="4572000" cy="2819400"/>
          </a:xfrm>
          <a:prstGeom prst="irregularSeal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mages (49)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9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2667000"/>
            <a:ext cx="4596104" cy="3505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8B5104-443A-4ADF-9D0C-EC6EB113E25B}"/>
              </a:ext>
            </a:extLst>
          </p:cNvPr>
          <p:cNvSpPr/>
          <p:nvPr/>
        </p:nvSpPr>
        <p:spPr>
          <a:xfrm rot="10800000" flipH="1" flipV="1">
            <a:off x="1" y="0"/>
            <a:ext cx="9144000" cy="6858000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4-1441424_papaya-hd-png-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592543">
            <a:off x="1773210" y="854953"/>
            <a:ext cx="3811239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8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8800" b="1" dirty="0">
                <a:ln w="1143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  <a:p>
            <a:pPr algn="ctr"/>
            <a:r>
              <a:rPr lang="bn-BD" sz="8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8800" b="1" dirty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8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BD" sz="8800" b="1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8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8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A6E797-8256-40B6-8FE2-D23C3B05B1F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52400"/>
            <a:ext cx="83820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এসো,নিচের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3" name="Picture 2" descr="=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276600"/>
            <a:ext cx="2847975" cy="1600200"/>
          </a:xfrm>
          <a:prstGeom prst="rect">
            <a:avLst/>
          </a:prstGeom>
        </p:spPr>
      </p:pic>
      <p:pic>
        <p:nvPicPr>
          <p:cNvPr id="4" name="Picture 3" descr="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838200"/>
            <a:ext cx="2619375" cy="1743075"/>
          </a:xfrm>
          <a:prstGeom prst="rect">
            <a:avLst/>
          </a:prstGeom>
        </p:spPr>
      </p:pic>
      <p:pic>
        <p:nvPicPr>
          <p:cNvPr id="6" name="Picture 5" descr="0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276600"/>
            <a:ext cx="2724150" cy="1676400"/>
          </a:xfrm>
          <a:prstGeom prst="rect">
            <a:avLst/>
          </a:prstGeom>
        </p:spPr>
      </p:pic>
      <p:pic>
        <p:nvPicPr>
          <p:cNvPr id="7" name="Picture 6" descr="07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838200"/>
            <a:ext cx="2676525" cy="1743075"/>
          </a:xfrm>
          <a:prstGeom prst="rect">
            <a:avLst/>
          </a:prstGeom>
        </p:spPr>
      </p:pic>
      <p:pic>
        <p:nvPicPr>
          <p:cNvPr id="9" name="Picture 8" descr="09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838200"/>
            <a:ext cx="2619375" cy="1743075"/>
          </a:xfrm>
          <a:prstGeom prst="rect">
            <a:avLst/>
          </a:prstGeom>
        </p:spPr>
      </p:pic>
      <p:pic>
        <p:nvPicPr>
          <p:cNvPr id="10" name="Picture 9" descr="0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6465" y="3277773"/>
            <a:ext cx="2543175" cy="16002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57200" y="5638800"/>
            <a:ext cx="43434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99403" y="6248399"/>
            <a:ext cx="4301197" cy="4572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57200" y="5029200"/>
            <a:ext cx="26670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রজনীগন্ধা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09600" y="2667000"/>
            <a:ext cx="2362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দোলনচাঁপা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505200" y="2667000"/>
            <a:ext cx="2362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টগর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400800" y="2667000"/>
            <a:ext cx="23622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423139" y="4994030"/>
            <a:ext cx="2667000" cy="4161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324600" y="4953000"/>
            <a:ext cx="25908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>
          <a:xfrm rot="10800000" flipV="1">
            <a:off x="5562600" y="5486400"/>
            <a:ext cx="3352800" cy="6858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টগর,শিউলি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দোলনচাঁপা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রজনীগন্ধা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638800" y="6248400"/>
            <a:ext cx="3276600" cy="4572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শিমুল,পলাশ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5029200" y="6248400"/>
            <a:ext cx="457200" cy="4084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029200" y="5638800"/>
            <a:ext cx="457200" cy="4084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3FBF67-DF3D-484E-8187-570387B80AE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71700" y="3856892"/>
            <a:ext cx="457200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নানা রঙের ফুলফল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71700" y="2362200"/>
            <a:ext cx="5562600" cy="990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343400" y="3505200"/>
            <a:ext cx="533400" cy="3048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343400" y="5334000"/>
            <a:ext cx="533400" cy="29260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90600" y="5791200"/>
            <a:ext cx="71628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খেতেও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মজার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140208"/>
            <a:ext cx="8686800" cy="1752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ফুল সম্পর্কে জানলাম আজ আমরা জানব ফল সম্পর্কে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419600" y="1975104"/>
            <a:ext cx="533400" cy="3048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BC3357-1323-4E33-B71B-D008EBB91C2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09900" y="152400"/>
            <a:ext cx="3124200" cy="914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9702" y="1219200"/>
            <a:ext cx="9906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শোনা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3219" y="2625618"/>
            <a:ext cx="914400" cy="129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3219" y="5448300"/>
            <a:ext cx="914400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লেখা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4038600"/>
            <a:ext cx="939019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পড়া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81200" y="1143000"/>
            <a:ext cx="7010400" cy="129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শুনে বুঝতে পারবে।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২।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81200" y="2590800"/>
            <a:ext cx="7010400" cy="129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২।পরিচিত ফল সম্পর্কে বর্ণনা করতে পারবে।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81200" y="4038600"/>
            <a:ext cx="7010400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400" dirty="0">
              <a:latin typeface="Nikosh" pitchFamily="2" charset="0"/>
              <a:cs typeface="Nikosh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১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।পাঠ্যপুস্তকের শব্দ শুদ্ধ উচ্চারণে পড়তে পারবে।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২।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৩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 পরিচিত ফল সম্পর্কে পড়ে বুঝতে পারবে।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 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57400" y="5486400"/>
            <a:ext cx="6934200" cy="114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লিখতে পারবে।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 পরিচিত ফল সম্পর্কে লিখতে পারবে।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371600" y="5715000"/>
            <a:ext cx="445008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369255" y="4305886"/>
            <a:ext cx="445008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371600" y="2971800"/>
            <a:ext cx="445008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371600" y="1600200"/>
            <a:ext cx="445008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37CD64-C703-4E2C-A78D-BC70B4815A1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34572" y="258298"/>
            <a:ext cx="84582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দেখতে পাচ্ছ ?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7200" y="5117001"/>
            <a:ext cx="23622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কাঁঠাল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57200" y="6032452"/>
            <a:ext cx="85344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বিভিন্ন রঙের ফল দেখতে পাচ্ছি।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248400" y="1371600"/>
            <a:ext cx="2590800" cy="426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হরেক রকমের ফল ফলে। বেশি হয় কলা, কাঁঠাল, আনারস </a:t>
            </a:r>
            <a:r>
              <a:rPr lang="bn-BD" sz="3600" b="1" dirty="0">
                <a:latin typeface="Nikosh" pitchFamily="2" charset="0"/>
                <a:cs typeface="Nikosh" pitchFamily="2" charset="0"/>
              </a:rPr>
              <a:t>।   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3" name="Picture 22" descr="download - 2020-04-18T152541.571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1066800"/>
            <a:ext cx="2178613" cy="1657350"/>
          </a:xfrm>
          <a:prstGeom prst="rect">
            <a:avLst/>
          </a:prstGeom>
        </p:spPr>
      </p:pic>
      <p:pic>
        <p:nvPicPr>
          <p:cNvPr id="25" name="Picture 24" descr="images - 2020-04-18T153441.073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153" r="89831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431" y="3470299"/>
            <a:ext cx="2809875" cy="1628775"/>
          </a:xfrm>
          <a:prstGeom prst="rect">
            <a:avLst/>
          </a:prstGeom>
        </p:spPr>
      </p:pic>
      <p:pic>
        <p:nvPicPr>
          <p:cNvPr id="26" name="Picture 25" descr="index.jpgm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1400" y="1066800"/>
            <a:ext cx="1981200" cy="330200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381000" y="2590800"/>
            <a:ext cx="23622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কলা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426655" y="4497021"/>
            <a:ext cx="2209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আনারস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179FCF-C359-43E7-A4B8-A775D82F0AF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1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61718"/>
            <a:ext cx="8686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দেখতে পাচ্ছ?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19800" y="2286000"/>
            <a:ext cx="2819400" cy="2438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" pitchFamily="2" charset="0"/>
                <a:cs typeface="Nikosh" pitchFamily="2" charset="0"/>
              </a:rPr>
              <a:t>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আম , জাম, পেঁপে , পেয়ারাও প্রচুর ফলে।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90600" y="5858022"/>
            <a:ext cx="71628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উওরঃ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বিভিন্ন ধরনের ফল দেখতে পাচ্ছি।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95" y="971843"/>
            <a:ext cx="1390185" cy="1676400"/>
          </a:xfrm>
          <a:prstGeom prst="rect">
            <a:avLst/>
          </a:prstGeom>
        </p:spPr>
      </p:pic>
      <p:pic>
        <p:nvPicPr>
          <p:cNvPr id="17" name="Picture 16" descr="144-1441424_papaya-hd-png-download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3352800"/>
            <a:ext cx="2590800" cy="1676400"/>
          </a:xfrm>
          <a:prstGeom prst="rect">
            <a:avLst/>
          </a:prstGeom>
        </p:spPr>
      </p:pic>
      <p:pic>
        <p:nvPicPr>
          <p:cNvPr id="18" name="Picture 17" descr="em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1066800"/>
            <a:ext cx="2847975" cy="1600200"/>
          </a:xfrm>
          <a:prstGeom prst="rect">
            <a:avLst/>
          </a:prstGeom>
        </p:spPr>
      </p:pic>
      <p:pic>
        <p:nvPicPr>
          <p:cNvPr id="19" name="Picture 18" descr="index.jpgn.jp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6600" y="3352800"/>
            <a:ext cx="2705100" cy="1685925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57188" y="2618349"/>
            <a:ext cx="2057400" cy="76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276600" y="5029200"/>
            <a:ext cx="23622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পেয়ারা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04800" y="5029200"/>
            <a:ext cx="23622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পেঁপে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95600" y="2743200"/>
            <a:ext cx="23622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জাম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FCE601-7A74-497A-9B20-05739C72636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75571" y="181232"/>
            <a:ext cx="47244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কী দেখতে পাচ্ছ?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629400" y="762000"/>
            <a:ext cx="2286000" cy="31347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বিভিন্ন ধরনের ফলের ছবি দেখতে পাচ্ছি।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68801" y="6094315"/>
            <a:ext cx="1971675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" pitchFamily="2" charset="0"/>
                <a:cs typeface="Nikosh" pitchFamily="2" charset="0"/>
              </a:rPr>
              <a:t>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তরমুজ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 descr="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832433"/>
            <a:ext cx="2590799" cy="2145134"/>
          </a:xfrm>
          <a:prstGeom prst="rect">
            <a:avLst/>
          </a:prstGeom>
        </p:spPr>
      </p:pic>
      <p:pic>
        <p:nvPicPr>
          <p:cNvPr id="24" name="Picture 23" descr="images.jpg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17" y="3735192"/>
            <a:ext cx="1971675" cy="2314575"/>
          </a:xfrm>
          <a:prstGeom prst="rect">
            <a:avLst/>
          </a:prstGeom>
        </p:spPr>
      </p:pic>
      <p:pic>
        <p:nvPicPr>
          <p:cNvPr id="25" name="Picture 24" descr="c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6671" y="3664121"/>
            <a:ext cx="2362200" cy="2362200"/>
          </a:xfrm>
          <a:prstGeom prst="rect">
            <a:avLst/>
          </a:prstGeom>
        </p:spPr>
      </p:pic>
      <p:pic>
        <p:nvPicPr>
          <p:cNvPr id="27" name="Picture 26" descr="index.jpg12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3300" y="806621"/>
            <a:ext cx="2743200" cy="2057400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685800" y="3180177"/>
            <a:ext cx="22098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" pitchFamily="2" charset="0"/>
                <a:cs typeface="Nikosh" pitchFamily="2" charset="0"/>
              </a:rPr>
              <a:t>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বাঙ্গি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657600" y="3180176"/>
            <a:ext cx="2286000" cy="5550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" pitchFamily="2" charset="0"/>
                <a:cs typeface="Nikosh" pitchFamily="2" charset="0"/>
              </a:rPr>
              <a:t>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লিচু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242896" y="6094315"/>
            <a:ext cx="220980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" pitchFamily="2" charset="0"/>
                <a:cs typeface="Nikosh" pitchFamily="2" charset="0"/>
              </a:rPr>
              <a:t>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ডাব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172200" y="4141909"/>
            <a:ext cx="2743200" cy="2362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বাঙ্গি, লিচু, তরমুজ, ডাবও প্রচুর ফলে।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F01659-F51A-4D46-80AE-3AF6755EA0F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7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228600"/>
            <a:ext cx="8305800" cy="838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দেখতে পাচ্ছ?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27381" y="4953000"/>
            <a:ext cx="3864219" cy="1752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কমলা,তাল,ডালিম,</a:t>
            </a:r>
          </a:p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বাতাবিলেবু,জামরুলও প্রচুর ফলে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86600" y="1219200"/>
            <a:ext cx="1905000" cy="3581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" pitchFamily="2" charset="0"/>
                <a:cs typeface="Nikosh" pitchFamily="2" charset="0"/>
              </a:rPr>
              <a:t>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বিভিন্ন ধরনের ফলের ছবি দেখতে পাচ্ছি।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images.jpga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44" b="83077" l="0" r="984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4372" y="1143000"/>
            <a:ext cx="1828802" cy="1828801"/>
          </a:xfrm>
          <a:prstGeom prst="rect">
            <a:avLst/>
          </a:prstGeom>
        </p:spPr>
      </p:pic>
      <p:pic>
        <p:nvPicPr>
          <p:cNvPr id="12" name="Picture 11" descr="images.jpgh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1143000"/>
            <a:ext cx="1905000" cy="1905000"/>
          </a:xfrm>
          <a:prstGeom prst="rect">
            <a:avLst/>
          </a:prstGeom>
        </p:spPr>
      </p:pic>
      <p:pic>
        <p:nvPicPr>
          <p:cNvPr id="13" name="Picture 12" descr="images.jpg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4038600"/>
            <a:ext cx="1905000" cy="1905000"/>
          </a:xfrm>
          <a:prstGeom prst="rect">
            <a:avLst/>
          </a:prstGeom>
        </p:spPr>
      </p:pic>
      <p:pic>
        <p:nvPicPr>
          <p:cNvPr id="14" name="Picture 13" descr="n.jp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35" b="8736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3146" y="1043353"/>
            <a:ext cx="1371600" cy="1905000"/>
          </a:xfrm>
          <a:prstGeom prst="rect">
            <a:avLst/>
          </a:prstGeom>
        </p:spPr>
      </p:pic>
      <p:pic>
        <p:nvPicPr>
          <p:cNvPr id="15" name="Picture 14" descr="index.jpgq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4038600"/>
            <a:ext cx="2457450" cy="185737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953001" y="2971798"/>
            <a:ext cx="2092568" cy="6682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বাতাবিলেবু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43200" y="2971800"/>
            <a:ext cx="2098431" cy="6682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তাল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95600" y="6019800"/>
            <a:ext cx="2098431" cy="6682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জামরুল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1000" y="6019800"/>
            <a:ext cx="2098431" cy="6682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" pitchFamily="2" charset="0"/>
                <a:cs typeface="Nikosh" pitchFamily="2" charset="0"/>
              </a:rPr>
              <a:t>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ডালিম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1000" y="2971800"/>
            <a:ext cx="2098431" cy="6682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" pitchFamily="2" charset="0"/>
                <a:cs typeface="Nikosh" pitchFamily="2" charset="0"/>
              </a:rPr>
              <a:t>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কমলা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D7092-1D78-4A74-8099-4781DD8208F8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2123</TotalTime>
  <Words>849</Words>
  <Application>Microsoft Office PowerPoint</Application>
  <PresentationFormat>On-screen Show (4:3)</PresentationFormat>
  <Paragraphs>159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KALYAN BRATA BISWAS</dc:creator>
  <cp:lastModifiedBy>Kalyan Brata Biswas</cp:lastModifiedBy>
  <cp:revision>426</cp:revision>
  <dcterms:created xsi:type="dcterms:W3CDTF">2020-04-18T08:12:39Z</dcterms:created>
  <dcterms:modified xsi:type="dcterms:W3CDTF">2020-07-20T18:47:48Z</dcterms:modified>
</cp:coreProperties>
</file>