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Masters/slideMaster17.xml" ContentType="application/vnd.openxmlformats-officedocument.presentationml.slideMaster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18.xml" ContentType="application/vnd.openxmlformats-officedocument.theme+xml"/>
  <Override PartName="/ppt/notesSlides/notesSlide16.xml" ContentType="application/vnd.openxmlformats-officedocument.presentationml.notesSlide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heme/theme16.xml" ContentType="application/vnd.openxmlformats-officedocument.theme+xml"/>
  <Override PartName="/ppt/notesSlides/notesSlide14.xml" ContentType="application/vnd.openxmlformats-officedocument.presentationml.notesSlide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3.xml" ContentType="application/vnd.openxmlformats-officedocument.presentationml.slideMaster+xml"/>
  <Override PartName="/ppt/theme/theme14.xml" ContentType="application/vnd.openxmlformats-officedocument.them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theme/theme12.xml" ContentType="application/vnd.openxmlformats-officedocument.them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10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Masters/slideMaster14.xml" ContentType="application/vnd.openxmlformats-officedocument.presentationml.slideMaster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17.xml" ContentType="application/vnd.openxmlformats-officedocument.theme+xml"/>
  <Override PartName="/ppt/notesSlides/notesSlide13.xml" ContentType="application/vnd.openxmlformats-officedocument.presentationml.notesSlide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Default Extension="gif" ContentType="image/gi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theme/theme7.xml" ContentType="application/vnd.openxmlformats-officedocument.theme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4" r:id="rId3"/>
    <p:sldMasterId id="2147483666" r:id="rId4"/>
    <p:sldMasterId id="2147483668" r:id="rId5"/>
    <p:sldMasterId id="2147483670" r:id="rId6"/>
    <p:sldMasterId id="2147483672" r:id="rId7"/>
    <p:sldMasterId id="2147483674" r:id="rId8"/>
    <p:sldMasterId id="2147483676" r:id="rId9"/>
    <p:sldMasterId id="2147483678" r:id="rId10"/>
    <p:sldMasterId id="2147483680" r:id="rId11"/>
    <p:sldMasterId id="2147483682" r:id="rId12"/>
    <p:sldMasterId id="2147483684" r:id="rId13"/>
    <p:sldMasterId id="2147483686" r:id="rId14"/>
    <p:sldMasterId id="2147483688" r:id="rId15"/>
    <p:sldMasterId id="2147483690" r:id="rId16"/>
    <p:sldMasterId id="2147483693" r:id="rId17"/>
  </p:sldMasterIdLst>
  <p:notesMasterIdLst>
    <p:notesMasterId r:id="rId38"/>
  </p:notesMasterIdLst>
  <p:sldIdLst>
    <p:sldId id="278" r:id="rId18"/>
    <p:sldId id="279" r:id="rId19"/>
    <p:sldId id="257" r:id="rId20"/>
    <p:sldId id="277" r:id="rId21"/>
    <p:sldId id="258" r:id="rId22"/>
    <p:sldId id="259" r:id="rId23"/>
    <p:sldId id="260" r:id="rId24"/>
    <p:sldId id="261" r:id="rId25"/>
    <p:sldId id="262" r:id="rId26"/>
    <p:sldId id="263" r:id="rId27"/>
    <p:sldId id="264" r:id="rId28"/>
    <p:sldId id="265" r:id="rId29"/>
    <p:sldId id="266" r:id="rId30"/>
    <p:sldId id="267" r:id="rId31"/>
    <p:sldId id="268" r:id="rId32"/>
    <p:sldId id="269" r:id="rId33"/>
    <p:sldId id="270" r:id="rId34"/>
    <p:sldId id="271" r:id="rId35"/>
    <p:sldId id="272" r:id="rId36"/>
    <p:sldId id="275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71147" autoAdjust="0"/>
  </p:normalViewPr>
  <p:slideViewPr>
    <p:cSldViewPr>
      <p:cViewPr>
        <p:scale>
          <a:sx n="59" d="100"/>
          <a:sy n="59" d="100"/>
        </p:scale>
        <p:origin x="-989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1.xml"/><Relationship Id="rId26" Type="http://schemas.openxmlformats.org/officeDocument/2006/relationships/slide" Target="slides/slide9.xml"/><Relationship Id="rId39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4.xml"/><Relationship Id="rId34" Type="http://schemas.openxmlformats.org/officeDocument/2006/relationships/slide" Target="slides/slide17.xml"/><Relationship Id="rId42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Master" Target="slideMasters/slideMaster17.xml"/><Relationship Id="rId25" Type="http://schemas.openxmlformats.org/officeDocument/2006/relationships/slide" Target="slides/slide8.xml"/><Relationship Id="rId33" Type="http://schemas.openxmlformats.org/officeDocument/2006/relationships/slide" Target="slides/slide16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3.xml"/><Relationship Id="rId29" Type="http://schemas.openxmlformats.org/officeDocument/2006/relationships/slide" Target="slides/slide12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7.xml"/><Relationship Id="rId32" Type="http://schemas.openxmlformats.org/officeDocument/2006/relationships/slide" Target="slides/slide15.xml"/><Relationship Id="rId37" Type="http://schemas.openxmlformats.org/officeDocument/2006/relationships/slide" Target="slides/slide20.xml"/><Relationship Id="rId40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6.xml"/><Relationship Id="rId28" Type="http://schemas.openxmlformats.org/officeDocument/2006/relationships/slide" Target="slides/slide11.xml"/><Relationship Id="rId36" Type="http://schemas.openxmlformats.org/officeDocument/2006/relationships/slide" Target="slides/slide19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2.xml"/><Relationship Id="rId31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5.xml"/><Relationship Id="rId27" Type="http://schemas.openxmlformats.org/officeDocument/2006/relationships/slide" Target="slides/slide10.xml"/><Relationship Id="rId30" Type="http://schemas.openxmlformats.org/officeDocument/2006/relationships/slide" Target="slides/slide13.xml"/><Relationship Id="rId35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67437-0ED2-42BE-B40F-3DA1283914F8}" type="datetimeFigureOut">
              <a:rPr lang="en-US" smtClean="0"/>
              <a:pPr/>
              <a:t>7/21/2020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5BD10-CDF9-48FE-BED5-EE481A7530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06776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C6A0A-BDA0-461A-9266-41985644E32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88569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9352B-B185-438B-A59D-754B40EE535A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67156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9352B-B185-438B-A59D-754B40EE535A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572596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ভার্নিয়ার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স্কেলের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শূণ্য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দাগের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তুলনা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স্কেল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স্কেলের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প্রায়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পূর্ন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মিল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দেখে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ভার্নিয়ার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সমপাতন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9352B-B185-438B-A59D-754B40EE535A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41880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স্কেল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ভার্নিয়ার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স্কেল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ভার্নিয়ার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ধ্রুবক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সূত্রের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bn-BD" baseline="0" dirty="0" smtClean="0">
                <a:latin typeface="NikoshBAN" pitchFamily="2" charset="0"/>
                <a:cs typeface="NikoshBAN" pitchFamily="2" charset="0"/>
              </a:rPr>
              <a:t>তে পারেন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9352B-B185-438B-A59D-754B40EE535A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001567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9352B-B185-438B-A59D-754B40EE535A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08513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9352B-B185-438B-A59D-754B40EE535A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319959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9352B-B185-438B-A59D-754B40EE535A}" type="slidenum">
              <a:rPr lang="en-US" smtClean="0">
                <a:solidFill>
                  <a:prstClr val="black"/>
                </a:solidFill>
              </a:rPr>
              <a:pPr/>
              <a:t>17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86369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9352B-B185-438B-A59D-754B40EE535A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56892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9352B-B185-438B-A59D-754B40EE535A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734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9352B-B185-438B-A59D-754B40EE535A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2389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9352B-B185-438B-A59D-754B40EE535A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0761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9352B-B185-438B-A59D-754B40EE535A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2360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9352B-B185-438B-A59D-754B40EE535A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45007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9352B-B185-438B-A59D-754B40EE535A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2869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9352B-B185-438B-A59D-754B40EE535A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54683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9352B-B185-438B-A59D-754B40EE535A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89846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9352B-B185-438B-A59D-754B40EE535A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50320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5282D-818D-473B-B1D4-08EAC25E8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4820-2AA5-40F6-80DE-95B4B0480A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5282D-818D-473B-B1D4-08EAC25E8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4820-2AA5-40F6-80DE-95B4B0480A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5282D-818D-473B-B1D4-08EAC25E8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4820-2AA5-40F6-80DE-95B4B0480A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5282D-818D-473B-B1D4-08EAC25E8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4820-2AA5-40F6-80DE-95B4B0480A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5282D-818D-473B-B1D4-08EAC25E8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4820-2AA5-40F6-80DE-95B4B0480A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5282D-818D-473B-B1D4-08EAC25E8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4820-2AA5-40F6-80DE-95B4B0480A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5282D-818D-473B-B1D4-08EAC25E8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4820-2AA5-40F6-80DE-95B4B0480A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5282D-818D-473B-B1D4-08EAC25E8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4820-2AA5-40F6-80DE-95B4B0480A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5282D-818D-473B-B1D4-08EAC25E8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4820-2AA5-40F6-80DE-95B4B0480A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FCDD1-53C5-4170-9594-399B85085A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A739E-A008-419F-88D0-8F0297020E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5282D-818D-473B-B1D4-08EAC25E8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4820-2AA5-40F6-80DE-95B4B0480A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5282D-818D-473B-B1D4-08EAC25E8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4820-2AA5-40F6-80DE-95B4B0480A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5282D-818D-473B-B1D4-08EAC25E8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4820-2AA5-40F6-80DE-95B4B0480A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5282D-818D-473B-B1D4-08EAC25E8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4820-2AA5-40F6-80DE-95B4B0480A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5282D-818D-473B-B1D4-08EAC25E8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4820-2AA5-40F6-80DE-95B4B0480A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5282D-818D-473B-B1D4-08EAC25E8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4820-2AA5-40F6-80DE-95B4B0480A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5282D-818D-473B-B1D4-08EAC25E8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44820-2AA5-40F6-80DE-95B4B0480A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1.xml"/></Relationships>
</file>

<file path=ppt/slideMasters/_rels/slideMaster1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2.xml"/></Relationships>
</file>

<file path=ppt/slideMasters/_rels/slideMaster12.xml.rels><?xml version="1.0" encoding="UTF-8" standalone="yes"?>
<Relationships xmlns="http://schemas.openxmlformats.org/package/2006/relationships"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3.xml"/></Relationships>
</file>

<file path=ppt/slideMasters/_rels/slideMaster13.xml.rels><?xml version="1.0" encoding="UTF-8" standalone="yes"?>
<Relationships xmlns="http://schemas.openxmlformats.org/package/2006/relationships"><Relationship Id="rId2" Type="http://schemas.openxmlformats.org/officeDocument/2006/relationships/theme" Target="../theme/theme13.xml"/><Relationship Id="rId1" Type="http://schemas.openxmlformats.org/officeDocument/2006/relationships/slideLayout" Target="../slideLayouts/slideLayout14.xml"/></Relationships>
</file>

<file path=ppt/slideMasters/_rels/slideMaster14.xml.rels><?xml version="1.0" encoding="UTF-8" standalone="yes"?>
<Relationships xmlns="http://schemas.openxmlformats.org/package/2006/relationships"><Relationship Id="rId2" Type="http://schemas.openxmlformats.org/officeDocument/2006/relationships/theme" Target="../theme/theme14.xml"/><Relationship Id="rId1" Type="http://schemas.openxmlformats.org/officeDocument/2006/relationships/slideLayout" Target="../slideLayouts/slideLayout15.xml"/></Relationships>
</file>

<file path=ppt/slideMasters/_rels/slideMaster15.xml.rels><?xml version="1.0" encoding="UTF-8" standalone="yes"?>
<Relationships xmlns="http://schemas.openxmlformats.org/package/2006/relationships"><Relationship Id="rId2" Type="http://schemas.openxmlformats.org/officeDocument/2006/relationships/theme" Target="../theme/theme15.xml"/><Relationship Id="rId1" Type="http://schemas.openxmlformats.org/officeDocument/2006/relationships/slideLayout" Target="../slideLayouts/slideLayout16.xml"/></Relationships>
</file>

<file path=ppt/slideMasters/_rels/slideMaster16.xml.rels><?xml version="1.0" encoding="UTF-8" standalone="yes"?>
<Relationships xmlns="http://schemas.openxmlformats.org/package/2006/relationships"><Relationship Id="rId2" Type="http://schemas.openxmlformats.org/officeDocument/2006/relationships/theme" Target="../theme/theme16.xml"/><Relationship Id="rId1" Type="http://schemas.openxmlformats.org/officeDocument/2006/relationships/slideLayout" Target="../slideLayouts/slideLayout17.xml"/></Relationships>
</file>

<file path=ppt/slideMasters/_rels/slideMaster17.xml.rels><?xml version="1.0" encoding="UTF-8" standalone="yes"?>
<Relationships xmlns="http://schemas.openxmlformats.org/package/2006/relationships"><Relationship Id="rId2" Type="http://schemas.openxmlformats.org/officeDocument/2006/relationships/theme" Target="../theme/theme17.xml"/><Relationship Id="rId1" Type="http://schemas.openxmlformats.org/officeDocument/2006/relationships/slideLayout" Target="../slideLayouts/slideLayout18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7.xml"/></Relationships>
</file>

<file path=ppt/slideMasters/_rels/slideMaster7.xml.rels><?xml version="1.0" encoding="UTF-8" standalone="yes"?>
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8.xml"/></Relationships>
</file>

<file path=ppt/slideMasters/_rels/slideMaster8.xml.rels><?xml version="1.0" encoding="UTF-8" standalone="yes"?>
<Relationships xmlns="http://schemas.openxmlformats.org/package/2006/relationships"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9.xml"/></Relationships>
</file>

<file path=ppt/slideMasters/_rels/slideMaster9.xml.rels><?xml version="1.0" encoding="UTF-8" standalone="yes"?>
<Relationships xmlns="http://schemas.openxmlformats.org/package/2006/relationships"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5282D-818D-473B-B1D4-08EAC25E8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44820-2AA5-40F6-80DE-95B4B0480A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5282D-818D-473B-B1D4-08EAC25E8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44820-2AA5-40F6-80DE-95B4B0480A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5282D-818D-473B-B1D4-08EAC25E8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44820-2AA5-40F6-80DE-95B4B0480A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5282D-818D-473B-B1D4-08EAC25E8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44820-2AA5-40F6-80DE-95B4B0480A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5282D-818D-473B-B1D4-08EAC25E8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44820-2AA5-40F6-80DE-95B4B0480A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5282D-818D-473B-B1D4-08EAC25E8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44820-2AA5-40F6-80DE-95B4B0480A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5282D-818D-473B-B1D4-08EAC25E8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44820-2AA5-40F6-80DE-95B4B0480A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5282D-818D-473B-B1D4-08EAC25E8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44820-2AA5-40F6-80DE-95B4B0480A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5282D-818D-473B-B1D4-08EAC25E8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44820-2AA5-40F6-80DE-95B4B0480A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5282D-818D-473B-B1D4-08EAC25E8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44820-2AA5-40F6-80DE-95B4B0480A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5282D-818D-473B-B1D4-08EAC25E8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44820-2AA5-40F6-80DE-95B4B0480A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5282D-818D-473B-B1D4-08EAC25E8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44820-2AA5-40F6-80DE-95B4B0480A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5282D-818D-473B-B1D4-08EAC25E8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44820-2AA5-40F6-80DE-95B4B0480A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5282D-818D-473B-B1D4-08EAC25E8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44820-2AA5-40F6-80DE-95B4B0480A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5282D-818D-473B-B1D4-08EAC25E8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44820-2AA5-40F6-80DE-95B4B0480A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5282D-818D-473B-B1D4-08EAC25E8BE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44820-2AA5-40F6-80DE-95B4B0480A7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9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9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310"/>
            </a:avLst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62200" y="2362200"/>
            <a:ext cx="4419600" cy="1569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36" tIns="45718" rIns="91436" bIns="45718" rtlCol="0">
            <a:spAutoFit/>
          </a:bodyPr>
          <a:lstStyle/>
          <a:p>
            <a:pPr algn="ctr"/>
            <a:r>
              <a:rPr lang="en-US" sz="9600" dirty="0" err="1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xmlns="" val="2993928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Single Corner Rectangle 10"/>
          <p:cNvSpPr/>
          <p:nvPr/>
        </p:nvSpPr>
        <p:spPr>
          <a:xfrm>
            <a:off x="8382000" y="2408380"/>
            <a:ext cx="1447800" cy="76200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 descr="Main_Scale.gif"/>
          <p:cNvPicPr>
            <a:picLocks noChangeAspect="1"/>
          </p:cNvPicPr>
          <p:nvPr/>
        </p:nvPicPr>
        <p:blipFill>
          <a:blip r:embed="rId3" cstate="print">
            <a:lum contrast="-10000"/>
          </a:blip>
          <a:stretch>
            <a:fillRect/>
          </a:stretch>
        </p:blipFill>
        <p:spPr>
          <a:xfrm>
            <a:off x="304800" y="1369077"/>
            <a:ext cx="8534400" cy="30838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 descr="Vernier.gif"/>
          <p:cNvPicPr>
            <a:picLocks noChangeAspect="1"/>
          </p:cNvPicPr>
          <p:nvPr/>
        </p:nvPicPr>
        <p:blipFill>
          <a:blip r:embed="rId4" cstate="print">
            <a:lum contrast="-10000"/>
          </a:blip>
          <a:stretch>
            <a:fillRect/>
          </a:stretch>
        </p:blipFill>
        <p:spPr>
          <a:xfrm>
            <a:off x="2804703" y="1371600"/>
            <a:ext cx="2986497" cy="30838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" name="Group 42"/>
          <p:cNvGrpSpPr/>
          <p:nvPr/>
        </p:nvGrpSpPr>
        <p:grpSpPr>
          <a:xfrm>
            <a:off x="214952" y="744372"/>
            <a:ext cx="3052439" cy="1957884"/>
            <a:chOff x="2971800" y="744372"/>
            <a:chExt cx="3052439" cy="1957884"/>
          </a:xfrm>
        </p:grpSpPr>
        <p:sp>
          <p:nvSpPr>
            <p:cNvPr id="41" name="TextBox 40"/>
            <p:cNvSpPr txBox="1"/>
            <p:nvPr/>
          </p:nvSpPr>
          <p:spPr>
            <a:xfrm>
              <a:off x="2971800" y="744372"/>
              <a:ext cx="3052439" cy="523220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8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ভার্নিয়ার </a:t>
              </a:r>
              <a:r>
                <a:rPr lang="en-US" sz="28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স্কেলের শূন্য দাগ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rot="5400000">
              <a:off x="3601475" y="1960331"/>
              <a:ext cx="1483056" cy="794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609600" y="4648200"/>
            <a:ext cx="72523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স্লাইড ক্যালিপা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র্সটির  </a:t>
            </a:r>
            <a:r>
              <a:rPr lang="en-US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যান্ত্রিক ত্রুটি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রয়েছে</a:t>
            </a:r>
            <a:r>
              <a:rPr lang="en-US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যা ঋণাত্মক </a:t>
            </a:r>
            <a:r>
              <a:rPr lang="en-US" sz="24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যান্ত্রিক</a:t>
            </a:r>
            <a:r>
              <a:rPr lang="en-US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ত্রুটি</a:t>
            </a:r>
            <a:r>
              <a:rPr lang="en-US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42"/>
          <p:cNvGrpSpPr/>
          <p:nvPr/>
        </p:nvGrpSpPr>
        <p:grpSpPr>
          <a:xfrm>
            <a:off x="290424" y="2735240"/>
            <a:ext cx="2702984" cy="1818620"/>
            <a:chOff x="228600" y="5648980"/>
            <a:chExt cx="2702984" cy="1818620"/>
          </a:xfrm>
        </p:grpSpPr>
        <p:cxnSp>
          <p:nvCxnSpPr>
            <p:cNvPr id="38" name="Straight Arrow Connector 37"/>
            <p:cNvCxnSpPr>
              <a:stCxn id="28" idx="0"/>
            </p:cNvCxnSpPr>
            <p:nvPr/>
          </p:nvCxnSpPr>
          <p:spPr>
            <a:xfrm rot="16200000" flipV="1">
              <a:off x="922338" y="6286626"/>
              <a:ext cx="1295400" cy="2010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28600" y="6944380"/>
              <a:ext cx="2702984" cy="523220"/>
            </a:xfrm>
            <a:prstGeom prst="rect">
              <a:avLst/>
            </a:prstGeom>
            <a:solidFill>
              <a:srgbClr val="002060"/>
            </a:solidFill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প্রধান স্কেলের শূন্য দাগ</a:t>
              </a:r>
            </a:p>
          </p:txBody>
        </p:sp>
      </p:grpSp>
      <p:sp>
        <p:nvSpPr>
          <p:cNvPr id="13" name="Frame 1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15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4.42183E-6 L -0.25643 4.42183E-6 " pathEditMode="fixed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fixed" ptsTypes="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3"/>
          <p:cNvGrpSpPr/>
          <p:nvPr/>
        </p:nvGrpSpPr>
        <p:grpSpPr>
          <a:xfrm>
            <a:off x="315311" y="1027386"/>
            <a:ext cx="14782800" cy="5638800"/>
            <a:chOff x="914400" y="-381000"/>
            <a:chExt cx="14782800" cy="5638800"/>
          </a:xfrm>
        </p:grpSpPr>
        <p:pic>
          <p:nvPicPr>
            <p:cNvPr id="17" name="Picture 16" descr="Main_Scale.gif"/>
            <p:cNvPicPr>
              <a:picLocks noChangeAspect="1"/>
            </p:cNvPicPr>
            <p:nvPr/>
          </p:nvPicPr>
          <p:blipFill>
            <a:blip r:embed="rId3" cstate="print">
              <a:lum contrast="-10000"/>
            </a:blip>
            <a:stretch>
              <a:fillRect/>
            </a:stretch>
          </p:blipFill>
          <p:spPr>
            <a:xfrm>
              <a:off x="914400" y="-370380"/>
              <a:ext cx="14782800" cy="5628180"/>
            </a:xfrm>
            <a:prstGeom prst="rect">
              <a:avLst/>
            </a:prstGeom>
          </p:spPr>
        </p:pic>
        <p:pic>
          <p:nvPicPr>
            <p:cNvPr id="16" name="Picture 15" descr="Vernier.gif"/>
            <p:cNvPicPr>
              <a:picLocks noChangeAspect="1"/>
            </p:cNvPicPr>
            <p:nvPr/>
          </p:nvPicPr>
          <p:blipFill>
            <a:blip r:embed="rId4" cstate="print">
              <a:lum contrast="-10000"/>
            </a:blip>
            <a:stretch>
              <a:fillRect/>
            </a:stretch>
          </p:blipFill>
          <p:spPr>
            <a:xfrm>
              <a:off x="1155517" y="-381000"/>
              <a:ext cx="5416219" cy="5628180"/>
            </a:xfrm>
            <a:prstGeom prst="rect">
              <a:avLst/>
            </a:prstGeom>
          </p:spPr>
        </p:pic>
      </p:grpSp>
      <p:cxnSp>
        <p:nvCxnSpPr>
          <p:cNvPr id="20" name="Straight Arrow Connector 19"/>
          <p:cNvCxnSpPr/>
          <p:nvPr/>
        </p:nvCxnSpPr>
        <p:spPr>
          <a:xfrm rot="5400000">
            <a:off x="2252681" y="2557118"/>
            <a:ext cx="1192561" cy="2667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>
            <a:off x="2287780" y="3960292"/>
            <a:ext cx="83820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6200000">
            <a:off x="2363980" y="3960292"/>
            <a:ext cx="83820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16200000">
            <a:off x="2440180" y="3969817"/>
            <a:ext cx="83820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rot="16200000">
            <a:off x="2516380" y="3960292"/>
            <a:ext cx="83820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rot="16200000">
            <a:off x="2592580" y="3960292"/>
            <a:ext cx="83820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6200000">
            <a:off x="2659255" y="3960292"/>
            <a:ext cx="83820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16200000">
            <a:off x="2725931" y="3960292"/>
            <a:ext cx="83820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rot="16200000">
            <a:off x="2802130" y="3969817"/>
            <a:ext cx="83820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16200000">
            <a:off x="2868805" y="3969817"/>
            <a:ext cx="83820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rot="16200000">
            <a:off x="2952941" y="3969817"/>
            <a:ext cx="83820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>
            <a:off x="2338406" y="2557117"/>
            <a:ext cx="1192561" cy="2667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>
            <a:off x="2424130" y="2557117"/>
            <a:ext cx="1192561" cy="2667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>
            <a:off x="2500330" y="2557117"/>
            <a:ext cx="1192561" cy="2667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rot="5400000">
            <a:off x="2586055" y="2509492"/>
            <a:ext cx="1192561" cy="2667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rot="5400000">
            <a:off x="2662255" y="2557117"/>
            <a:ext cx="1192561" cy="2667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rot="5400000">
            <a:off x="2728930" y="2557117"/>
            <a:ext cx="1192561" cy="2667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>
            <a:off x="2824180" y="2557117"/>
            <a:ext cx="1192561" cy="2667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>
            <a:off x="2909905" y="2557117"/>
            <a:ext cx="1192561" cy="2667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133600" y="5010807"/>
            <a:ext cx="3137138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ভার্নিয়ার স্কেলের 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bn-BD" sz="24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ভাগ</a:t>
            </a:r>
            <a:r>
              <a:rPr lang="en-US" sz="24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82596" y="5013156"/>
            <a:ext cx="3604204" cy="461665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= প্রধান স্কেলের ক্ষুদ্রতম 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9</a:t>
            </a:r>
            <a:r>
              <a:rPr lang="bn-BD" sz="24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ভাগ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533400" y="381000"/>
            <a:ext cx="81534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স্লাইড ক্যালিপার্সের ভার্নিয়ার ধ্রুবক নির্ণয় </a:t>
            </a:r>
            <a:endParaRPr lang="en-US" sz="3600" dirty="0">
              <a:solidFill>
                <a:prstClr val="black"/>
              </a:solidFill>
            </a:endParaRPr>
          </a:p>
        </p:txBody>
      </p:sp>
      <p:sp>
        <p:nvSpPr>
          <p:cNvPr id="27" name="Frame 2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15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30" grpId="0" animBg="1"/>
      <p:bldP spid="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591800" y="3657600"/>
            <a:ext cx="1758815" cy="52322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bn-BD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মিলিমিটার</a:t>
            </a:r>
            <a:r>
              <a: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8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Frame 2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15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8200" y="533400"/>
            <a:ext cx="3605463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24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প্রধান স্কেলের ক্ষুদ্রতম </a:t>
            </a:r>
            <a:r>
              <a:rPr lang="en-US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bn-BD" sz="24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ভাগ = </a:t>
            </a:r>
            <a:endParaRPr lang="en-US" sz="24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343400" y="533400"/>
            <a:ext cx="1638590" cy="46166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bn-BD" sz="24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মিলিমিটার</a:t>
            </a:r>
            <a:r>
              <a:rPr lang="en-US" sz="24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4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38200" y="3429000"/>
            <a:ext cx="6477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(1 – 0.9)</a:t>
            </a:r>
            <a:r>
              <a:rPr lang="en-US" sz="24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0.1 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মিলিমিটার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0.01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সেন্টি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মিটার</a:t>
            </a:r>
            <a:endParaRPr lang="en-US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6" name="Group 46"/>
          <p:cNvGrpSpPr/>
          <p:nvPr/>
        </p:nvGrpSpPr>
        <p:grpSpPr>
          <a:xfrm>
            <a:off x="838200" y="4191000"/>
            <a:ext cx="6609817" cy="2200617"/>
            <a:chOff x="733926" y="4191000"/>
            <a:chExt cx="6609817" cy="2200617"/>
          </a:xfrm>
        </p:grpSpPr>
        <p:sp>
          <p:nvSpPr>
            <p:cNvPr id="57" name="TextBox 56"/>
            <p:cNvSpPr txBox="1"/>
            <p:nvPr/>
          </p:nvSpPr>
          <p:spPr>
            <a:xfrm>
              <a:off x="814137" y="4855219"/>
              <a:ext cx="4648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প্রধান স্কেলের ক্ষুদ্রতম </a:t>
              </a:r>
              <a:r>
                <a:rPr lang="en-US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</a:t>
              </a:r>
              <a:r>
                <a:rPr lang="bn-BD" sz="2400" spc="-3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 ভা</a:t>
              </a:r>
              <a:r>
                <a:rPr lang="en-US" sz="2400" spc="-300" dirty="0" err="1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গের</a:t>
              </a:r>
              <a:r>
                <a:rPr lang="en-US" sz="2400" spc="-3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             </a:t>
              </a:r>
              <a:r>
                <a:rPr lang="en-US" sz="2400" spc="-300" dirty="0" err="1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দৈর্ঘ্য</a:t>
              </a:r>
              <a:r>
                <a:rPr lang="bn-BD" sz="2400" spc="-3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spc="-3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       </a:t>
              </a:r>
              <a:r>
                <a:rPr lang="bn-BD" sz="24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2400" dirty="0" smtClean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s</a:t>
              </a:r>
              <a:r>
                <a:rPr lang="bn-BD" sz="20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94085" y="5267980"/>
              <a:ext cx="518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ভার্নিয়ার স্কেলের</a:t>
              </a:r>
              <a:r>
                <a:rPr lang="en-US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 err="1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মোট</a:t>
              </a:r>
              <a:r>
                <a:rPr lang="bn-BD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 ভাগ </a:t>
              </a:r>
              <a:r>
                <a:rPr lang="en-US" sz="2400" dirty="0" err="1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সংখ্যা</a:t>
              </a:r>
              <a:r>
                <a:rPr lang="en-US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n </a:t>
              </a:r>
              <a:r>
                <a:rPr lang="en-US" sz="2400" dirty="0" err="1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হলে</a:t>
              </a:r>
              <a:r>
                <a:rPr lang="en-US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,</a:t>
              </a:r>
              <a:r>
                <a:rPr lang="bn-BD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438400" y="4191000"/>
              <a:ext cx="3581400" cy="584775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</a:bodyPr>
            <a:lstStyle/>
            <a:p>
              <a:r>
                <a:rPr lang="en-US" sz="3200" dirty="0" err="1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আবার</a:t>
              </a:r>
              <a:r>
                <a:rPr lang="en-US" sz="32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বিকল্প</a:t>
              </a:r>
              <a:r>
                <a:rPr lang="en-US" sz="32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200" dirty="0" err="1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ঊপায়ে</a:t>
              </a:r>
              <a:endParaRPr lang="en-US" sz="32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33926" y="5757589"/>
              <a:ext cx="220979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ভার্নিয়ার ধ্রুবক</a:t>
              </a:r>
              <a:r>
                <a:rPr lang="bn-BD" sz="24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=</a:t>
              </a:r>
              <a:r>
                <a:rPr lang="en-US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1" name="Minus 60"/>
            <p:cNvSpPr/>
            <p:nvPr/>
          </p:nvSpPr>
          <p:spPr>
            <a:xfrm>
              <a:off x="2847474" y="5989657"/>
              <a:ext cx="248652" cy="75176"/>
            </a:xfrm>
            <a:prstGeom prst="mathMinus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791326" y="5927105"/>
              <a:ext cx="35618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n</a:t>
              </a:r>
              <a:endParaRPr lang="en-US" sz="2400" dirty="0">
                <a:solidFill>
                  <a:prstClr val="black"/>
                </a:solidFill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812934" y="5635953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s</a:t>
              </a:r>
              <a:endParaRPr lang="en-US" sz="2400" dirty="0">
                <a:solidFill>
                  <a:prstClr val="black"/>
                </a:solidFill>
              </a:endParaRPr>
            </a:p>
          </p:txBody>
        </p:sp>
        <p:sp>
          <p:nvSpPr>
            <p:cNvPr id="65" name="Minus 64"/>
            <p:cNvSpPr/>
            <p:nvPr/>
          </p:nvSpPr>
          <p:spPr>
            <a:xfrm>
              <a:off x="3352800" y="5973454"/>
              <a:ext cx="477252" cy="45719"/>
            </a:xfrm>
            <a:prstGeom prst="mathMinus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352800" y="5929952"/>
              <a:ext cx="52770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10</a:t>
              </a:r>
              <a:endParaRPr lang="en-US" sz="2400" dirty="0">
                <a:solidFill>
                  <a:prstClr val="black"/>
                </a:solidFill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374408" y="5638800"/>
              <a:ext cx="304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1</a:t>
              </a:r>
              <a:endParaRPr lang="en-US" sz="2400" dirty="0">
                <a:solidFill>
                  <a:prstClr val="black"/>
                </a:solidFill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048000" y="5791200"/>
              <a:ext cx="3770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=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610726" y="5791200"/>
              <a:ext cx="173301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0.1 </a:t>
              </a:r>
              <a:r>
                <a:rPr lang="bn-BD" sz="20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মিলিমিটার </a:t>
              </a:r>
              <a:endParaRPr lang="en-US" sz="2000" dirty="0">
                <a:solidFill>
                  <a:prstClr val="black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305926" y="5801380"/>
              <a:ext cx="3809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=</a:t>
              </a:r>
              <a:endParaRPr lang="en-US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787526" y="5791200"/>
              <a:ext cx="169887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8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মিলিমিটার </a:t>
              </a:r>
              <a:endParaRPr lang="en-US" sz="2800" dirty="0">
                <a:solidFill>
                  <a:prstClr val="black"/>
                </a:solidFill>
              </a:endParaRPr>
            </a:p>
          </p:txBody>
        </p:sp>
      </p:grpSp>
      <p:sp>
        <p:nvSpPr>
          <p:cNvPr id="74" name="Rectangle 73"/>
          <p:cNvSpPr/>
          <p:nvPr/>
        </p:nvSpPr>
        <p:spPr>
          <a:xfrm>
            <a:off x="838200" y="2438400"/>
            <a:ext cx="2133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ভার্নিয়ার</a:t>
            </a:r>
            <a:r>
              <a:rPr lang="en-US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ধ্রুবক</a:t>
            </a:r>
            <a:r>
              <a:rPr lang="bn-BD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>
          <a:xfrm>
            <a:off x="3048000" y="2438400"/>
            <a:ext cx="56388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400" spc="-3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400" spc="-3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bn-BD" sz="2400" spc="-3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স্কেলের </a:t>
            </a:r>
            <a:r>
              <a:rPr lang="en-US" sz="2400" spc="-3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spc="-3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ক্ষুদ্রতম </a:t>
            </a:r>
            <a:r>
              <a:rPr lang="en-US" sz="2400" spc="-3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400" spc="-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bn-BD" sz="2400" spc="-3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ভা</a:t>
            </a:r>
            <a:r>
              <a:rPr lang="en-US" sz="2400" spc="-3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গের</a:t>
            </a:r>
            <a:r>
              <a:rPr lang="en-US" sz="2400" spc="-3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400" spc="-3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bn-BD" sz="2400" spc="-3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spc="-3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         -                </a:t>
            </a:r>
            <a:r>
              <a:rPr lang="bn-BD" sz="2400" spc="-3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ভার্নিয়ার</a:t>
            </a:r>
            <a:r>
              <a:rPr lang="en-US" sz="2400" spc="-3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 </a:t>
            </a:r>
            <a:r>
              <a:rPr lang="bn-BD" sz="2400" spc="-3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স্কেলের </a:t>
            </a:r>
            <a:r>
              <a:rPr lang="en-US" sz="2400" spc="-3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spc="-3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ক্ষুদ্রতম </a:t>
            </a:r>
            <a:r>
              <a:rPr lang="en-US" sz="2400" spc="-3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2400" spc="-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bn-BD" sz="2400" spc="-3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spc="-3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2400" spc="-3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ভা</a:t>
            </a:r>
            <a:r>
              <a:rPr lang="en-US" sz="2400" spc="-3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গের</a:t>
            </a:r>
            <a:r>
              <a:rPr lang="en-US" sz="2400" spc="-3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en-US" sz="2400" spc="-3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bn-BD" sz="2400" spc="-3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spc="-3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914400" y="1676400"/>
            <a:ext cx="4495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bn-BD" sz="16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ভার্নিয়ার স্কেলের ক্ষুদ্রতম </a:t>
            </a:r>
            <a:r>
              <a:rPr lang="en-US" sz="16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bn-BD" sz="16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ভাগ =</a:t>
            </a:r>
            <a:r>
              <a:rPr lang="en-US" sz="16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0.9</a:t>
            </a:r>
            <a:r>
              <a:rPr lang="bn-BD" sz="16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মিলিমিটার</a:t>
            </a:r>
            <a:r>
              <a:rPr lang="en-US" sz="16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1600" dirty="0" smtClean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200000"/>
              </a:lnSpc>
            </a:pPr>
            <a:r>
              <a:rPr lang="bn-BD" sz="11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1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38200" y="1143000"/>
            <a:ext cx="5257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ভার্নিয়ার স্কেলের ক্ষুদ্রতম </a:t>
            </a:r>
            <a:r>
              <a:rPr lang="en-US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bn-BD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ভাগ = মিলিমিটার</a:t>
            </a:r>
            <a:r>
              <a:rPr lang="en-US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dirty="0" smtClean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2" grpId="0" animBg="1"/>
      <p:bldP spid="40" grpId="0" animBg="1"/>
      <p:bldP spid="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381000" y="1515130"/>
            <a:ext cx="8305800" cy="3733800"/>
            <a:chOff x="381000" y="685800"/>
            <a:chExt cx="8305800" cy="3733800"/>
          </a:xfrm>
        </p:grpSpPr>
        <p:grpSp>
          <p:nvGrpSpPr>
            <p:cNvPr id="3" name="Group 18"/>
            <p:cNvGrpSpPr/>
            <p:nvPr/>
          </p:nvGrpSpPr>
          <p:grpSpPr>
            <a:xfrm>
              <a:off x="381000" y="685800"/>
              <a:ext cx="8305800" cy="3733800"/>
              <a:chOff x="381000" y="685800"/>
              <a:chExt cx="8305800" cy="3733800"/>
            </a:xfrm>
          </p:grpSpPr>
          <p:pic>
            <p:nvPicPr>
              <p:cNvPr id="7" name="Picture 6" descr="Picture2.gif"/>
              <p:cNvPicPr>
                <a:picLocks noChangeAspect="1"/>
              </p:cNvPicPr>
              <p:nvPr/>
            </p:nvPicPr>
            <p:blipFill>
              <a:blip r:embed="rId3" cstate="print"/>
              <a:srcRect l="2015" t="11603" r="54047" b="36709"/>
              <a:stretch>
                <a:fillRect/>
              </a:stretch>
            </p:blipFill>
            <p:spPr>
              <a:xfrm>
                <a:off x="381000" y="685800"/>
                <a:ext cx="8305800" cy="3733800"/>
              </a:xfrm>
              <a:prstGeom prst="rect">
                <a:avLst/>
              </a:prstGeom>
            </p:spPr>
          </p:pic>
          <p:grpSp>
            <p:nvGrpSpPr>
              <p:cNvPr id="4" name="Group 17"/>
              <p:cNvGrpSpPr/>
              <p:nvPr/>
            </p:nvGrpSpPr>
            <p:grpSpPr>
              <a:xfrm>
                <a:off x="1143000" y="2990850"/>
                <a:ext cx="5257800" cy="1369756"/>
                <a:chOff x="1143000" y="2990850"/>
                <a:chExt cx="5257800" cy="1369756"/>
              </a:xfrm>
            </p:grpSpPr>
            <p:pic>
              <p:nvPicPr>
                <p:cNvPr id="9" name="Picture 5" descr="rod-wrought-iron.jpg"/>
                <p:cNvPicPr>
                  <a:picLocks noChangeAspect="1"/>
                </p:cNvPicPr>
                <p:nvPr/>
              </p:nvPicPr>
              <p:blipFill>
                <a:blip r:embed="rId4" cstate="print"/>
                <a:srcRect l="7333" t="42889" r="7334" b="42889"/>
                <a:stretch>
                  <a:fillRect/>
                </a:stretch>
              </p:blipFill>
              <p:spPr>
                <a:xfrm>
                  <a:off x="1143000" y="3810000"/>
                  <a:ext cx="2286000" cy="550606"/>
                </a:xfrm>
                <a:prstGeom prst="rect">
                  <a:avLst/>
                </a:prstGeom>
              </p:spPr>
            </p:pic>
            <p:sp>
              <p:nvSpPr>
                <p:cNvPr id="10" name="TextBox 9"/>
                <p:cNvSpPr txBox="1"/>
                <p:nvPr/>
              </p:nvSpPr>
              <p:spPr>
                <a:xfrm>
                  <a:off x="5181600" y="3001804"/>
                  <a:ext cx="2286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>
                      <a:solidFill>
                        <a:srgbClr val="FF0000"/>
                      </a:solidFill>
                      <a:latin typeface="Arial" pitchFamily="34" charset="0"/>
                    </a:rPr>
                    <a:t>1</a:t>
                  </a: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5286375" y="3001804"/>
                  <a:ext cx="2286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>
                      <a:solidFill>
                        <a:srgbClr val="FF0000"/>
                      </a:solidFill>
                      <a:latin typeface="Arial" pitchFamily="34" charset="0"/>
                    </a:rPr>
                    <a:t>2</a:t>
                  </a: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5381625" y="3001804"/>
                  <a:ext cx="2286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>
                      <a:solidFill>
                        <a:srgbClr val="FF0000"/>
                      </a:solidFill>
                      <a:latin typeface="Arial" pitchFamily="34" charset="0"/>
                    </a:rPr>
                    <a:t>3</a:t>
                  </a: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5467350" y="3000375"/>
                  <a:ext cx="2286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>
                      <a:solidFill>
                        <a:srgbClr val="FF0000"/>
                      </a:solidFill>
                      <a:latin typeface="Arial" pitchFamily="34" charset="0"/>
                    </a:rPr>
                    <a:t>4</a:t>
                  </a: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5572125" y="2992279"/>
                  <a:ext cx="2286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>
                      <a:solidFill>
                        <a:srgbClr val="FF0000"/>
                      </a:solidFill>
                      <a:latin typeface="Arial" pitchFamily="34" charset="0"/>
                    </a:rPr>
                    <a:t>5</a:t>
                  </a: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5667375" y="3000375"/>
                  <a:ext cx="2286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>
                      <a:solidFill>
                        <a:srgbClr val="FF0000"/>
                      </a:solidFill>
                      <a:latin typeface="Arial" pitchFamily="34" charset="0"/>
                    </a:rPr>
                    <a:t>6</a:t>
                  </a: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5762625" y="3000375"/>
                  <a:ext cx="2286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>
                      <a:solidFill>
                        <a:srgbClr val="FF0000"/>
                      </a:solidFill>
                      <a:latin typeface="Arial" pitchFamily="34" charset="0"/>
                    </a:rPr>
                    <a:t>7</a:t>
                  </a: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5848350" y="3000375"/>
                  <a:ext cx="2286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>
                      <a:solidFill>
                        <a:srgbClr val="FF0000"/>
                      </a:solidFill>
                      <a:latin typeface="Arial" pitchFamily="34" charset="0"/>
                    </a:rPr>
                    <a:t>8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019800" y="2990850"/>
                  <a:ext cx="3810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>
                      <a:solidFill>
                        <a:srgbClr val="FF0000"/>
                      </a:solidFill>
                      <a:latin typeface="Arial" pitchFamily="34" charset="0"/>
                    </a:rPr>
                    <a:t>10</a:t>
                  </a: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5943600" y="3011329"/>
                  <a:ext cx="2286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>
                      <a:solidFill>
                        <a:srgbClr val="FF0000"/>
                      </a:solidFill>
                      <a:latin typeface="Arial" pitchFamily="34" charset="0"/>
                    </a:rPr>
                    <a:t>9</a:t>
                  </a:r>
                </a:p>
              </p:txBody>
            </p:sp>
          </p:grpSp>
        </p:grpSp>
        <p:sp>
          <p:nvSpPr>
            <p:cNvPr id="6" name="TextBox 5"/>
            <p:cNvSpPr txBox="1"/>
            <p:nvPr/>
          </p:nvSpPr>
          <p:spPr>
            <a:xfrm>
              <a:off x="5091752" y="3129888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FF0000"/>
                  </a:solidFill>
                  <a:latin typeface="Arial" pitchFamily="34" charset="0"/>
                </a:rPr>
                <a:t>0</a:t>
              </a:r>
            </a:p>
          </p:txBody>
        </p:sp>
      </p:grpSp>
      <p:cxnSp>
        <p:nvCxnSpPr>
          <p:cNvPr id="20" name="Straight Connector 19"/>
          <p:cNvCxnSpPr/>
          <p:nvPr/>
        </p:nvCxnSpPr>
        <p:spPr>
          <a:xfrm rot="5400000">
            <a:off x="4108770" y="4520256"/>
            <a:ext cx="2182504" cy="36844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4110470" y="4521956"/>
            <a:ext cx="2179104" cy="36844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712654" y="5401330"/>
            <a:ext cx="2347117" cy="461665"/>
          </a:xfrm>
          <a:prstGeom prst="rect">
            <a:avLst/>
          </a:prstGeom>
          <a:solidFill>
            <a:srgbClr val="FFFF00"/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প্রধান স্কেল পাঠ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(M)</a:t>
            </a:r>
            <a:endParaRPr lang="en-US" sz="2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57850" y="5420380"/>
            <a:ext cx="2702984" cy="461665"/>
          </a:xfrm>
          <a:prstGeom prst="rect">
            <a:avLst/>
          </a:prstGeom>
          <a:solidFill>
            <a:srgbClr val="FFFF00"/>
          </a:solidFill>
          <a:ln w="28575">
            <a:solidFill>
              <a:schemeClr val="accent6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ভার্নিয়ার সমপাতন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(V)</a:t>
            </a:r>
            <a:endParaRPr lang="en-US" sz="2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62000" y="228600"/>
            <a:ext cx="7620000" cy="1143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প্রধান স্কেল পাঠ ও ভার্নিয়ার সমপাতন পর্যবেক্ষণ এবং দৈর্ঘ্য নির্ণয়ের সূত্র উপস্থাপন</a:t>
            </a:r>
          </a:p>
        </p:txBody>
      </p:sp>
      <p:sp>
        <p:nvSpPr>
          <p:cNvPr id="24" name="Frame 2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15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repeatCount="2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0.00139 L 0.0533 0.00139 " pathEditMode="relative" rAng="0" ptsTypes="AA">
                                      <p:cBhvr>
                                        <p:cTn id="34" dur="5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22" presetClass="entr" presetSubtype="4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/>
          <p:nvPr/>
        </p:nvGrpSpPr>
        <p:grpSpPr>
          <a:xfrm>
            <a:off x="381000" y="381000"/>
            <a:ext cx="8305800" cy="3733800"/>
            <a:chOff x="381000" y="685800"/>
            <a:chExt cx="8305800" cy="3733800"/>
          </a:xfrm>
        </p:grpSpPr>
        <p:grpSp>
          <p:nvGrpSpPr>
            <p:cNvPr id="3" name="Group 18"/>
            <p:cNvGrpSpPr/>
            <p:nvPr/>
          </p:nvGrpSpPr>
          <p:grpSpPr>
            <a:xfrm>
              <a:off x="381000" y="685800"/>
              <a:ext cx="8305800" cy="3733800"/>
              <a:chOff x="381000" y="685800"/>
              <a:chExt cx="8305800" cy="3733800"/>
            </a:xfrm>
          </p:grpSpPr>
          <p:pic>
            <p:nvPicPr>
              <p:cNvPr id="7" name="Picture 6" descr="Picture2.gif"/>
              <p:cNvPicPr>
                <a:picLocks noChangeAspect="1"/>
              </p:cNvPicPr>
              <p:nvPr/>
            </p:nvPicPr>
            <p:blipFill>
              <a:blip r:embed="rId3" cstate="print"/>
              <a:srcRect l="2015" t="11603" r="54047" b="36709"/>
              <a:stretch>
                <a:fillRect/>
              </a:stretch>
            </p:blipFill>
            <p:spPr>
              <a:xfrm>
                <a:off x="381000" y="685800"/>
                <a:ext cx="8305800" cy="3733800"/>
              </a:xfrm>
              <a:prstGeom prst="rect">
                <a:avLst/>
              </a:prstGeom>
            </p:spPr>
          </p:pic>
          <p:grpSp>
            <p:nvGrpSpPr>
              <p:cNvPr id="4" name="Group 17"/>
              <p:cNvGrpSpPr/>
              <p:nvPr/>
            </p:nvGrpSpPr>
            <p:grpSpPr>
              <a:xfrm>
                <a:off x="1143000" y="2990850"/>
                <a:ext cx="5257800" cy="1369756"/>
                <a:chOff x="1143000" y="2990850"/>
                <a:chExt cx="5257800" cy="1369756"/>
              </a:xfrm>
            </p:grpSpPr>
            <p:pic>
              <p:nvPicPr>
                <p:cNvPr id="9" name="Picture 5" descr="rod-wrought-iron.jpg"/>
                <p:cNvPicPr>
                  <a:picLocks noChangeAspect="1"/>
                </p:cNvPicPr>
                <p:nvPr/>
              </p:nvPicPr>
              <p:blipFill>
                <a:blip r:embed="rId4" cstate="print"/>
                <a:srcRect l="7333" t="42889" r="7334" b="42889"/>
                <a:stretch>
                  <a:fillRect/>
                </a:stretch>
              </p:blipFill>
              <p:spPr>
                <a:xfrm>
                  <a:off x="1143000" y="3810000"/>
                  <a:ext cx="2286000" cy="550606"/>
                </a:xfrm>
                <a:prstGeom prst="rect">
                  <a:avLst/>
                </a:prstGeom>
              </p:spPr>
            </p:pic>
            <p:sp>
              <p:nvSpPr>
                <p:cNvPr id="10" name="TextBox 9"/>
                <p:cNvSpPr txBox="1"/>
                <p:nvPr/>
              </p:nvSpPr>
              <p:spPr>
                <a:xfrm>
                  <a:off x="5181600" y="3001804"/>
                  <a:ext cx="2286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>
                      <a:solidFill>
                        <a:srgbClr val="FF0000"/>
                      </a:solidFill>
                      <a:latin typeface="Arial" pitchFamily="34" charset="0"/>
                    </a:rPr>
                    <a:t>1</a:t>
                  </a: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5286375" y="3001804"/>
                  <a:ext cx="2286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>
                      <a:solidFill>
                        <a:srgbClr val="FF0000"/>
                      </a:solidFill>
                      <a:latin typeface="Arial" pitchFamily="34" charset="0"/>
                    </a:rPr>
                    <a:t>2</a:t>
                  </a:r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5381625" y="3001804"/>
                  <a:ext cx="2286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>
                      <a:solidFill>
                        <a:srgbClr val="FF0000"/>
                      </a:solidFill>
                      <a:latin typeface="Arial" pitchFamily="34" charset="0"/>
                    </a:rPr>
                    <a:t>3</a:t>
                  </a: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5467350" y="3000375"/>
                  <a:ext cx="2286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>
                      <a:solidFill>
                        <a:srgbClr val="FF0000"/>
                      </a:solidFill>
                      <a:latin typeface="Arial" pitchFamily="34" charset="0"/>
                    </a:rPr>
                    <a:t>4</a:t>
                  </a:r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5572125" y="2992279"/>
                  <a:ext cx="2286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>
                      <a:solidFill>
                        <a:srgbClr val="FF0000"/>
                      </a:solidFill>
                      <a:latin typeface="Arial" pitchFamily="34" charset="0"/>
                    </a:rPr>
                    <a:t>5</a:t>
                  </a:r>
                </a:p>
              </p:txBody>
            </p:sp>
            <p:sp>
              <p:nvSpPr>
                <p:cNvPr id="15" name="TextBox 14"/>
                <p:cNvSpPr txBox="1"/>
                <p:nvPr/>
              </p:nvSpPr>
              <p:spPr>
                <a:xfrm>
                  <a:off x="5667375" y="3000375"/>
                  <a:ext cx="2286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>
                      <a:solidFill>
                        <a:srgbClr val="FF0000"/>
                      </a:solidFill>
                      <a:latin typeface="Arial" pitchFamily="34" charset="0"/>
                    </a:rPr>
                    <a:t>6</a:t>
                  </a: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5762625" y="3000375"/>
                  <a:ext cx="2286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>
                      <a:solidFill>
                        <a:srgbClr val="FF0000"/>
                      </a:solidFill>
                      <a:latin typeface="Arial" pitchFamily="34" charset="0"/>
                    </a:rPr>
                    <a:t>7</a:t>
                  </a: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5848350" y="3000375"/>
                  <a:ext cx="2286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>
                      <a:solidFill>
                        <a:srgbClr val="FF0000"/>
                      </a:solidFill>
                      <a:latin typeface="Arial" pitchFamily="34" charset="0"/>
                    </a:rPr>
                    <a:t>8</a:t>
                  </a:r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6019800" y="2990850"/>
                  <a:ext cx="3810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>
                      <a:solidFill>
                        <a:srgbClr val="FF0000"/>
                      </a:solidFill>
                      <a:latin typeface="Arial" pitchFamily="34" charset="0"/>
                    </a:rPr>
                    <a:t>10</a:t>
                  </a: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5943600" y="3011329"/>
                  <a:ext cx="228600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1000" dirty="0">
                      <a:solidFill>
                        <a:srgbClr val="FF0000"/>
                      </a:solidFill>
                      <a:latin typeface="Arial" pitchFamily="34" charset="0"/>
                    </a:rPr>
                    <a:t>9</a:t>
                  </a:r>
                </a:p>
              </p:txBody>
            </p:sp>
          </p:grpSp>
        </p:grpSp>
        <p:sp>
          <p:nvSpPr>
            <p:cNvPr id="6" name="TextBox 5"/>
            <p:cNvSpPr txBox="1"/>
            <p:nvPr/>
          </p:nvSpPr>
          <p:spPr>
            <a:xfrm>
              <a:off x="5091752" y="3129888"/>
              <a:ext cx="26321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>
                  <a:solidFill>
                    <a:srgbClr val="FF0000"/>
                  </a:solidFill>
                  <a:latin typeface="Arial" pitchFamily="34" charset="0"/>
                </a:rPr>
                <a:t>0</a:t>
              </a:r>
            </a:p>
          </p:txBody>
        </p:sp>
      </p:grpSp>
      <p:grpSp>
        <p:nvGrpSpPr>
          <p:cNvPr id="5" name="Group 24"/>
          <p:cNvGrpSpPr/>
          <p:nvPr/>
        </p:nvGrpSpPr>
        <p:grpSpPr>
          <a:xfrm>
            <a:off x="2667000" y="2438400"/>
            <a:ext cx="2551445" cy="1299865"/>
            <a:chOff x="2667000" y="2438400"/>
            <a:chExt cx="2551445" cy="1299865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593835" y="3044363"/>
              <a:ext cx="1230573" cy="18647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667000" y="3276600"/>
              <a:ext cx="2406428" cy="461665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accent6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প্রধান স্কেল পাঠ </a:t>
              </a:r>
              <a:r>
                <a:rPr lang="en-US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= M</a:t>
              </a:r>
              <a:endParaRPr lang="en-US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8" name="Group 25"/>
          <p:cNvGrpSpPr/>
          <p:nvPr/>
        </p:nvGrpSpPr>
        <p:grpSpPr>
          <a:xfrm>
            <a:off x="5691116" y="2465694"/>
            <a:ext cx="2672552" cy="1272571"/>
            <a:chOff x="5691116" y="2465694"/>
            <a:chExt cx="2672552" cy="1272571"/>
          </a:xfrm>
        </p:grpSpPr>
        <p:cxnSp>
          <p:nvCxnSpPr>
            <p:cNvPr id="20" name="Straight Connector 19"/>
            <p:cNvCxnSpPr/>
            <p:nvPr/>
          </p:nvCxnSpPr>
          <p:spPr>
            <a:xfrm rot="5400000">
              <a:off x="5100281" y="3056529"/>
              <a:ext cx="1191906" cy="10236"/>
            </a:xfrm>
            <a:prstGeom prst="line">
              <a:avLst/>
            </a:prstGeom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5695950" y="3276600"/>
              <a:ext cx="2667718" cy="461665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chemeClr val="accent6">
                  <a:lumMod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ভার্নিয়ার </a:t>
              </a:r>
              <a:r>
                <a:rPr lang="en-US" sz="2400" dirty="0" err="1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সমপাতন</a:t>
              </a:r>
              <a:r>
                <a:rPr lang="en-US" sz="24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 = </a:t>
              </a:r>
              <a:r>
                <a:rPr lang="en-US" sz="24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rPr>
                <a:t>V</a:t>
              </a:r>
              <a:endParaRPr lang="en-US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4224463" y="4267200"/>
            <a:ext cx="4153701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স্লাইড  ক্যালিপা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র্সটির </a:t>
            </a:r>
            <a:r>
              <a:rPr lang="en-US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যান্ত্রিক ত্রুটি  =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</a:t>
            </a:r>
            <a:endParaRPr lang="en-US" sz="2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66800" y="4267200"/>
            <a:ext cx="28194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ভার্নিয়ার ধ্রুবক</a:t>
            </a:r>
            <a:r>
              <a:rPr lang="bn-BD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V.C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66800" y="5105400"/>
            <a:ext cx="6321859" cy="646331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বস্তর দৈর্ঘ্য = </a:t>
            </a:r>
            <a:r>
              <a:rPr lang="en-US" sz="3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M  +  V × V.C – (± e)</a:t>
            </a:r>
            <a:endParaRPr lang="en-US" sz="36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Frame 2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15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Main_Scale.gif"/>
          <p:cNvPicPr>
            <a:picLocks noChangeAspect="1"/>
          </p:cNvPicPr>
          <p:nvPr/>
        </p:nvPicPr>
        <p:blipFill>
          <a:blip r:embed="rId3" cstate="print">
            <a:lum contrast="-10000"/>
          </a:blip>
          <a:stretch>
            <a:fillRect/>
          </a:stretch>
        </p:blipFill>
        <p:spPr>
          <a:xfrm>
            <a:off x="228600" y="1135281"/>
            <a:ext cx="12241530" cy="4423410"/>
          </a:xfrm>
          <a:prstGeom prst="rect">
            <a:avLst/>
          </a:prstGeom>
        </p:spPr>
      </p:pic>
      <p:pic>
        <p:nvPicPr>
          <p:cNvPr id="16" name="Picture 15" descr="Vernier.gif"/>
          <p:cNvPicPr>
            <a:picLocks noChangeAspect="1"/>
          </p:cNvPicPr>
          <p:nvPr/>
        </p:nvPicPr>
        <p:blipFill>
          <a:blip r:embed="rId4" cstate="print">
            <a:lum contrast="-10000"/>
          </a:blip>
          <a:stretch>
            <a:fillRect/>
          </a:stretch>
        </p:blipFill>
        <p:spPr>
          <a:xfrm>
            <a:off x="424366" y="1135598"/>
            <a:ext cx="4485132" cy="4423410"/>
          </a:xfrm>
          <a:prstGeom prst="rect">
            <a:avLst/>
          </a:prstGeom>
        </p:spPr>
      </p:pic>
      <p:sp>
        <p:nvSpPr>
          <p:cNvPr id="36" name="Rounded Rectangle 35"/>
          <p:cNvSpPr/>
          <p:nvPr/>
        </p:nvSpPr>
        <p:spPr>
          <a:xfrm>
            <a:off x="457200" y="291662"/>
            <a:ext cx="81534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স্লাইড ক্যালিপার্সের সাহায্যে দন্ডের দৈর্ঘ্য নির্ণয় </a:t>
            </a:r>
            <a:endParaRPr lang="en-US" sz="3600" dirty="0">
              <a:solidFill>
                <a:prstClr val="black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5400000" flipH="1" flipV="1">
            <a:off x="1350206" y="3618706"/>
            <a:ext cx="1600200" cy="1588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296652" y="1524000"/>
            <a:ext cx="48654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স্লাইড ক্যালিপা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র্সটি </a:t>
            </a:r>
            <a:r>
              <a:rPr lang="en-US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যান্ত্রিক ত্রুটি</a:t>
            </a:r>
            <a:r>
              <a:rPr lang="bn-BD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মুক্ত </a:t>
            </a:r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(e = 0)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ro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69334" y="5638800"/>
            <a:ext cx="2307266" cy="53340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rot="5400000" flipH="1" flipV="1">
            <a:off x="4044374" y="3313906"/>
            <a:ext cx="8382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4181008" y="3313906"/>
            <a:ext cx="8382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191000" y="3896380"/>
            <a:ext cx="2778325" cy="52322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প্রধান স্কেল পাঠ </a:t>
            </a: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(M) =</a:t>
            </a:r>
            <a:endParaRPr lang="en-US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45262" y="3896380"/>
            <a:ext cx="1489510" cy="523220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3.4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1000" y="4505980"/>
            <a:ext cx="2970685" cy="52322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ভার্নিয়ার </a:t>
            </a:r>
            <a:r>
              <a:rPr lang="en-US" sz="2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সমপাতন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(V)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=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58789" y="4499811"/>
            <a:ext cx="385042" cy="523220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18" name="Frame 17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15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56337E-6 L 0.31666 -1.56337E-6 " pathEditMode="fixed" rAng="0" ptsTypes="AA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3.33333E-6 -0.31667 " pathEditMode="fixed" rAng="0" ptsTypes="AA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125 -2.96296E-6 L 0.25416 -2.96296E-6 " pathEditMode="fixed" rAng="0" ptsTypes="AA">
                                      <p:cBhvr>
                                        <p:cTn id="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"/>
                            </p:stCondLst>
                            <p:childTnLst>
                              <p:par>
                                <p:cTn id="65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 animBg="1"/>
      <p:bldP spid="15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76400" y="457200"/>
            <a:ext cx="53340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দন্ডের দৈর্ঘ্য নির্ণয়ের ছক</a:t>
            </a:r>
            <a:endParaRPr lang="en-US" sz="4400" dirty="0">
              <a:solidFill>
                <a:prstClr val="black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2682165"/>
          <a:ext cx="8534400" cy="413011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990598"/>
                <a:gridCol w="1143000"/>
                <a:gridCol w="990600"/>
                <a:gridCol w="1219200"/>
                <a:gridCol w="838200"/>
                <a:gridCol w="2362200"/>
                <a:gridCol w="990602"/>
              </a:tblGrid>
              <a:tr h="1112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err="1" smtClean="0">
                          <a:latin typeface="NikoshBAN" pitchFamily="2" charset="0"/>
                          <a:cs typeface="NikoshBAN" pitchFamily="2" charset="0"/>
                        </a:rPr>
                        <a:t>পর্যবে</a:t>
                      </a:r>
                      <a:r>
                        <a:rPr lang="en-US" sz="2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ক্ষণ</a:t>
                      </a:r>
                      <a:endParaRPr lang="en-US" sz="22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সংখ্যা</a:t>
                      </a:r>
                      <a:r>
                        <a:rPr lang="en-US" sz="2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err="1" smtClean="0">
                          <a:latin typeface="NikoshBAN" pitchFamily="2" charset="0"/>
                          <a:cs typeface="NikoshBAN" pitchFamily="2" charset="0"/>
                        </a:rPr>
                        <a:t>প্রধান</a:t>
                      </a:r>
                      <a:r>
                        <a:rPr lang="en-US" sz="2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200" dirty="0" err="1" smtClean="0">
                          <a:latin typeface="NikoshBAN" pitchFamily="2" charset="0"/>
                          <a:cs typeface="NikoshBAN" pitchFamily="2" charset="0"/>
                        </a:rPr>
                        <a:t>স্কেল</a:t>
                      </a:r>
                      <a:r>
                        <a:rPr lang="en-US" sz="2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NikoshBAN" pitchFamily="2" charset="0"/>
                          <a:cs typeface="NikoshBAN" pitchFamily="2" charset="0"/>
                        </a:rPr>
                        <a:t>   পাঠ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( 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M cm)</a:t>
                      </a:r>
                      <a:endParaRPr lang="en-US" sz="2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err="1" smtClean="0">
                          <a:latin typeface="NikoshBAN" pitchFamily="2" charset="0"/>
                          <a:cs typeface="NikoshBAN" pitchFamily="2" charset="0"/>
                        </a:rPr>
                        <a:t>ভার্নিয়ার</a:t>
                      </a:r>
                      <a:r>
                        <a:rPr lang="en-US" sz="2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200" dirty="0" err="1" smtClean="0">
                          <a:latin typeface="NikoshBAN" pitchFamily="2" charset="0"/>
                          <a:cs typeface="NikoshBAN" pitchFamily="2" charset="0"/>
                        </a:rPr>
                        <a:t>সমপাতন</a:t>
                      </a:r>
                      <a:r>
                        <a:rPr lang="en-US" sz="2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 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V </a:t>
                      </a:r>
                      <a:endParaRPr lang="en-US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err="1" smtClean="0">
                          <a:latin typeface="NikoshBAN" pitchFamily="2" charset="0"/>
                          <a:cs typeface="NikoshBAN" pitchFamily="2" charset="0"/>
                        </a:rPr>
                        <a:t>ভার্নিয়ার</a:t>
                      </a:r>
                      <a:r>
                        <a:rPr lang="en-US" sz="2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NikoshBAN" pitchFamily="2" charset="0"/>
                          <a:cs typeface="NikoshBAN" pitchFamily="2" charset="0"/>
                        </a:rPr>
                        <a:t>  ধ্রুবক</a:t>
                      </a:r>
                      <a:r>
                        <a:rPr lang="bn-BD" sz="2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(V.C </a:t>
                      </a:r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cm)</a:t>
                      </a:r>
                      <a:endParaRPr lang="en-US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NikoshBAN" pitchFamily="2" charset="0"/>
                          <a:cs typeface="NikoshBAN" pitchFamily="2" charset="0"/>
                        </a:rPr>
                        <a:t>যান্ত্রিক</a:t>
                      </a:r>
                      <a:r>
                        <a:rPr lang="en-US" sz="2200" dirty="0" smtClean="0">
                          <a:latin typeface="NikoshBAN" pitchFamily="2" charset="0"/>
                          <a:cs typeface="NikoshBAN" pitchFamily="2" charset="0"/>
                        </a:rPr>
                        <a:t> ত্রুটি  </a:t>
                      </a:r>
                    </a:p>
                    <a:p>
                      <a:r>
                        <a:rPr lang="en-US" sz="1800" dirty="0" smtClean="0"/>
                        <a:t> ±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e cm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দৈর্ঘ্য L</a:t>
                      </a:r>
                    </a:p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=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M + V×V.C – (</a:t>
                      </a:r>
                      <a:r>
                        <a:rPr lang="en-US" sz="2000" dirty="0" smtClean="0"/>
                        <a:t>±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e)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200" dirty="0" err="1" smtClean="0">
                          <a:latin typeface="NikoshBAN" pitchFamily="2" charset="0"/>
                          <a:cs typeface="NikoshBAN" pitchFamily="2" charset="0"/>
                        </a:rPr>
                        <a:t>গড়</a:t>
                      </a:r>
                      <a:r>
                        <a:rPr lang="en-US" sz="220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</a:p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দৈর্ঘ্য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smtClean="0"/>
                        <a:t>(</a:t>
                      </a:r>
                      <a:r>
                        <a:rPr lang="en-US" sz="2200" smtClean="0">
                          <a:latin typeface="Arial" pitchFamily="34" charset="0"/>
                          <a:cs typeface="Arial" pitchFamily="34" charset="0"/>
                        </a:rPr>
                        <a:t>cm</a:t>
                      </a:r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en-US" sz="2200" dirty="0" smtClean="0"/>
                    </a:p>
                    <a:p>
                      <a:endParaRPr lang="en-US" sz="2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0614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614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0614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61164" y="1361182"/>
            <a:ext cx="678743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দন্ডটিকে ৩ বার স্লাইড ক্যালিপার্সের নিম্ন চোয়ালদুটির </a:t>
            </a:r>
          </a:p>
          <a:p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মাঝে রেখে ৩ বার পাঠ নিয়ে নিচের ছকে বসাই</a:t>
            </a:r>
          </a:p>
        </p:txBody>
      </p:sp>
      <p:sp>
        <p:nvSpPr>
          <p:cNvPr id="6" name="Rectangle 5"/>
          <p:cNvSpPr/>
          <p:nvPr/>
        </p:nvSpPr>
        <p:spPr>
          <a:xfrm>
            <a:off x="1295400" y="4038600"/>
            <a:ext cx="1143000" cy="76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3.4</a:t>
            </a:r>
          </a:p>
        </p:txBody>
      </p:sp>
      <p:sp>
        <p:nvSpPr>
          <p:cNvPr id="7" name="Rectangle 6"/>
          <p:cNvSpPr/>
          <p:nvPr/>
        </p:nvSpPr>
        <p:spPr>
          <a:xfrm>
            <a:off x="2438400" y="4038600"/>
            <a:ext cx="990600" cy="76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4019550"/>
            <a:ext cx="990600" cy="76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3429000" y="4038600"/>
            <a:ext cx="1219200" cy="76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0.01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48200" y="4038600"/>
            <a:ext cx="838200" cy="76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486400" y="4038600"/>
            <a:ext cx="2362200" cy="76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3.42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429000" y="4805613"/>
            <a:ext cx="1219200" cy="7048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0.01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429000" y="5486400"/>
            <a:ext cx="1219200" cy="7048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0.01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438400" y="4824663"/>
            <a:ext cx="990600" cy="685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438400" y="5448300"/>
            <a:ext cx="990600" cy="76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95400" y="4805613"/>
            <a:ext cx="1143000" cy="685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3.4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295400" y="5467350"/>
            <a:ext cx="1143000" cy="76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3.4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04800" y="4781550"/>
            <a:ext cx="990600" cy="7048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04800" y="5448300"/>
            <a:ext cx="990600" cy="781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648200" y="4781550"/>
            <a:ext cx="838200" cy="7048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3" name="Rectangle 32"/>
          <p:cNvSpPr/>
          <p:nvPr/>
        </p:nvSpPr>
        <p:spPr>
          <a:xfrm>
            <a:off x="4648200" y="5486400"/>
            <a:ext cx="838200" cy="7239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0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486400" y="4781550"/>
            <a:ext cx="2362200" cy="685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3.43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486400" y="5467350"/>
            <a:ext cx="2362200" cy="7048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3.42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848600" y="4038600"/>
            <a:ext cx="990600" cy="2133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3.423</a:t>
            </a:r>
          </a:p>
        </p:txBody>
      </p:sp>
      <p:sp>
        <p:nvSpPr>
          <p:cNvPr id="37" name="Frame 3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15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52662" y="3759175"/>
          <a:ext cx="8610600" cy="271782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42738"/>
                <a:gridCol w="1143000"/>
                <a:gridCol w="990600"/>
                <a:gridCol w="1219200"/>
                <a:gridCol w="1143000"/>
                <a:gridCol w="2226377"/>
                <a:gridCol w="845685"/>
              </a:tblGrid>
              <a:tr h="1676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err="1" smtClean="0">
                          <a:latin typeface="NikoshBAN" pitchFamily="2" charset="0"/>
                          <a:cs typeface="NikoshBAN" pitchFamily="2" charset="0"/>
                        </a:rPr>
                        <a:t>পর্যবে</a:t>
                      </a:r>
                      <a:r>
                        <a:rPr lang="en-US" sz="2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ক্ষণ</a:t>
                      </a:r>
                      <a:endParaRPr lang="en-US" sz="2200" baseline="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200" baseline="0" dirty="0" err="1" smtClean="0">
                          <a:latin typeface="NikoshBAN" pitchFamily="2" charset="0"/>
                          <a:cs typeface="NikoshBAN" pitchFamily="2" charset="0"/>
                        </a:rPr>
                        <a:t>সংখ্যা</a:t>
                      </a:r>
                      <a:r>
                        <a:rPr lang="en-US" sz="2200" baseline="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err="1" smtClean="0">
                          <a:latin typeface="NikoshBAN" pitchFamily="2" charset="0"/>
                          <a:cs typeface="NikoshBAN" pitchFamily="2" charset="0"/>
                        </a:rPr>
                        <a:t>প্রধান</a:t>
                      </a:r>
                      <a:r>
                        <a:rPr lang="en-US" sz="2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200" dirty="0" err="1" smtClean="0">
                          <a:latin typeface="NikoshBAN" pitchFamily="2" charset="0"/>
                          <a:cs typeface="NikoshBAN" pitchFamily="2" charset="0"/>
                        </a:rPr>
                        <a:t>স্কেল</a:t>
                      </a:r>
                      <a:r>
                        <a:rPr lang="en-US" sz="2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NikoshBAN" pitchFamily="2" charset="0"/>
                          <a:cs typeface="NikoshBAN" pitchFamily="2" charset="0"/>
                        </a:rPr>
                        <a:t>   পাঠ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( 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M cm)</a:t>
                      </a:r>
                      <a:endParaRPr lang="en-US" sz="22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err="1" smtClean="0">
                          <a:latin typeface="NikoshBAN" pitchFamily="2" charset="0"/>
                          <a:cs typeface="NikoshBAN" pitchFamily="2" charset="0"/>
                        </a:rPr>
                        <a:t>ভার্নিয়ার</a:t>
                      </a:r>
                      <a:r>
                        <a:rPr lang="en-US" sz="2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200" dirty="0" err="1" smtClean="0">
                          <a:latin typeface="NikoshBAN" pitchFamily="2" charset="0"/>
                          <a:cs typeface="NikoshBAN" pitchFamily="2" charset="0"/>
                        </a:rPr>
                        <a:t>সমপাতন</a:t>
                      </a:r>
                      <a:r>
                        <a:rPr lang="en-US" sz="2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    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V </a:t>
                      </a:r>
                      <a:endParaRPr lang="en-US" sz="1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200" dirty="0" err="1" smtClean="0">
                          <a:latin typeface="NikoshBAN" pitchFamily="2" charset="0"/>
                          <a:cs typeface="NikoshBAN" pitchFamily="2" charset="0"/>
                        </a:rPr>
                        <a:t>ভার্নিয়ার</a:t>
                      </a:r>
                      <a:r>
                        <a:rPr lang="en-US" sz="2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>
                          <a:latin typeface="NikoshBAN" pitchFamily="2" charset="0"/>
                          <a:cs typeface="NikoshBAN" pitchFamily="2" charset="0"/>
                        </a:rPr>
                        <a:t>  ধ্রুবক</a:t>
                      </a:r>
                      <a:r>
                        <a:rPr lang="bn-BD" sz="2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2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(V.C </a:t>
                      </a:r>
                      <a:r>
                        <a:rPr lang="en-US" sz="2200" dirty="0" smtClean="0">
                          <a:latin typeface="Arial" pitchFamily="34" charset="0"/>
                          <a:cs typeface="Arial" pitchFamily="34" charset="0"/>
                        </a:rPr>
                        <a:t>cm)</a:t>
                      </a:r>
                      <a:endParaRPr lang="en-US" sz="2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NikoshBAN" pitchFamily="2" charset="0"/>
                          <a:cs typeface="NikoshBAN" pitchFamily="2" charset="0"/>
                        </a:rPr>
                        <a:t>যান্ত্রিক</a:t>
                      </a:r>
                      <a:r>
                        <a:rPr lang="en-US" sz="2200" dirty="0" smtClean="0">
                          <a:latin typeface="NikoshBAN" pitchFamily="2" charset="0"/>
                          <a:cs typeface="NikoshBAN" pitchFamily="2" charset="0"/>
                        </a:rPr>
                        <a:t> ত্রুটি  </a:t>
                      </a:r>
                    </a:p>
                    <a:p>
                      <a:r>
                        <a:rPr lang="en-US" sz="1800" dirty="0" smtClean="0"/>
                        <a:t>  ±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e cm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 দৈর্ঘ্য L</a:t>
                      </a:r>
                    </a:p>
                    <a:p>
                      <a:r>
                        <a:rPr lang="en-US" sz="22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=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M + V×V.C – (</a:t>
                      </a:r>
                      <a:r>
                        <a:rPr lang="en-US" sz="2000" dirty="0" smtClean="0"/>
                        <a:t>±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e)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NikoshBAN" pitchFamily="2" charset="0"/>
                          <a:cs typeface="NikoshBAN" pitchFamily="2" charset="0"/>
                        </a:rPr>
                        <a:t>গড়</a:t>
                      </a:r>
                      <a:r>
                        <a:rPr lang="en-US" sz="2000" dirty="0" smtClean="0">
                          <a:latin typeface="NikoshBAN" pitchFamily="2" charset="0"/>
                          <a:cs typeface="NikoshBAN" pitchFamily="2" charset="0"/>
                        </a:rPr>
                        <a:t>  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দৈর্ঘ্য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cm)</a:t>
                      </a:r>
                      <a:endParaRPr lang="en-US" sz="2000" dirty="0" smtClean="0"/>
                    </a:p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70614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" name="Group 12"/>
          <p:cNvGrpSpPr/>
          <p:nvPr/>
        </p:nvGrpSpPr>
        <p:grpSpPr>
          <a:xfrm>
            <a:off x="2438400" y="204272"/>
            <a:ext cx="3581400" cy="717332"/>
            <a:chOff x="2438400" y="204272"/>
            <a:chExt cx="3581400" cy="717332"/>
          </a:xfrm>
        </p:grpSpPr>
        <p:sp>
          <p:nvSpPr>
            <p:cNvPr id="11" name="Snip Same Side Corner Rectangle 10"/>
            <p:cNvSpPr/>
            <p:nvPr/>
          </p:nvSpPr>
          <p:spPr>
            <a:xfrm rot="10800000">
              <a:off x="2438400" y="235804"/>
              <a:ext cx="3581400" cy="685800"/>
            </a:xfrm>
            <a:prstGeom prst="snip2SameRect">
              <a:avLst>
                <a:gd name="adj1" fmla="val 36111"/>
                <a:gd name="adj2" fmla="val 0"/>
              </a:avLst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71800" y="204272"/>
              <a:ext cx="2743200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3600" dirty="0" err="1" smtClean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দল</a:t>
              </a:r>
              <a:r>
                <a:rPr lang="bn-BD" sz="3600" dirty="0" smtClean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গত </a:t>
              </a:r>
              <a:r>
                <a:rPr lang="en-US" sz="3600" dirty="0" err="1" smtClean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কাজ</a:t>
              </a:r>
              <a:r>
                <a:rPr lang="en-US" sz="3600" dirty="0" smtClean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sz="36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4" name="Group 5"/>
          <p:cNvGrpSpPr/>
          <p:nvPr/>
        </p:nvGrpSpPr>
        <p:grpSpPr>
          <a:xfrm>
            <a:off x="381000" y="990600"/>
            <a:ext cx="8305800" cy="2667000"/>
            <a:chOff x="381000" y="533400"/>
            <a:chExt cx="8305800" cy="2667000"/>
          </a:xfrm>
        </p:grpSpPr>
        <p:pic>
          <p:nvPicPr>
            <p:cNvPr id="7" name="Picture 6" descr="Picture2.gif"/>
            <p:cNvPicPr>
              <a:picLocks noChangeAspect="1"/>
            </p:cNvPicPr>
            <p:nvPr/>
          </p:nvPicPr>
          <p:blipFill>
            <a:blip r:embed="rId3" cstate="print"/>
            <a:srcRect l="2015" t="11603" r="54047" b="36709"/>
            <a:stretch>
              <a:fillRect/>
            </a:stretch>
          </p:blipFill>
          <p:spPr>
            <a:xfrm>
              <a:off x="381000" y="533400"/>
              <a:ext cx="8305800" cy="2667000"/>
            </a:xfrm>
            <a:prstGeom prst="rect">
              <a:avLst/>
            </a:prstGeom>
          </p:spPr>
        </p:pic>
        <p:pic>
          <p:nvPicPr>
            <p:cNvPr id="9" name="Picture 5" descr="rod-wrought-iron.jpg"/>
            <p:cNvPicPr>
              <a:picLocks noChangeAspect="1"/>
            </p:cNvPicPr>
            <p:nvPr/>
          </p:nvPicPr>
          <p:blipFill>
            <a:blip r:embed="rId4" cstate="print"/>
            <a:srcRect l="7333" t="42889" r="7334" b="42889"/>
            <a:stretch>
              <a:fillRect/>
            </a:stretch>
          </p:blipFill>
          <p:spPr>
            <a:xfrm>
              <a:off x="1143000" y="2590800"/>
              <a:ext cx="2286000" cy="550606"/>
            </a:xfrm>
            <a:prstGeom prst="rect">
              <a:avLst/>
            </a:prstGeom>
          </p:spPr>
        </p:pic>
      </p:grpSp>
      <p:sp>
        <p:nvSpPr>
          <p:cNvPr id="10" name="Frame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15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/>
          <p:nvPr/>
        </p:nvGrpSpPr>
        <p:grpSpPr>
          <a:xfrm>
            <a:off x="1676400" y="304802"/>
            <a:ext cx="4495800" cy="685798"/>
            <a:chOff x="1676400" y="304802"/>
            <a:chExt cx="4634132" cy="990598"/>
          </a:xfrm>
        </p:grpSpPr>
        <p:sp>
          <p:nvSpPr>
            <p:cNvPr id="4" name="Snip Same Side Corner Rectangle 3"/>
            <p:cNvSpPr/>
            <p:nvPr/>
          </p:nvSpPr>
          <p:spPr>
            <a:xfrm rot="10800000">
              <a:off x="1676400" y="304802"/>
              <a:ext cx="4634132" cy="990598"/>
            </a:xfrm>
            <a:prstGeom prst="snip2SameRect">
              <a:avLst>
                <a:gd name="adj1" fmla="val 36111"/>
                <a:gd name="adj2" fmla="val 0"/>
              </a:avLst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171753" y="340077"/>
              <a:ext cx="1819692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মূল্যায়ন  </a:t>
              </a: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743200" y="2133600"/>
            <a:ext cx="5181600" cy="40011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স্লাইড ক্যালিপার্সের ভার্নিয়ার ধ্রুবক  বলতে কী বোঝায় ? 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3200" y="2590800"/>
            <a:ext cx="22098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শুন্য ত্রুটি কী?</a:t>
            </a:r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43200" y="1676400"/>
            <a:ext cx="4342111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দৈর্ঘ্য </a:t>
            </a:r>
            <a:r>
              <a:rPr lang="en-US" sz="2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গানিতিক</a:t>
            </a:r>
            <a:r>
              <a:rPr lang="en-US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সূত্রটি</a:t>
            </a:r>
            <a:r>
              <a:rPr lang="en-US" sz="2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কী?</a:t>
            </a:r>
            <a:endParaRPr lang="en-US" sz="32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43200" y="5562600"/>
            <a:ext cx="5638800" cy="33855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1600" spc="-3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প্রধান </a:t>
            </a:r>
            <a:r>
              <a:rPr lang="en-US" sz="1600" spc="-3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1600" spc="-3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        ও        </a:t>
            </a:r>
            <a:r>
              <a:rPr lang="bn-BD" sz="1600" spc="-3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ভার্নিয়ার </a:t>
            </a:r>
            <a:r>
              <a:rPr lang="en-US" sz="1600" spc="-3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     </a:t>
            </a:r>
            <a:r>
              <a:rPr lang="bn-BD" sz="1600" spc="-3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স্কেলের</a:t>
            </a:r>
            <a:r>
              <a:rPr lang="en-US" sz="1600" spc="-3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1600" spc="-3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শুন্য</a:t>
            </a:r>
            <a:r>
              <a:rPr lang="en-US" sz="1600" spc="-3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1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দাগ</a:t>
            </a:r>
            <a:r>
              <a:rPr lang="en-US" sz="1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16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1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পরস্পরের</a:t>
            </a:r>
            <a:r>
              <a:rPr lang="en-US" sz="1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1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মিললে</a:t>
            </a:r>
            <a:r>
              <a:rPr lang="en-US" sz="1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1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শুন্য ত্রুটি </a:t>
            </a:r>
            <a:r>
              <a:rPr lang="en-US" sz="1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বলে</a:t>
            </a:r>
            <a:endParaRPr lang="en-US" sz="1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43200" y="3429000"/>
            <a:ext cx="39624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বস্তর</a:t>
            </a:r>
            <a:r>
              <a:rPr lang="en-US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= 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  +  V × V.C – (± e)</a:t>
            </a:r>
            <a:endParaRPr lang="en-US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43200" y="3886201"/>
            <a:ext cx="39624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যখনঃ</a:t>
            </a:r>
            <a:r>
              <a:rPr lang="en-US" sz="1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1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1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স্কেল</a:t>
            </a:r>
            <a:r>
              <a:rPr lang="en-US" sz="1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1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 M </a:t>
            </a:r>
            <a:r>
              <a:rPr lang="en-US" sz="1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ভার্নিয়ার</a:t>
            </a:r>
            <a:r>
              <a:rPr lang="en-US" sz="1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সমপাতন</a:t>
            </a:r>
            <a:r>
              <a:rPr lang="en-US" sz="1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= </a:t>
            </a:r>
            <a:r>
              <a: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</a:t>
            </a:r>
            <a:endParaRPr lang="en-US" sz="1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1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en-US" sz="1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ভার্নিয়ার</a:t>
            </a:r>
            <a:r>
              <a:rPr lang="en-US" sz="1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ধ্রুবক</a:t>
            </a:r>
            <a:r>
              <a:rPr lang="bn-BD" sz="16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=</a:t>
            </a:r>
            <a:r>
              <a:rPr lang="en-US" sz="1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V.C   </a:t>
            </a:r>
            <a:r>
              <a:rPr lang="en-US" sz="16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যান্ত্রিক</a:t>
            </a:r>
            <a:r>
              <a:rPr lang="en-US" sz="1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ত্রুটি  = </a:t>
            </a:r>
            <a:r>
              <a:rPr lang="en-US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</a:t>
            </a:r>
            <a:endParaRPr lang="en-US" sz="1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Frame 1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15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1600200" y="1905000"/>
            <a:ext cx="990600" cy="914400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প্রশ্ন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ight Arrow 18"/>
          <p:cNvSpPr/>
          <p:nvPr/>
        </p:nvSpPr>
        <p:spPr>
          <a:xfrm>
            <a:off x="1447800" y="3276600"/>
            <a:ext cx="978408" cy="1981200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উত্তর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2743200" y="4572000"/>
            <a:ext cx="5715000" cy="762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600" dirty="0" err="1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স্লাইড</a:t>
            </a:r>
            <a:r>
              <a:rPr lang="en-US" sz="16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ক্যালিপার্সের</a:t>
            </a:r>
            <a:r>
              <a:rPr lang="en-US" sz="16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 </a:t>
            </a:r>
            <a:r>
              <a:rPr lang="bn-BD" sz="1600" spc="-3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প্রধান</a:t>
            </a:r>
            <a:r>
              <a:rPr lang="en-US" sz="1600" spc="-3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         </a:t>
            </a:r>
            <a:r>
              <a:rPr lang="bn-BD" sz="1600" spc="-3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1600" spc="-3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                    </a:t>
            </a:r>
            <a:r>
              <a:rPr lang="bn-BD" sz="1600" spc="-3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স্কেলের</a:t>
            </a:r>
            <a:r>
              <a:rPr lang="en-US" sz="1600" spc="-3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              </a:t>
            </a:r>
            <a:r>
              <a:rPr lang="bn-BD" sz="1600" spc="-3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1600" spc="-3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 </a:t>
            </a:r>
            <a:r>
              <a:rPr lang="bn-BD" sz="1600" spc="-3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ক্ষুদ্রতম </a:t>
            </a:r>
            <a:r>
              <a:rPr lang="en-US" sz="1600" spc="-300" dirty="0" smtClean="0">
                <a:solidFill>
                  <a:prstClr val="black"/>
                </a:solidFill>
                <a:latin typeface="NikoshBAN"/>
                <a:cs typeface="Arial" pitchFamily="34" charset="0"/>
              </a:rPr>
              <a:t>1</a:t>
            </a:r>
            <a:r>
              <a:rPr lang="bn-BD" sz="1600" spc="-3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1600" spc="-3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   </a:t>
            </a:r>
            <a:r>
              <a:rPr lang="bn-BD" sz="1600" spc="-3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ভা</a:t>
            </a:r>
            <a:r>
              <a:rPr lang="en-US" sz="1600" spc="-300" dirty="0" err="1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গের</a:t>
            </a:r>
            <a:r>
              <a:rPr lang="en-US" sz="1600" spc="-3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       </a:t>
            </a:r>
            <a:r>
              <a:rPr lang="en-US" sz="1600" spc="-300" dirty="0" err="1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দৈর্ঘ্য</a:t>
            </a:r>
            <a:r>
              <a:rPr lang="bn-BD" sz="1600" spc="-3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1600" spc="-3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 ও </a:t>
            </a:r>
            <a:r>
              <a:rPr lang="bn-BD" sz="1600" spc="-3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ভার্নিয়ার </a:t>
            </a:r>
            <a:r>
              <a:rPr lang="en-US" sz="1600" spc="-3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 </a:t>
            </a:r>
            <a:r>
              <a:rPr lang="bn-BD" sz="1600" spc="-3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স্কেলের</a:t>
            </a:r>
            <a:r>
              <a:rPr lang="en-US" sz="1600" spc="-3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      </a:t>
            </a:r>
            <a:r>
              <a:rPr lang="bn-BD" sz="1600" spc="-3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ক্ষুদ্রতম </a:t>
            </a:r>
            <a:r>
              <a:rPr lang="en-US" sz="1600" spc="-3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   </a:t>
            </a:r>
            <a:r>
              <a:rPr lang="en-US" sz="1600" spc="-300" dirty="0" smtClean="0">
                <a:solidFill>
                  <a:prstClr val="black"/>
                </a:solidFill>
                <a:latin typeface="NikoshBAN"/>
                <a:cs typeface="Arial" pitchFamily="34" charset="0"/>
              </a:rPr>
              <a:t>1</a:t>
            </a:r>
            <a:r>
              <a:rPr lang="bn-BD" sz="1600" spc="-3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1600" spc="-3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    </a:t>
            </a:r>
            <a:r>
              <a:rPr lang="bn-BD" sz="1600" spc="-3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ভা</a:t>
            </a:r>
            <a:r>
              <a:rPr lang="en-US" sz="1600" spc="-300" dirty="0" err="1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গের</a:t>
            </a:r>
            <a:r>
              <a:rPr lang="en-US" sz="1600" spc="-3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              </a:t>
            </a:r>
            <a:r>
              <a:rPr lang="en-US" sz="1600" spc="-300" dirty="0" err="1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দৈর্ঘ্যে</a:t>
            </a:r>
            <a:r>
              <a:rPr lang="bn-BD" sz="1600" spc="-3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1600" spc="-3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র       </a:t>
            </a:r>
            <a:r>
              <a:rPr lang="en-US" sz="1600" spc="-300" dirty="0" err="1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পার্থক্যকে</a:t>
            </a:r>
            <a:r>
              <a:rPr lang="en-US" sz="1600" spc="-3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      </a:t>
            </a:r>
            <a:r>
              <a:rPr lang="en-US" sz="1600" dirty="0" err="1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ভার্নিয়ার</a:t>
            </a:r>
            <a:r>
              <a:rPr lang="en-US" sz="16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ধ্রুবক</a:t>
            </a:r>
            <a:r>
              <a:rPr lang="en-US" sz="16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বলে</a:t>
            </a:r>
            <a:r>
              <a:rPr lang="en-US" sz="16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। </a:t>
            </a:r>
            <a:r>
              <a:rPr lang="en-US" sz="1600" spc="-300" dirty="0" smtClean="0">
                <a:solidFill>
                  <a:prstClr val="black"/>
                </a:solidFill>
                <a:latin typeface="NikoshBAN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0" grpId="0" animBg="1"/>
      <p:bldP spid="10" grpId="1" animBg="1"/>
      <p:bldP spid="11" grpId="0" animBg="1"/>
      <p:bldP spid="18" grpId="0" animBg="1"/>
      <p:bldP spid="20" grpId="0" animBg="1"/>
      <p:bldP spid="2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2819400" y="685800"/>
            <a:ext cx="3200400" cy="1320463"/>
            <a:chOff x="2819400" y="685800"/>
            <a:chExt cx="3200400" cy="1320463"/>
          </a:xfrm>
        </p:grpSpPr>
        <p:sp>
          <p:nvSpPr>
            <p:cNvPr id="7" name="Down Arrow Callout 6"/>
            <p:cNvSpPr/>
            <p:nvPr/>
          </p:nvSpPr>
          <p:spPr>
            <a:xfrm>
              <a:off x="2819400" y="710863"/>
              <a:ext cx="3124200" cy="1295400"/>
            </a:xfrm>
            <a:prstGeom prst="downArrowCallout">
              <a:avLst/>
            </a:prstGeom>
            <a:blipFill>
              <a:blip r:embed="rId3" cstate="print"/>
              <a:tile tx="0" ty="0" sx="100000" sy="100000" flip="none" algn="tl"/>
            </a:blip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2895600" y="685800"/>
              <a:ext cx="3124200" cy="10156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বাড়ির কাজ </a:t>
              </a:r>
            </a:p>
          </p:txBody>
        </p:sp>
      </p:grpSp>
      <p:sp>
        <p:nvSpPr>
          <p:cNvPr id="8" name="Rounded Rectangle 7"/>
          <p:cNvSpPr/>
          <p:nvPr/>
        </p:nvSpPr>
        <p:spPr>
          <a:xfrm>
            <a:off x="914400" y="2743200"/>
            <a:ext cx="7315200" cy="2438400"/>
          </a:xfrm>
          <a:prstGeom prst="roundRect">
            <a:avLst/>
          </a:prstGeom>
          <a:solidFill>
            <a:schemeClr val="tx1"/>
          </a:solidFill>
          <a:ln w="571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স্লাইড ক্যালিপা</a:t>
            </a:r>
            <a:r>
              <a:rPr lang="en-US" sz="44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র্স</a:t>
            </a:r>
            <a:r>
              <a:rPr lang="en-US" sz="44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কীভাবে</a:t>
            </a:r>
            <a:r>
              <a:rPr lang="en-US" sz="44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4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আয়তাকার</a:t>
            </a:r>
            <a:r>
              <a:rPr lang="en-US" sz="44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ঘনবস্তুর</a:t>
            </a:r>
            <a:r>
              <a:rPr lang="en-US" sz="44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আয়তন</a:t>
            </a:r>
            <a:r>
              <a:rPr lang="en-US" sz="44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নির্ণয়</a:t>
            </a:r>
            <a:endParaRPr lang="en-US" sz="4400" dirty="0">
              <a:solidFill>
                <a:prstClr val="white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44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44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বর্ননা</a:t>
            </a:r>
            <a:r>
              <a:rPr lang="en-US" sz="44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44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rPr>
              <a:t> ।</a:t>
            </a: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15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4800" y="3429000"/>
            <a:ext cx="4706815" cy="275272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76197" tIns="38098" rIns="76197" bIns="38098" rtlCol="0" anchor="ctr"/>
          <a:lstStyle/>
          <a:p>
            <a:pPr algn="ctr"/>
            <a:endParaRPr lang="bn-BD" sz="27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000" dirty="0" err="1" smtClean="0">
                <a:solidFill>
                  <a:srgbClr val="00B050"/>
                </a:solidFill>
                <a:latin typeface="TangonMJ" pitchFamily="2" charset="0"/>
                <a:cs typeface="TangonMJ" pitchFamily="2" charset="0"/>
              </a:rPr>
              <a:t>cÖbe</a:t>
            </a:r>
            <a:r>
              <a:rPr lang="en-US" sz="4000" dirty="0" smtClean="0">
                <a:solidFill>
                  <a:srgbClr val="00B050"/>
                </a:solidFill>
                <a:latin typeface="TangonMJ" pitchFamily="2" charset="0"/>
                <a:cs typeface="TangonMJ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TangonMJ" pitchFamily="2" charset="0"/>
                <a:cs typeface="TangonMJ" pitchFamily="2" charset="0"/>
              </a:rPr>
              <a:t>wmK`vi</a:t>
            </a:r>
            <a:endParaRPr lang="en-US" sz="4000" dirty="0" smtClean="0">
              <a:solidFill>
                <a:srgbClr val="00B050"/>
              </a:solidFill>
              <a:latin typeface="TangonMJ" pitchFamily="2" charset="0"/>
              <a:cs typeface="TangonMJ" pitchFamily="2" charset="0"/>
            </a:endParaRPr>
          </a:p>
          <a:p>
            <a:pPr algn="ctr"/>
            <a:r>
              <a:rPr lang="en-US" sz="2400" dirty="0" smtClean="0">
                <a:latin typeface="TangonMJ" pitchFamily="2" charset="0"/>
                <a:cs typeface="TangonMJ" pitchFamily="2" charset="0"/>
              </a:rPr>
              <a:t>‡UªW </a:t>
            </a:r>
            <a:r>
              <a:rPr lang="en-US" sz="2400" dirty="0" err="1" smtClean="0">
                <a:latin typeface="TangonMJ" pitchFamily="2" charset="0"/>
                <a:cs typeface="TangonMJ" pitchFamily="2" charset="0"/>
              </a:rPr>
              <a:t>BÝUªv±i</a:t>
            </a:r>
            <a:endParaRPr lang="en-US" sz="2400" dirty="0" smtClean="0">
              <a:latin typeface="TangonMJ" pitchFamily="2" charset="0"/>
              <a:cs typeface="TangonMJ" pitchFamily="2" charset="0"/>
            </a:endParaRPr>
          </a:p>
          <a:p>
            <a:pPr algn="ctr"/>
            <a:r>
              <a:rPr lang="en-US" sz="2400" dirty="0" smtClean="0">
                <a:latin typeface="TangonMJ" pitchFamily="2" charset="0"/>
                <a:cs typeface="TangonMJ" pitchFamily="2" charset="0"/>
              </a:rPr>
              <a:t>‡</a:t>
            </a:r>
            <a:r>
              <a:rPr lang="en-US" sz="2400" dirty="0" err="1" smtClean="0">
                <a:latin typeface="TangonMJ" pitchFamily="2" charset="0"/>
                <a:cs typeface="TangonMJ" pitchFamily="2" charset="0"/>
              </a:rPr>
              <a:t>Rbv‡ij</a:t>
            </a:r>
            <a:r>
              <a:rPr lang="en-US" sz="2400" dirty="0" smtClean="0">
                <a:latin typeface="TangonMJ" pitchFamily="2" charset="0"/>
                <a:cs typeface="TangonMJ" pitchFamily="2" charset="0"/>
              </a:rPr>
              <a:t> </a:t>
            </a:r>
            <a:r>
              <a:rPr lang="en-US" sz="2400" dirty="0" err="1" smtClean="0">
                <a:latin typeface="TangonMJ" pitchFamily="2" charset="0"/>
                <a:cs typeface="TangonMJ" pitchFamily="2" charset="0"/>
              </a:rPr>
              <a:t>B‡jKwUªK¨vj</a:t>
            </a:r>
            <a:r>
              <a:rPr lang="en-US" sz="2400" dirty="0" smtClean="0">
                <a:latin typeface="TangonMJ" pitchFamily="2" charset="0"/>
                <a:cs typeface="TangonMJ" pitchFamily="2" charset="0"/>
              </a:rPr>
              <a:t> </a:t>
            </a:r>
            <a:r>
              <a:rPr lang="en-US" sz="2400" dirty="0" err="1" smtClean="0">
                <a:latin typeface="TangonMJ" pitchFamily="2" charset="0"/>
                <a:cs typeface="TangonMJ" pitchFamily="2" charset="0"/>
              </a:rPr>
              <a:t>IqvK©m</a:t>
            </a:r>
            <a:endParaRPr lang="en-US" sz="2400" dirty="0" smtClean="0">
              <a:latin typeface="TangonMJ" pitchFamily="2" charset="0"/>
              <a:cs typeface="TangonMJ" pitchFamily="2" charset="0"/>
            </a:endParaRPr>
          </a:p>
          <a:p>
            <a:pPr algn="ctr"/>
            <a:r>
              <a:rPr lang="en-US" sz="2400" dirty="0" smtClean="0">
                <a:latin typeface="TangonMJ" pitchFamily="2" charset="0"/>
                <a:cs typeface="TangonMJ" pitchFamily="2" charset="0"/>
              </a:rPr>
              <a:t>‡</a:t>
            </a:r>
            <a:r>
              <a:rPr lang="en-US" sz="2400" dirty="0" err="1" smtClean="0">
                <a:latin typeface="TangonMJ" pitchFamily="2" charset="0"/>
                <a:cs typeface="TangonMJ" pitchFamily="2" charset="0"/>
              </a:rPr>
              <a:t>Mvcvjcyi</a:t>
            </a:r>
            <a:r>
              <a:rPr lang="en-US" sz="2400" dirty="0" smtClean="0">
                <a:latin typeface="TangonMJ" pitchFamily="2" charset="0"/>
                <a:cs typeface="TangonMJ" pitchFamily="2" charset="0"/>
              </a:rPr>
              <a:t> D”P </a:t>
            </a:r>
            <a:r>
              <a:rPr lang="en-US" sz="2400" dirty="0" err="1" smtClean="0">
                <a:latin typeface="TangonMJ" pitchFamily="2" charset="0"/>
                <a:cs typeface="TangonMJ" pitchFamily="2" charset="0"/>
              </a:rPr>
              <a:t>we`¨vjq</a:t>
            </a:r>
            <a:r>
              <a:rPr lang="en-US" sz="2400" dirty="0" smtClean="0">
                <a:latin typeface="TangonMJ" pitchFamily="2" charset="0"/>
                <a:cs typeface="TangonMJ" pitchFamily="2" charset="0"/>
              </a:rPr>
              <a:t> </a:t>
            </a:r>
          </a:p>
          <a:p>
            <a:pPr algn="ctr"/>
            <a:r>
              <a:rPr lang="en-US" sz="2400" dirty="0" smtClean="0">
                <a:latin typeface="TangonMJ" pitchFamily="2" charset="0"/>
                <a:cs typeface="TangonMJ" pitchFamily="2" charset="0"/>
              </a:rPr>
              <a:t>মোবাইলঃ01711-149728</a:t>
            </a:r>
          </a:p>
          <a:p>
            <a:pPr algn="ctr"/>
            <a:endParaRPr lang="bn-BD" dirty="0" smtClean="0">
              <a:solidFill>
                <a:schemeClr val="tx1"/>
              </a:solidFill>
              <a:latin typeface="TangonMJ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5257800" y="3429000"/>
            <a:ext cx="3581400" cy="2743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76197" tIns="38098" rIns="76197" bIns="38098" rtlCol="0" anchor="ctr"/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পদার্থ</a:t>
            </a:r>
            <a:r>
              <a:rPr lang="en-US" sz="24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4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নবম</a:t>
            </a:r>
            <a:r>
              <a:rPr lang="en-US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             </a:t>
            </a:r>
            <a:endParaRPr lang="bn-BD" sz="24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প্রথম </a:t>
            </a:r>
            <a:r>
              <a:rPr lang="en-US" sz="24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4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4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   ভৌত রাশি ও পরিমাপ</a:t>
            </a:r>
            <a:endParaRPr lang="en-US" sz="24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 PC\Desktop\Pho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228600"/>
            <a:ext cx="3124200" cy="3124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8241131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hank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7113" y="1600200"/>
            <a:ext cx="8956887" cy="24384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914400" y="5867400"/>
            <a:ext cx="7162800" cy="158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14400" y="2895600"/>
            <a:ext cx="7162800" cy="158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567237" y="4381500"/>
            <a:ext cx="2971800" cy="158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-547437" y="4381500"/>
            <a:ext cx="2971800" cy="158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914400" y="3501189"/>
            <a:ext cx="7162800" cy="158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>
            <a:off x="3643563" y="4686300"/>
            <a:ext cx="2362994" cy="794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5400000">
            <a:off x="1443789" y="4680285"/>
            <a:ext cx="2362994" cy="12824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3657203" y="3171929"/>
            <a:ext cx="609600" cy="794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8" descr="cylender.jpeg"/>
          <p:cNvPicPr>
            <a:picLocks noChangeAspect="1"/>
          </p:cNvPicPr>
          <p:nvPr/>
        </p:nvPicPr>
        <p:blipFill>
          <a:blip r:embed="rId3" cstate="print"/>
          <a:srcRect l="8806" t="9756" r="24852" b="12195"/>
          <a:stretch>
            <a:fillRect/>
          </a:stretch>
        </p:blipFill>
        <p:spPr>
          <a:xfrm>
            <a:off x="981075" y="3529263"/>
            <a:ext cx="1619250" cy="2286000"/>
          </a:xfrm>
          <a:prstGeom prst="rect">
            <a:avLst/>
          </a:prstGeom>
        </p:spPr>
      </p:pic>
      <p:pic>
        <p:nvPicPr>
          <p:cNvPr id="40" name="Picture 39" descr="bo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32974" y="3798279"/>
            <a:ext cx="2791826" cy="1966414"/>
          </a:xfrm>
          <a:prstGeom prst="rect">
            <a:avLst/>
          </a:prstGeom>
        </p:spPr>
      </p:pic>
      <p:pic>
        <p:nvPicPr>
          <p:cNvPr id="43" name="Picture 42" descr="cube.jpeg"/>
          <p:cNvPicPr>
            <a:picLocks noChangeAspect="1"/>
          </p:cNvPicPr>
          <p:nvPr/>
        </p:nvPicPr>
        <p:blipFill>
          <a:blip r:embed="rId5" cstate="print"/>
          <a:srcRect l="3442" t="3191" r="3612" b="4262"/>
          <a:stretch>
            <a:fillRect/>
          </a:stretch>
        </p:blipFill>
        <p:spPr>
          <a:xfrm>
            <a:off x="2667000" y="3529263"/>
            <a:ext cx="2128345" cy="2286000"/>
          </a:xfrm>
          <a:prstGeom prst="rect">
            <a:avLst/>
          </a:prstGeom>
        </p:spPr>
      </p:pic>
      <p:pic>
        <p:nvPicPr>
          <p:cNvPr id="52" name="Picture 51" descr="metric_ruler_scale.gif"/>
          <p:cNvPicPr>
            <a:picLocks noChangeAspect="1"/>
          </p:cNvPicPr>
          <p:nvPr/>
        </p:nvPicPr>
        <p:blipFill>
          <a:blip r:embed="rId6" cstate="print"/>
          <a:srcRect l="1333" t="10884" b="12925"/>
          <a:stretch>
            <a:fillRect/>
          </a:stretch>
        </p:blipFill>
        <p:spPr>
          <a:xfrm>
            <a:off x="1152525" y="1066800"/>
            <a:ext cx="5638800" cy="1066800"/>
          </a:xfrm>
          <a:prstGeom prst="rect">
            <a:avLst/>
          </a:prstGeom>
        </p:spPr>
      </p:pic>
      <p:pic>
        <p:nvPicPr>
          <p:cNvPr id="50" name="Picture 49" descr="ro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213798" y="3013666"/>
            <a:ext cx="2609850" cy="383802"/>
          </a:xfrm>
          <a:prstGeom prst="rect">
            <a:avLst/>
          </a:prstGeom>
        </p:spPr>
      </p:pic>
      <p:pic>
        <p:nvPicPr>
          <p:cNvPr id="45" name="Picture 44" descr="ro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052248" y="2999873"/>
            <a:ext cx="3931920" cy="384134"/>
          </a:xfrm>
          <a:prstGeom prst="rect">
            <a:avLst/>
          </a:prstGeom>
        </p:spPr>
      </p:pic>
      <p:sp>
        <p:nvSpPr>
          <p:cNvPr id="17" name="Down Arrow 16"/>
          <p:cNvSpPr/>
          <p:nvPr/>
        </p:nvSpPr>
        <p:spPr>
          <a:xfrm>
            <a:off x="1981200" y="2324100"/>
            <a:ext cx="533400" cy="685800"/>
          </a:xfrm>
          <a:prstGeom prst="down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0233" y="2158425"/>
            <a:ext cx="1930337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দণ্ড</a:t>
            </a:r>
            <a:endParaRPr lang="en-US" sz="2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29000" y="2182488"/>
            <a:ext cx="2847254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দণ্ডটির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en-US" sz="2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সে.মি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.</a:t>
            </a:r>
          </a:p>
        </p:txBody>
      </p:sp>
      <p:sp>
        <p:nvSpPr>
          <p:cNvPr id="23" name="Frame 2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15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3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35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7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0.00649 L 0 -0.23936 " pathEditMode="fixed" rAng="0" ptsTypes="AA">
                                      <p:cBhvr>
                                        <p:cTn id="8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2000"/>
                            </p:stCondLst>
                            <p:childTnLst>
                              <p:par>
                                <p:cTn id="8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0.23935 L -0.00052 -0.00069 " pathEditMode="fixed" rAng="0" ptsTypes="AA">
                                      <p:cBhvr>
                                        <p:cTn id="9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2.22222E-6 L -3.61111E-6 -0.25417 " pathEditMode="fixed" rAng="0" ptsTypes="AA">
                                      <p:cBhvr>
                                        <p:cTn id="10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29 -0.25417 L -0.30972 -0.25417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8264 -0.2544 L 0.0059 -0.2544 " pathEditMode="fixed" rAng="0" ptsTypes="AA">
                                      <p:cBhvr>
                                        <p:cTn id="107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25417 L 2.77778E-7 0.00139 " pathEditMode="fixed" rAng="0" ptsTypes="AA">
                                      <p:cBhvr>
                                        <p:cTn id="110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7" grpId="1" animBg="1"/>
      <p:bldP spid="18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" y="173742"/>
            <a:ext cx="9144000" cy="6150858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762000" y="2438400"/>
            <a:ext cx="7848600" cy="17526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স্লাইড</a:t>
            </a:r>
            <a:r>
              <a:rPr lang="en-US" sz="40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ক্যালিপার্সের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সাহায্যে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দৈর্ঘ্য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en-US" sz="40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4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rame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15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2362200"/>
            <a:ext cx="69060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স্লাইড ক্যালিপার্সের বিভিন্ন অংশ শনাক্ত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4400" y="3301425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যান্ত্রিক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ত্রুটি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ভার্নিয়ার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ধ্রুবক নির্ণয়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4302839"/>
            <a:ext cx="79608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স্লাইড ক্যালিপার্সের সাহায্যে বস্তুর দৈর্ঘ্য পরিমাপ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1371600"/>
            <a:ext cx="4362092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000" dirty="0" smtClean="0">
                <a:latin typeface="NikoshBAN" pitchFamily="2" charset="0"/>
                <a:cs typeface="NikoshBAN" pitchFamily="2" charset="0"/>
                <a:sym typeface="Webdings"/>
              </a:rPr>
              <a:t>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rame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15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Single Corner Rectangle 10"/>
          <p:cNvSpPr/>
          <p:nvPr/>
        </p:nvSpPr>
        <p:spPr>
          <a:xfrm>
            <a:off x="7620000" y="2408380"/>
            <a:ext cx="1447800" cy="76200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 descr="Main_Scale.gif"/>
          <p:cNvPicPr>
            <a:picLocks noChangeAspect="1"/>
          </p:cNvPicPr>
          <p:nvPr/>
        </p:nvPicPr>
        <p:blipFill>
          <a:blip r:embed="rId3" cstate="print">
            <a:lum contrast="-10000"/>
          </a:blip>
          <a:stretch>
            <a:fillRect/>
          </a:stretch>
        </p:blipFill>
        <p:spPr>
          <a:xfrm>
            <a:off x="305528" y="1451681"/>
            <a:ext cx="8077200" cy="291865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" name="Group 19"/>
          <p:cNvGrpSpPr/>
          <p:nvPr/>
        </p:nvGrpSpPr>
        <p:grpSpPr>
          <a:xfrm>
            <a:off x="1600200" y="838200"/>
            <a:ext cx="2507348" cy="1299623"/>
            <a:chOff x="1759852" y="838200"/>
            <a:chExt cx="2507348" cy="1299623"/>
          </a:xfrm>
          <a:solidFill>
            <a:srgbClr val="002060"/>
          </a:solidFill>
        </p:grpSpPr>
        <p:sp>
          <p:nvSpPr>
            <p:cNvPr id="14" name="Down Arrow 13"/>
            <p:cNvSpPr/>
            <p:nvPr/>
          </p:nvSpPr>
          <p:spPr>
            <a:xfrm rot="2286043">
              <a:off x="1759852" y="994823"/>
              <a:ext cx="381000" cy="1143000"/>
            </a:xfrm>
            <a:prstGeom prst="downArrow">
              <a:avLst/>
            </a:pr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133600" y="838200"/>
              <a:ext cx="2133600" cy="4616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প্রধান বা মূল স্কেল </a:t>
              </a:r>
              <a:r>
                <a:rPr lang="bn-BD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3" name="Group 7"/>
          <p:cNvGrpSpPr/>
          <p:nvPr/>
        </p:nvGrpSpPr>
        <p:grpSpPr>
          <a:xfrm>
            <a:off x="5570580" y="3048000"/>
            <a:ext cx="2126348" cy="1299623"/>
            <a:chOff x="1759852" y="838200"/>
            <a:chExt cx="2126348" cy="1299623"/>
          </a:xfrm>
          <a:solidFill>
            <a:srgbClr val="002060"/>
          </a:solidFill>
        </p:grpSpPr>
        <p:sp>
          <p:nvSpPr>
            <p:cNvPr id="9" name="Down Arrow 8"/>
            <p:cNvSpPr/>
            <p:nvPr/>
          </p:nvSpPr>
          <p:spPr>
            <a:xfrm rot="2286043">
              <a:off x="1759852" y="994823"/>
              <a:ext cx="381000" cy="1143000"/>
            </a:xfrm>
            <a:prstGeom prst="down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33600" y="838200"/>
              <a:ext cx="1752600" cy="46166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ভার্নিয়ার স্কেল </a:t>
              </a:r>
              <a:r>
                <a:rPr lang="bn-BD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6" name="Group 28"/>
          <p:cNvGrpSpPr/>
          <p:nvPr/>
        </p:nvGrpSpPr>
        <p:grpSpPr>
          <a:xfrm>
            <a:off x="704851" y="2743201"/>
            <a:ext cx="2114549" cy="2539422"/>
            <a:chOff x="793533" y="2971800"/>
            <a:chExt cx="2133599" cy="2951787"/>
          </a:xfrm>
          <a:solidFill>
            <a:srgbClr val="002060"/>
          </a:solidFill>
        </p:grpSpPr>
        <p:sp>
          <p:nvSpPr>
            <p:cNvPr id="15" name="Right Brace 14"/>
            <p:cNvSpPr/>
            <p:nvPr/>
          </p:nvSpPr>
          <p:spPr>
            <a:xfrm rot="5400000">
              <a:off x="1767500" y="2857500"/>
              <a:ext cx="228600" cy="457200"/>
            </a:xfrm>
            <a:prstGeom prst="rightBrace">
              <a:avLst>
                <a:gd name="adj1" fmla="val 30000"/>
                <a:gd name="adj2" fmla="val 52598"/>
              </a:avLst>
            </a:prstGeom>
            <a:grpFill/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6260000" flipV="1">
              <a:off x="950976" y="4091447"/>
              <a:ext cx="1840675" cy="34831"/>
            </a:xfrm>
            <a:prstGeom prst="line">
              <a:avLst/>
            </a:prstGeom>
            <a:grpFill/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793533" y="5029200"/>
              <a:ext cx="2133599" cy="894387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20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১ সেন্টিমিটার </a:t>
              </a:r>
            </a:p>
            <a:p>
              <a:r>
                <a:rPr lang="bn-BD" sz="20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বা ১০ </a:t>
              </a:r>
              <a:r>
                <a:rPr lang="bn-BD" sz="24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মিলিমিটার </a:t>
              </a:r>
              <a:endParaRPr lang="en-US" sz="24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pic>
        <p:nvPicPr>
          <p:cNvPr id="5" name="Picture 4" descr="Vernier.gif"/>
          <p:cNvPicPr>
            <a:picLocks noChangeAspect="1"/>
          </p:cNvPicPr>
          <p:nvPr/>
        </p:nvPicPr>
        <p:blipFill>
          <a:blip r:embed="rId4" cstate="print">
            <a:lum contrast="-10000"/>
          </a:blip>
          <a:stretch>
            <a:fillRect/>
          </a:stretch>
        </p:blipFill>
        <p:spPr>
          <a:xfrm>
            <a:off x="3008926" y="3352800"/>
            <a:ext cx="2959378" cy="291865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7" name="Group 29"/>
          <p:cNvGrpSpPr/>
          <p:nvPr/>
        </p:nvGrpSpPr>
        <p:grpSpPr>
          <a:xfrm>
            <a:off x="5456280" y="723900"/>
            <a:ext cx="2126348" cy="1299623"/>
            <a:chOff x="1759852" y="838200"/>
            <a:chExt cx="2126348" cy="1299623"/>
          </a:xfrm>
          <a:solidFill>
            <a:srgbClr val="002060"/>
          </a:solidFill>
        </p:grpSpPr>
        <p:sp>
          <p:nvSpPr>
            <p:cNvPr id="31" name="Down Arrow 30"/>
            <p:cNvSpPr/>
            <p:nvPr/>
          </p:nvSpPr>
          <p:spPr>
            <a:xfrm rot="2286043">
              <a:off x="1759852" y="994823"/>
              <a:ext cx="381000" cy="1143000"/>
            </a:xfrm>
            <a:prstGeom prst="downArrow">
              <a:avLst/>
            </a:prstGeom>
            <a:ln/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133600" y="838200"/>
              <a:ext cx="1752600" cy="4616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ভার্নিয়ার স্কেল </a:t>
              </a:r>
              <a:r>
                <a:rPr lang="bn-BD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endParaRPr lang="en-US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8" name="Group 24"/>
          <p:cNvGrpSpPr/>
          <p:nvPr/>
        </p:nvGrpSpPr>
        <p:grpSpPr>
          <a:xfrm>
            <a:off x="389974" y="2757237"/>
            <a:ext cx="2439989" cy="3357265"/>
            <a:chOff x="590550" y="2781300"/>
            <a:chExt cx="2439989" cy="3357265"/>
          </a:xfrm>
          <a:solidFill>
            <a:srgbClr val="002060"/>
          </a:solidFill>
        </p:grpSpPr>
        <p:cxnSp>
          <p:nvCxnSpPr>
            <p:cNvPr id="22" name="Straight Arrow Connector 21"/>
            <p:cNvCxnSpPr/>
            <p:nvPr/>
          </p:nvCxnSpPr>
          <p:spPr>
            <a:xfrm rot="5400000" flipH="1" flipV="1">
              <a:off x="1543845" y="4266406"/>
              <a:ext cx="2971799" cy="1588"/>
            </a:xfrm>
            <a:prstGeom prst="straightConnector1">
              <a:avLst/>
            </a:prstGeom>
            <a:grpFill/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90550" y="5676900"/>
              <a:ext cx="184731" cy="461665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endParaRPr lang="en-US" sz="24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2" name="Group 35"/>
          <p:cNvGrpSpPr/>
          <p:nvPr/>
        </p:nvGrpSpPr>
        <p:grpSpPr>
          <a:xfrm>
            <a:off x="6096000" y="2362200"/>
            <a:ext cx="1111101" cy="3190220"/>
            <a:chOff x="6422065" y="2362200"/>
            <a:chExt cx="1187301" cy="3190220"/>
          </a:xfrm>
        </p:grpSpPr>
        <p:grpSp>
          <p:nvGrpSpPr>
            <p:cNvPr id="13" name="Group 33"/>
            <p:cNvGrpSpPr/>
            <p:nvPr/>
          </p:nvGrpSpPr>
          <p:grpSpPr>
            <a:xfrm>
              <a:off x="6422065" y="2362200"/>
              <a:ext cx="1187301" cy="2667000"/>
              <a:chOff x="6422065" y="2362200"/>
              <a:chExt cx="1187301" cy="2667000"/>
            </a:xfrm>
          </p:grpSpPr>
          <p:sp>
            <p:nvSpPr>
              <p:cNvPr id="27" name="Right Brace 26"/>
              <p:cNvSpPr/>
              <p:nvPr/>
            </p:nvSpPr>
            <p:spPr>
              <a:xfrm rot="5400000">
                <a:off x="6787116" y="1997149"/>
                <a:ext cx="457200" cy="1187301"/>
              </a:xfrm>
              <a:prstGeom prst="rightBrace">
                <a:avLst>
                  <a:gd name="adj1" fmla="val 27631"/>
                  <a:gd name="adj2" fmla="val 48684"/>
                </a:avLst>
              </a:prstGeom>
              <a:ln w="28575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black"/>
                  </a:solidFill>
                </a:endParaRPr>
              </a:p>
            </p:txBody>
          </p:sp>
          <p:cxnSp>
            <p:nvCxnSpPr>
              <p:cNvPr id="33" name="Straight Connector 32"/>
              <p:cNvCxnSpPr>
                <a:stCxn id="27" idx="1"/>
              </p:cNvCxnSpPr>
              <p:nvPr/>
            </p:nvCxnSpPr>
            <p:spPr>
              <a:xfrm rot="16200000" flipH="1" flipV="1">
                <a:off x="5915971" y="3913829"/>
                <a:ext cx="2209800" cy="20941"/>
              </a:xfrm>
              <a:prstGeom prst="line">
                <a:avLst/>
              </a:prstGeom>
              <a:ln w="3810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5" name="TextBox 34"/>
            <p:cNvSpPr txBox="1"/>
            <p:nvPr/>
          </p:nvSpPr>
          <p:spPr>
            <a:xfrm>
              <a:off x="6553200" y="5029200"/>
              <a:ext cx="894797" cy="52322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bn-BD" sz="28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১ ইঞ্চি</a:t>
              </a:r>
              <a:endPara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6" name="Group 42"/>
          <p:cNvGrpSpPr/>
          <p:nvPr/>
        </p:nvGrpSpPr>
        <p:grpSpPr>
          <a:xfrm>
            <a:off x="230716" y="2735240"/>
            <a:ext cx="2577950" cy="1757065"/>
            <a:chOff x="228600" y="5648980"/>
            <a:chExt cx="2577950" cy="1757065"/>
          </a:xfrm>
        </p:grpSpPr>
        <p:sp>
          <p:nvSpPr>
            <p:cNvPr id="28" name="TextBox 27"/>
            <p:cNvSpPr txBox="1"/>
            <p:nvPr/>
          </p:nvSpPr>
          <p:spPr>
            <a:xfrm>
              <a:off x="228600" y="6944380"/>
              <a:ext cx="2577950" cy="46166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প্রধান স্কেলের শূন্য দাগ</a:t>
              </a:r>
            </a:p>
          </p:txBody>
        </p:sp>
        <p:cxnSp>
          <p:nvCxnSpPr>
            <p:cNvPr id="38" name="Straight Arrow Connector 37"/>
            <p:cNvCxnSpPr>
              <a:stCxn id="28" idx="0"/>
            </p:cNvCxnSpPr>
            <p:nvPr/>
          </p:nvCxnSpPr>
          <p:spPr>
            <a:xfrm flipV="1">
              <a:off x="1517575" y="5648980"/>
              <a:ext cx="42409" cy="1295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46"/>
          <p:cNvGrpSpPr/>
          <p:nvPr/>
        </p:nvGrpSpPr>
        <p:grpSpPr>
          <a:xfrm>
            <a:off x="2819400" y="4691702"/>
            <a:ext cx="3052439" cy="1995027"/>
            <a:chOff x="6602639" y="5424600"/>
            <a:chExt cx="3052439" cy="1995027"/>
          </a:xfrm>
        </p:grpSpPr>
        <p:sp>
          <p:nvSpPr>
            <p:cNvPr id="41" name="TextBox 40"/>
            <p:cNvSpPr txBox="1"/>
            <p:nvPr/>
          </p:nvSpPr>
          <p:spPr>
            <a:xfrm>
              <a:off x="6602639" y="6219298"/>
              <a:ext cx="3052439" cy="1200329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bn-BD" sz="2400" dirty="0" smtClean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প্রধান স্কেলের ক্ষুদ্রতম এক ভাগ = ১ মিলিমিটার</a:t>
              </a:r>
              <a:endParaRPr lang="en-US" sz="2400" dirty="0" smtClean="0">
                <a:solidFill>
                  <a:prstClr val="white"/>
                </a:solidFill>
                <a:latin typeface="NikoshBAN" pitchFamily="2" charset="0"/>
                <a:cs typeface="NikoshBAN" pitchFamily="2" charset="0"/>
              </a:endParaRPr>
            </a:p>
            <a:p>
              <a:r>
                <a:rPr lang="en-US" sz="2400" dirty="0" smtClean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4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ভার্নিয়ার </a:t>
              </a:r>
              <a:r>
                <a:rPr lang="en-US" sz="24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স্কেলের শূন্য দাগ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rot="16200000" flipV="1">
              <a:off x="7404710" y="5944690"/>
              <a:ext cx="1052400" cy="12219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Frame 3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15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ssolve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0.00995 L 1.38889E-6 -0.27662 " pathEditMode="fixed" rAng="0" ptsTypes="AA">
                                      <p:cBhvr>
                                        <p:cTn id="4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27662 L -0.28038 -0.27662 " pathEditMode="fixed" rAng="0" ptsTypes="AA">
                                      <p:cBhvr>
                                        <p:cTn id="5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" y="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48148E-6 L -0.32118 -0.00023 " pathEditMode="relative" rAng="0" ptsTypes="AA">
                                      <p:cBhvr>
                                        <p:cTn id="5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" y="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58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83 -0.27384 L -0.03281 -0.27384 " pathEditMode="relative" rAng="0" ptsTypes="AA">
                                      <p:cBhvr>
                                        <p:cTn id="6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2118 -0.00023 L -0.03785 -0.00023 " pathEditMode="relative" rAng="0" ptsTypes="AA">
                                      <p:cBhvr>
                                        <p:cTn id="6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2" y="0"/>
                                    </p:animMotion>
                                  </p:childTnLst>
                                </p:cTn>
                              </p:par>
                              <p:par>
                                <p:cTn id="6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792 -2.96296E-6 L 0.00208 -2.96296E-6 " pathEditMode="relative" rAng="0" ptsTypes="AA">
                                      <p:cBhvr>
                                        <p:cTn id="6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/>
          <p:nvPr/>
        </p:nvGrpSpPr>
        <p:grpSpPr>
          <a:xfrm>
            <a:off x="609600" y="1146884"/>
            <a:ext cx="8382000" cy="2670319"/>
            <a:chOff x="381000" y="381000"/>
            <a:chExt cx="8382000" cy="2670319"/>
          </a:xfrm>
        </p:grpSpPr>
        <p:sp>
          <p:nvSpPr>
            <p:cNvPr id="13" name="Snip Single Corner Rectangle 12"/>
            <p:cNvSpPr/>
            <p:nvPr/>
          </p:nvSpPr>
          <p:spPr>
            <a:xfrm>
              <a:off x="7315200" y="1295400"/>
              <a:ext cx="1447800" cy="76200"/>
            </a:xfrm>
            <a:prstGeom prst="snip1Rect">
              <a:avLst>
                <a:gd name="adj" fmla="val 50000"/>
              </a:avLst>
            </a:prstGeom>
            <a:gradFill flip="none" rotWithShape="1">
              <a:gsLst>
                <a:gs pos="0">
                  <a:schemeClr val="bg1">
                    <a:lumMod val="75000"/>
                    <a:shade val="30000"/>
                    <a:satMod val="115000"/>
                  </a:schemeClr>
                </a:gs>
                <a:gs pos="50000">
                  <a:schemeClr val="bg1">
                    <a:lumMod val="75000"/>
                    <a:shade val="67500"/>
                    <a:satMod val="115000"/>
                  </a:schemeClr>
                </a:gs>
                <a:gs pos="100000">
                  <a:schemeClr val="bg1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grpSp>
          <p:nvGrpSpPr>
            <p:cNvPr id="3" name="Group 6"/>
            <p:cNvGrpSpPr/>
            <p:nvPr/>
          </p:nvGrpSpPr>
          <p:grpSpPr>
            <a:xfrm>
              <a:off x="381000" y="381000"/>
              <a:ext cx="7389953" cy="2670319"/>
              <a:chOff x="1738312" y="2405062"/>
              <a:chExt cx="5667375" cy="2047875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pic>
            <p:nvPicPr>
              <p:cNvPr id="5" name="Picture 4" descr="Main_Scale.gif"/>
              <p:cNvPicPr>
                <a:picLocks noChangeAspect="1"/>
              </p:cNvPicPr>
              <p:nvPr/>
            </p:nvPicPr>
            <p:blipFill>
              <a:blip r:embed="rId3" cstate="print">
                <a:lum contrast="-10000"/>
              </a:blip>
              <a:stretch>
                <a:fillRect/>
              </a:stretch>
            </p:blipFill>
            <p:spPr>
              <a:xfrm>
                <a:off x="1738312" y="2405062"/>
                <a:ext cx="5667375" cy="2047875"/>
              </a:xfrm>
              <a:prstGeom prst="rect">
                <a:avLst/>
              </a:prstGeom>
            </p:spPr>
          </p:pic>
          <p:pic>
            <p:nvPicPr>
              <p:cNvPr id="6" name="Picture 5" descr="Vernier.gif"/>
              <p:cNvPicPr>
                <a:picLocks noChangeAspect="1"/>
              </p:cNvPicPr>
              <p:nvPr/>
            </p:nvPicPr>
            <p:blipFill>
              <a:blip r:embed="rId4" cstate="print">
                <a:lum contrast="-10000"/>
              </a:blip>
              <a:stretch>
                <a:fillRect/>
              </a:stretch>
            </p:blipFill>
            <p:spPr>
              <a:xfrm>
                <a:off x="3533775" y="2405062"/>
                <a:ext cx="2076450" cy="2047875"/>
              </a:xfrm>
              <a:prstGeom prst="rect">
                <a:avLst/>
              </a:prstGeom>
            </p:spPr>
          </p:pic>
        </p:grpSp>
      </p:grpSp>
      <p:grpSp>
        <p:nvGrpSpPr>
          <p:cNvPr id="4" name="Group 65"/>
          <p:cNvGrpSpPr/>
          <p:nvPr/>
        </p:nvGrpSpPr>
        <p:grpSpPr>
          <a:xfrm>
            <a:off x="250372" y="3678928"/>
            <a:ext cx="2569028" cy="747875"/>
            <a:chOff x="250372" y="3366925"/>
            <a:chExt cx="2569028" cy="747875"/>
          </a:xfrm>
        </p:grpSpPr>
        <p:sp>
          <p:nvSpPr>
            <p:cNvPr id="14" name="TextBox 13"/>
            <p:cNvSpPr txBox="1"/>
            <p:nvPr/>
          </p:nvSpPr>
          <p:spPr>
            <a:xfrm>
              <a:off x="250372" y="3714690"/>
              <a:ext cx="2569028" cy="40011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bn-BD" sz="20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প্রধান স্কেলের নিম্ন চোয়াল</a:t>
              </a:r>
            </a:p>
          </p:txBody>
        </p:sp>
        <p:sp>
          <p:nvSpPr>
            <p:cNvPr id="21" name="Up Arrow 20"/>
            <p:cNvSpPr/>
            <p:nvPr/>
          </p:nvSpPr>
          <p:spPr>
            <a:xfrm rot="20516022">
              <a:off x="1141496" y="3366925"/>
              <a:ext cx="230077" cy="384470"/>
            </a:xfrm>
            <a:prstGeom prst="upArrow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7" name="Group 66"/>
          <p:cNvGrpSpPr/>
          <p:nvPr/>
        </p:nvGrpSpPr>
        <p:grpSpPr>
          <a:xfrm>
            <a:off x="3200400" y="3762775"/>
            <a:ext cx="2884712" cy="662359"/>
            <a:chOff x="3200400" y="3450772"/>
            <a:chExt cx="2884712" cy="662359"/>
          </a:xfrm>
        </p:grpSpPr>
        <p:sp>
          <p:nvSpPr>
            <p:cNvPr id="17" name="TextBox 16"/>
            <p:cNvSpPr txBox="1"/>
            <p:nvPr/>
          </p:nvSpPr>
          <p:spPr>
            <a:xfrm>
              <a:off x="3200400" y="3713021"/>
              <a:ext cx="2884712" cy="40011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bn-BD" sz="20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ভার্নিয়ার স্কেলের নিম্ন চোয়াল</a:t>
              </a:r>
            </a:p>
          </p:txBody>
        </p:sp>
        <p:sp>
          <p:nvSpPr>
            <p:cNvPr id="23" name="Up Arrow 22"/>
            <p:cNvSpPr/>
            <p:nvPr/>
          </p:nvSpPr>
          <p:spPr>
            <a:xfrm rot="19638904">
              <a:off x="3491744" y="3450772"/>
              <a:ext cx="246963" cy="304800"/>
            </a:xfrm>
            <a:prstGeom prst="upArrow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8" name="Group 70"/>
          <p:cNvGrpSpPr/>
          <p:nvPr/>
        </p:nvGrpSpPr>
        <p:grpSpPr>
          <a:xfrm>
            <a:off x="3352800" y="621199"/>
            <a:ext cx="2819400" cy="757604"/>
            <a:chOff x="3352800" y="309196"/>
            <a:chExt cx="2819400" cy="757604"/>
          </a:xfrm>
        </p:grpSpPr>
        <p:sp>
          <p:nvSpPr>
            <p:cNvPr id="16" name="TextBox 15"/>
            <p:cNvSpPr txBox="1"/>
            <p:nvPr/>
          </p:nvSpPr>
          <p:spPr>
            <a:xfrm>
              <a:off x="3352800" y="309196"/>
              <a:ext cx="2819400" cy="40011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bn-BD" sz="20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ভার্নিয়ার স্কেলের উর্দ্ধ চোয়াল</a:t>
              </a:r>
              <a:r>
                <a:rPr lang="bn-BD" sz="2000" dirty="0">
                  <a:solidFill>
                    <a:prstClr val="black"/>
                  </a:solidFill>
                  <a:latin typeface="NikoshBAN" pitchFamily="2" charset="0"/>
                  <a:cs typeface="NikoshBAN" pitchFamily="2" charset="0"/>
                </a:rPr>
                <a:t> </a:t>
              </a:r>
            </a:p>
          </p:txBody>
        </p:sp>
        <p:sp>
          <p:nvSpPr>
            <p:cNvPr id="24" name="Up Arrow 23"/>
            <p:cNvSpPr/>
            <p:nvPr/>
          </p:nvSpPr>
          <p:spPr>
            <a:xfrm rot="13260000">
              <a:off x="3449743" y="685800"/>
              <a:ext cx="228600" cy="381000"/>
            </a:xfrm>
            <a:prstGeom prst="upArrow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9" name="Group 68"/>
          <p:cNvGrpSpPr/>
          <p:nvPr/>
        </p:nvGrpSpPr>
        <p:grpSpPr>
          <a:xfrm>
            <a:off x="7467600" y="2217003"/>
            <a:ext cx="1600200" cy="2224445"/>
            <a:chOff x="7467600" y="1905000"/>
            <a:chExt cx="1600200" cy="2224445"/>
          </a:xfrm>
        </p:grpSpPr>
        <p:sp>
          <p:nvSpPr>
            <p:cNvPr id="19" name="TextBox 18"/>
            <p:cNvSpPr txBox="1"/>
            <p:nvPr/>
          </p:nvSpPr>
          <p:spPr>
            <a:xfrm>
              <a:off x="7467600" y="3729335"/>
              <a:ext cx="1600200" cy="40011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bn-BD" sz="20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ইস্পাতের দন্ড</a:t>
              </a:r>
            </a:p>
          </p:txBody>
        </p:sp>
        <p:sp>
          <p:nvSpPr>
            <p:cNvPr id="28" name="Up Arrow 27"/>
            <p:cNvSpPr/>
            <p:nvPr/>
          </p:nvSpPr>
          <p:spPr>
            <a:xfrm>
              <a:off x="8098972" y="1905000"/>
              <a:ext cx="182880" cy="1920240"/>
            </a:xfrm>
            <a:prstGeom prst="upArrow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0" name="Group 71"/>
          <p:cNvGrpSpPr/>
          <p:nvPr/>
        </p:nvGrpSpPr>
        <p:grpSpPr>
          <a:xfrm>
            <a:off x="272142" y="638575"/>
            <a:ext cx="2514600" cy="718458"/>
            <a:chOff x="272142" y="326572"/>
            <a:chExt cx="2514600" cy="718458"/>
          </a:xfrm>
        </p:grpSpPr>
        <p:sp>
          <p:nvSpPr>
            <p:cNvPr id="15" name="TextBox 14"/>
            <p:cNvSpPr txBox="1"/>
            <p:nvPr/>
          </p:nvSpPr>
          <p:spPr>
            <a:xfrm>
              <a:off x="272142" y="326572"/>
              <a:ext cx="2514600" cy="40011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bn-BD" sz="20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প্রধান স্কেলের উর্দ্ধ চোয়াল </a:t>
              </a:r>
            </a:p>
          </p:txBody>
        </p:sp>
        <p:sp>
          <p:nvSpPr>
            <p:cNvPr id="37" name="Up Arrow 36"/>
            <p:cNvSpPr/>
            <p:nvPr/>
          </p:nvSpPr>
          <p:spPr>
            <a:xfrm rot="12060000">
              <a:off x="1248374" y="740230"/>
              <a:ext cx="228600" cy="304800"/>
            </a:xfrm>
            <a:prstGeom prst="upArrow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1" name="Group 67"/>
          <p:cNvGrpSpPr/>
          <p:nvPr/>
        </p:nvGrpSpPr>
        <p:grpSpPr>
          <a:xfrm>
            <a:off x="5952389" y="2572705"/>
            <a:ext cx="1368856" cy="1862322"/>
            <a:chOff x="5952389" y="2260702"/>
            <a:chExt cx="1368856" cy="1862322"/>
          </a:xfrm>
        </p:grpSpPr>
        <p:sp>
          <p:nvSpPr>
            <p:cNvPr id="26" name="Up Arrow 25"/>
            <p:cNvSpPr/>
            <p:nvPr/>
          </p:nvSpPr>
          <p:spPr>
            <a:xfrm rot="-1740000">
              <a:off x="5952389" y="2260702"/>
              <a:ext cx="182880" cy="1617237"/>
            </a:xfrm>
            <a:prstGeom prst="upArrow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400800" y="3722914"/>
              <a:ext cx="920445" cy="40011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bn-BD" sz="20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স্লাইডার</a:t>
              </a:r>
              <a:endParaRPr lang="en-US" sz="20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  <p:grpSp>
        <p:nvGrpSpPr>
          <p:cNvPr id="12" name="Group 69"/>
          <p:cNvGrpSpPr/>
          <p:nvPr/>
        </p:nvGrpSpPr>
        <p:grpSpPr>
          <a:xfrm>
            <a:off x="4495800" y="769203"/>
            <a:ext cx="3124200" cy="838200"/>
            <a:chOff x="4495800" y="457200"/>
            <a:chExt cx="3124200" cy="838200"/>
          </a:xfrm>
        </p:grpSpPr>
        <p:sp>
          <p:nvSpPr>
            <p:cNvPr id="18" name="TextBox 17"/>
            <p:cNvSpPr txBox="1"/>
            <p:nvPr/>
          </p:nvSpPr>
          <p:spPr>
            <a:xfrm>
              <a:off x="7239000" y="457200"/>
              <a:ext cx="381000" cy="461665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bn-BD" sz="24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স্ক্রু</a:t>
              </a:r>
            </a:p>
          </p:txBody>
        </p:sp>
        <p:sp>
          <p:nvSpPr>
            <p:cNvPr id="54" name="Bent Arrow 53"/>
            <p:cNvSpPr/>
            <p:nvPr/>
          </p:nvSpPr>
          <p:spPr>
            <a:xfrm rot="10800000">
              <a:off x="4495800" y="838200"/>
              <a:ext cx="3048000" cy="457200"/>
            </a:xfrm>
            <a:prstGeom prst="bentArrow">
              <a:avLst/>
            </a:prstGeom>
            <a:ln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</p:grpSp>
      <p:grpSp>
        <p:nvGrpSpPr>
          <p:cNvPr id="20" name="Group 31"/>
          <p:cNvGrpSpPr/>
          <p:nvPr/>
        </p:nvGrpSpPr>
        <p:grpSpPr>
          <a:xfrm>
            <a:off x="1143000" y="5188803"/>
            <a:ext cx="5226111" cy="646331"/>
            <a:chOff x="1143000" y="4876800"/>
            <a:chExt cx="5226111" cy="646331"/>
          </a:xfrm>
        </p:grpSpPr>
        <p:sp>
          <p:nvSpPr>
            <p:cNvPr id="29" name="TextBox 28"/>
            <p:cNvSpPr txBox="1"/>
            <p:nvPr/>
          </p:nvSpPr>
          <p:spPr>
            <a:xfrm>
              <a:off x="1143000" y="4876800"/>
              <a:ext cx="5226111" cy="646331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bn-BD" sz="36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স্লাইড ক্যালিপাসের বিভিন্ন অংশ</a:t>
              </a:r>
              <a:endParaRPr lang="en-US" sz="36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30" name="Diagonal Stripe 29"/>
            <p:cNvSpPr/>
            <p:nvPr/>
          </p:nvSpPr>
          <p:spPr>
            <a:xfrm rot="12780000">
              <a:off x="4324350" y="4955311"/>
              <a:ext cx="76200" cy="228600"/>
            </a:xfrm>
            <a:prstGeom prst="diagStrip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31" name="Frame 30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15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5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Single Corner Rectangle 10"/>
          <p:cNvSpPr/>
          <p:nvPr/>
        </p:nvSpPr>
        <p:spPr>
          <a:xfrm>
            <a:off x="7620000" y="3419026"/>
            <a:ext cx="1447800" cy="76200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 descr="Main_Scale.gif"/>
          <p:cNvPicPr>
            <a:picLocks noChangeAspect="1"/>
          </p:cNvPicPr>
          <p:nvPr/>
        </p:nvPicPr>
        <p:blipFill>
          <a:blip r:embed="rId3" cstate="print">
            <a:lum contrast="-10000"/>
          </a:blip>
          <a:stretch>
            <a:fillRect/>
          </a:stretch>
        </p:blipFill>
        <p:spPr>
          <a:xfrm>
            <a:off x="533400" y="2462327"/>
            <a:ext cx="8077200" cy="291865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" name="Group 42"/>
          <p:cNvGrpSpPr/>
          <p:nvPr/>
        </p:nvGrpSpPr>
        <p:grpSpPr>
          <a:xfrm>
            <a:off x="458927" y="3745886"/>
            <a:ext cx="2577950" cy="1757065"/>
            <a:chOff x="228600" y="5648980"/>
            <a:chExt cx="2577950" cy="1757065"/>
          </a:xfrm>
        </p:grpSpPr>
        <p:sp>
          <p:nvSpPr>
            <p:cNvPr id="28" name="TextBox 27"/>
            <p:cNvSpPr txBox="1"/>
            <p:nvPr/>
          </p:nvSpPr>
          <p:spPr>
            <a:xfrm>
              <a:off x="228600" y="6944380"/>
              <a:ext cx="2577950" cy="461665"/>
            </a:xfrm>
            <a:prstGeom prst="rect">
              <a:avLst/>
            </a:prstGeom>
            <a:solidFill>
              <a:srgbClr val="002060"/>
            </a:solidFill>
          </p:spPr>
          <p:txBody>
            <a:bodyPr wrap="none" rtlCol="0">
              <a:spAutoFit/>
            </a:bodyPr>
            <a:lstStyle/>
            <a:p>
              <a:r>
                <a:rPr lang="en-US" sz="24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প্রধান স্কেলের শূন্য দাগ</a:t>
              </a:r>
            </a:p>
          </p:txBody>
        </p:sp>
        <p:cxnSp>
          <p:nvCxnSpPr>
            <p:cNvPr id="38" name="Straight Arrow Connector 37"/>
            <p:cNvCxnSpPr>
              <a:stCxn id="28" idx="0"/>
            </p:cNvCxnSpPr>
            <p:nvPr/>
          </p:nvCxnSpPr>
          <p:spPr>
            <a:xfrm flipV="1">
              <a:off x="1517575" y="5648980"/>
              <a:ext cx="42409" cy="1295400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 descr="Vernier.gif"/>
          <p:cNvPicPr>
            <a:picLocks noChangeAspect="1"/>
          </p:cNvPicPr>
          <p:nvPr/>
        </p:nvPicPr>
        <p:blipFill>
          <a:blip r:embed="rId4" cstate="print">
            <a:lum contrast="-10000"/>
          </a:blip>
          <a:stretch>
            <a:fillRect/>
          </a:stretch>
        </p:blipFill>
        <p:spPr>
          <a:xfrm>
            <a:off x="3229329" y="2464849"/>
            <a:ext cx="2959378" cy="291865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" name="Group 42"/>
          <p:cNvGrpSpPr/>
          <p:nvPr/>
        </p:nvGrpSpPr>
        <p:grpSpPr>
          <a:xfrm>
            <a:off x="2990850" y="1755018"/>
            <a:ext cx="3052439" cy="1957884"/>
            <a:chOff x="2971800" y="744372"/>
            <a:chExt cx="3052439" cy="1957884"/>
          </a:xfrm>
        </p:grpSpPr>
        <p:sp>
          <p:nvSpPr>
            <p:cNvPr id="41" name="TextBox 40"/>
            <p:cNvSpPr txBox="1"/>
            <p:nvPr/>
          </p:nvSpPr>
          <p:spPr>
            <a:xfrm>
              <a:off x="2971800" y="744372"/>
              <a:ext cx="3052439" cy="523220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4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ভার্নিয়ার </a:t>
              </a:r>
              <a:r>
                <a:rPr lang="en-US" sz="24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স্কেলের শূন্য দাগ</a:t>
              </a:r>
              <a:endParaRPr lang="en-US" sz="2800" dirty="0">
                <a:solidFill>
                  <a:prstClr val="white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rot="5400000">
              <a:off x="3601475" y="1960331"/>
              <a:ext cx="1483056" cy="794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3276600" y="4312071"/>
            <a:ext cx="47516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স্লাইড ক্যালিপা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র্সটি 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যান্ত্রিক ত্রুটি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মুক্ত 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27695" y="457200"/>
            <a:ext cx="7086599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স্লাইড ক্যালিপার্সের যান্ত্রিক ত্রুটি 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পর্যবেক্ষণ</a:t>
            </a:r>
            <a:endParaRPr lang="en-US" sz="48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Frame 1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15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139 L -0.27899 0.00139 " pathEditMode="fixed" rAng="0" ptsTypes="AA">
                                      <p:cBhvr>
                                        <p:cTn id="3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1" y="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fixed" ptsTypes="">
                                      <p:cBhvr>
                                        <p:cTn id="4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1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42 2.59259E-6 L -0.27934 2.59259E-6 " pathEditMode="fixed" rAng="0" ptsTypes="AA">
                                      <p:cBhvr>
                                        <p:cTn id="4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35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Single Corner Rectangle 10"/>
          <p:cNvSpPr/>
          <p:nvPr/>
        </p:nvSpPr>
        <p:spPr>
          <a:xfrm>
            <a:off x="8382000" y="2408380"/>
            <a:ext cx="1447800" cy="76200"/>
          </a:xfrm>
          <a:prstGeom prst="snip1Rect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4" name="Picture 3" descr="Main_Scale.gif"/>
          <p:cNvPicPr>
            <a:picLocks noChangeAspect="1"/>
          </p:cNvPicPr>
          <p:nvPr/>
        </p:nvPicPr>
        <p:blipFill>
          <a:blip r:embed="rId3" cstate="print">
            <a:lum contrast="-10000"/>
          </a:blip>
          <a:stretch>
            <a:fillRect/>
          </a:stretch>
        </p:blipFill>
        <p:spPr>
          <a:xfrm>
            <a:off x="304800" y="1369077"/>
            <a:ext cx="8534400" cy="308385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2" name="Group 42"/>
          <p:cNvGrpSpPr/>
          <p:nvPr/>
        </p:nvGrpSpPr>
        <p:grpSpPr>
          <a:xfrm>
            <a:off x="290424" y="2735240"/>
            <a:ext cx="2702984" cy="1818620"/>
            <a:chOff x="228600" y="5648980"/>
            <a:chExt cx="2702984" cy="1818620"/>
          </a:xfrm>
        </p:grpSpPr>
        <p:sp>
          <p:nvSpPr>
            <p:cNvPr id="28" name="TextBox 27"/>
            <p:cNvSpPr txBox="1"/>
            <p:nvPr/>
          </p:nvSpPr>
          <p:spPr>
            <a:xfrm>
              <a:off x="228600" y="6944380"/>
              <a:ext cx="2702984" cy="523220"/>
            </a:xfrm>
            <a:prstGeom prst="rect">
              <a:avLst/>
            </a:prstGeom>
            <a:solidFill>
              <a:srgbClr val="002060"/>
            </a:solidFill>
          </p:spPr>
          <p:txBody>
            <a:bodyPr wrap="none" rtlCol="0">
              <a:spAutoFit/>
            </a:bodyPr>
            <a:lstStyle/>
            <a:p>
              <a:r>
                <a:rPr lang="en-US" sz="28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প্রধান স্কেলের শূন্য দাগ</a:t>
              </a:r>
            </a:p>
          </p:txBody>
        </p:sp>
        <p:cxnSp>
          <p:nvCxnSpPr>
            <p:cNvPr id="38" name="Straight Arrow Connector 37"/>
            <p:cNvCxnSpPr>
              <a:stCxn id="28" idx="0"/>
            </p:cNvCxnSpPr>
            <p:nvPr/>
          </p:nvCxnSpPr>
          <p:spPr>
            <a:xfrm rot="16200000" flipV="1">
              <a:off x="922338" y="6286626"/>
              <a:ext cx="1295400" cy="20108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" name="Picture 4" descr="Vernier.gif"/>
          <p:cNvPicPr>
            <a:picLocks noChangeAspect="1"/>
          </p:cNvPicPr>
          <p:nvPr/>
        </p:nvPicPr>
        <p:blipFill>
          <a:blip r:embed="rId4" cstate="print">
            <a:lum contrast="-10000"/>
          </a:blip>
          <a:stretch>
            <a:fillRect/>
          </a:stretch>
        </p:blipFill>
        <p:spPr>
          <a:xfrm>
            <a:off x="3060402" y="1371600"/>
            <a:ext cx="3363433" cy="308386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" name="Group 42"/>
          <p:cNvGrpSpPr/>
          <p:nvPr/>
        </p:nvGrpSpPr>
        <p:grpSpPr>
          <a:xfrm>
            <a:off x="308607" y="744372"/>
            <a:ext cx="3052439" cy="1957884"/>
            <a:chOff x="2971800" y="744372"/>
            <a:chExt cx="3052439" cy="1957884"/>
          </a:xfrm>
        </p:grpSpPr>
        <p:sp>
          <p:nvSpPr>
            <p:cNvPr id="41" name="TextBox 40"/>
            <p:cNvSpPr txBox="1"/>
            <p:nvPr/>
          </p:nvSpPr>
          <p:spPr>
            <a:xfrm>
              <a:off x="2971800" y="744372"/>
              <a:ext cx="3052439" cy="523220"/>
            </a:xfrm>
            <a:prstGeom prst="rect">
              <a:avLst/>
            </a:prstGeom>
            <a:solidFill>
              <a:srgbClr val="002060"/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bn-BD" sz="28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ভার্নিয়ার </a:t>
              </a:r>
              <a:r>
                <a:rPr lang="en-US" sz="2800" dirty="0">
                  <a:solidFill>
                    <a:prstClr val="white"/>
                  </a:solidFill>
                  <a:latin typeface="NikoshBAN" pitchFamily="2" charset="0"/>
                  <a:cs typeface="NikoshBAN" pitchFamily="2" charset="0"/>
                </a:rPr>
                <a:t>স্কেলের শূন্য দাগ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rot="5400000">
              <a:off x="3601475" y="1960331"/>
              <a:ext cx="1483056" cy="794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609600" y="4800600"/>
            <a:ext cx="83343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স্লাইড ক্যালিপা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র্সটির  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যান্ত্রিক ত্রুটি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রয়েছে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যা ধনাত্মক </a:t>
            </a:r>
            <a:r>
              <a:rPr lang="en-US" sz="2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যান্ত্রিক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ত্রুটি</a:t>
            </a:r>
            <a:r>
              <a:rPr lang="en-US" sz="28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Frame 12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2615"/>
            </a:avLst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86 1.48148E-6 L -0.29011 -0.00255 " pathEditMode="fixed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00" y="-1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fixed" ptsTypes="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1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718</Words>
  <Application>Microsoft Office PowerPoint</Application>
  <PresentationFormat>On-screen Show (4:3)</PresentationFormat>
  <Paragraphs>200</Paragraphs>
  <Slides>20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17</vt:i4>
      </vt:variant>
      <vt:variant>
        <vt:lpstr>Slide Titles</vt:lpstr>
      </vt:variant>
      <vt:variant>
        <vt:i4>20</vt:i4>
      </vt:variant>
    </vt:vector>
  </HeadingPairs>
  <TitlesOfParts>
    <vt:vector size="37" baseType="lpstr"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13_Office Theme</vt:lpstr>
      <vt:lpstr>14_Office Theme</vt:lpstr>
      <vt:lpstr>15_Office Theme</vt:lpstr>
      <vt:lpstr>16_Office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Doel</dc:creator>
  <cp:lastModifiedBy>USER PC</cp:lastModifiedBy>
  <cp:revision>274</cp:revision>
  <dcterms:created xsi:type="dcterms:W3CDTF">2015-10-27T15:19:11Z</dcterms:created>
  <dcterms:modified xsi:type="dcterms:W3CDTF">2020-07-21T07:06:52Z</dcterms:modified>
</cp:coreProperties>
</file>