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550" r:id="rId3"/>
    <p:sldId id="551" r:id="rId4"/>
    <p:sldId id="581" r:id="rId5"/>
    <p:sldId id="582" r:id="rId6"/>
    <p:sldId id="583" r:id="rId7"/>
    <p:sldId id="584" r:id="rId8"/>
    <p:sldId id="585" r:id="rId9"/>
    <p:sldId id="586" r:id="rId10"/>
    <p:sldId id="587" r:id="rId11"/>
    <p:sldId id="588" r:id="rId12"/>
    <p:sldId id="589" r:id="rId13"/>
    <p:sldId id="590" r:id="rId14"/>
    <p:sldId id="591" r:id="rId15"/>
    <p:sldId id="592" r:id="rId16"/>
    <p:sldId id="593" r:id="rId17"/>
  </p:sldIdLst>
  <p:sldSz cx="118872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FF33"/>
    <a:srgbClr val="041BC8"/>
    <a:srgbClr val="99FF66"/>
    <a:srgbClr val="CCFF99"/>
    <a:srgbClr val="FFCC99"/>
    <a:srgbClr val="480000"/>
    <a:srgbClr val="FF3399"/>
    <a:srgbClr val="820000"/>
    <a:srgbClr val="FFFF99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9822" autoAdjust="0"/>
  </p:normalViewPr>
  <p:slideViewPr>
    <p:cSldViewPr snapToGrid="0" showGuides="1">
      <p:cViewPr varScale="1">
        <p:scale>
          <a:sx n="83" d="100"/>
          <a:sy n="83" d="100"/>
        </p:scale>
        <p:origin x="-30" y="-474"/>
      </p:cViewPr>
      <p:guideLst>
        <p:guide orient="horz" pos="2304"/>
        <p:guide pos="37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EB1D6-8522-4560-B009-FD33493719AC}" type="datetimeFigureOut">
              <a:rPr lang="en-US" smtClean="0"/>
              <a:pPr/>
              <a:t>21-Jul-20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1143000"/>
            <a:ext cx="5016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9ACBE-CC58-4FF7-B332-0A2B6DBA3C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461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স্লাইডটি</a:t>
            </a:r>
            <a:r>
              <a:rPr lang="bn-IN" baseline="0" dirty="0" smtClean="0"/>
              <a:t> (পরিচিতি) শ্রেণিকার্যক্রম পরিচালনার সময় হাইড করে রাখা যেতে পারে।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CC82A7-2EB6-45D6-B7C2-B3F4B2D8BB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2344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4315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411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079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8196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5141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8449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34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819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4503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081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039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58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dirty="0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7243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4442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3" y="291253"/>
            <a:ext cx="3910807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91258"/>
            <a:ext cx="6645275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3" y="1530777"/>
            <a:ext cx="3910807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796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773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065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90960" y="292952"/>
            <a:ext cx="35661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92952"/>
            <a:ext cx="105003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9981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272467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5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7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8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7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2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6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67243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77767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707"/>
            <a:ext cx="1010412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78734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706887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0" y="1706887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28437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637454"/>
            <a:ext cx="5252244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319867"/>
            <a:ext cx="5252244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41" y="1637454"/>
            <a:ext cx="5254307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41" y="2319867"/>
            <a:ext cx="5254307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21/07/2020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000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7767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176844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589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4" y="291253"/>
            <a:ext cx="3910807" cy="1239520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6" y="291266"/>
            <a:ext cx="6645275" cy="6243321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4" y="1530777"/>
            <a:ext cx="3910807" cy="5003801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2796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195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365"/>
            </a:lvl1pPr>
            <a:lvl2pPr marL="445770" indent="0">
              <a:buNone/>
              <a:defRPr sz="1170"/>
            </a:lvl2pPr>
            <a:lvl3pPr marL="891540" indent="0">
              <a:buNone/>
              <a:defRPr sz="975"/>
            </a:lvl3pPr>
            <a:lvl4pPr marL="1337310" indent="0">
              <a:buNone/>
              <a:defRPr sz="878"/>
            </a:lvl4pPr>
            <a:lvl5pPr marL="1783080" indent="0">
              <a:buNone/>
              <a:defRPr sz="878"/>
            </a:lvl5pPr>
            <a:lvl6pPr marL="2228850" indent="0">
              <a:buNone/>
              <a:defRPr sz="878"/>
            </a:lvl6pPr>
            <a:lvl7pPr marL="2674620" indent="0">
              <a:buNone/>
              <a:defRPr sz="878"/>
            </a:lvl7pPr>
            <a:lvl8pPr marL="3120390" indent="0">
              <a:buNone/>
              <a:defRPr sz="878"/>
            </a:lvl8pPr>
            <a:lvl9pPr marL="3566160" indent="0">
              <a:buNone/>
              <a:defRPr sz="87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21/07/2020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17736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1806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490960" y="292960"/>
            <a:ext cx="356616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480" y="292960"/>
            <a:ext cx="1050036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1998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700698"/>
            <a:ext cx="10104120" cy="1452880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873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509698"/>
            <a:ext cx="10698480" cy="8924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480" y="1706885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3860" y="1706885"/>
            <a:ext cx="7033260" cy="4827694"/>
          </a:xfrm>
        </p:spPr>
        <p:txBody>
          <a:bodyPr/>
          <a:lstStyle>
            <a:lvl1pPr>
              <a:defRPr sz="2730"/>
            </a:lvl1pPr>
            <a:lvl2pPr>
              <a:defRPr sz="2340"/>
            </a:lvl2pPr>
            <a:lvl3pPr>
              <a:defRPr sz="1950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8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637454"/>
            <a:ext cx="5252244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319867"/>
            <a:ext cx="5252244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6" y="1637454"/>
            <a:ext cx="5254307" cy="682413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6" y="2319867"/>
            <a:ext cx="5254307" cy="4214707"/>
          </a:xfrm>
        </p:spPr>
        <p:txBody>
          <a:bodyPr/>
          <a:lstStyle>
            <a:lvl1pPr>
              <a:defRPr sz="2340"/>
            </a:lvl1pPr>
            <a:lvl2pPr>
              <a:defRPr sz="1950"/>
            </a:lvl2pPr>
            <a:lvl3pPr>
              <a:defRPr sz="1755"/>
            </a:lvl3pPr>
            <a:lvl4pPr>
              <a:defRPr sz="1560"/>
            </a:lvl4pPr>
            <a:lvl5pPr>
              <a:defRPr sz="1560"/>
            </a:lvl5pPr>
            <a:lvl6pPr>
              <a:defRPr sz="1560"/>
            </a:lvl6pPr>
            <a:lvl7pPr>
              <a:defRPr sz="1560"/>
            </a:lvl7pPr>
            <a:lvl8pPr>
              <a:defRPr sz="1560"/>
            </a:lvl8pPr>
            <a:lvl9pPr>
              <a:defRPr sz="15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0056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E70B8-8381-4C6C-8C8A-E22DBDBCE0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684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21/07/2020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পলাশ কান্তি মজুমদার, সিনিয়র ইন্সট্রাক্টর, বিএসসি ইঞ্জিনিয়ারিং (টেক্সটাইল), ইএমসিএ (কু.বি.) প্রথম শ্রেণি,  বি.এড, চাঁদপুর জনতা হাই স্কুল এন্ড কলেজ, কুমিল্লা সদর দক্ষিণ, কুমিল্লা। মোবাইল: ০১৭১৬-৯৭৪১৩৪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5890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26805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B1B04-FDB0-44E3-A7B1-4C1129459EC1}" type="datetimeFigureOut">
              <a:rPr lang="en-GB" smtClean="0"/>
              <a:pPr/>
              <a:t>21/07/2020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85422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184578"/>
            <a:ext cx="10698480" cy="892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98513"/>
            <a:ext cx="10698480" cy="3533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671740"/>
            <a:ext cx="2773680" cy="285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pPr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671740"/>
            <a:ext cx="3764280" cy="285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671740"/>
            <a:ext cx="2773680" cy="2850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55715" y="0"/>
            <a:ext cx="11986467" cy="7315200"/>
            <a:chOff x="0" y="0"/>
            <a:chExt cx="12199215" cy="6858000"/>
          </a:xfrm>
        </p:grpSpPr>
        <p:sp>
          <p:nvSpPr>
            <p:cNvPr id="8" name="Frame 7"/>
            <p:cNvSpPr/>
            <p:nvPr userDrawn="1"/>
          </p:nvSpPr>
          <p:spPr>
            <a:xfrm>
              <a:off x="0" y="0"/>
              <a:ext cx="12199215" cy="6858000"/>
            </a:xfrm>
            <a:prstGeom prst="frame">
              <a:avLst>
                <a:gd name="adj1" fmla="val 3142"/>
              </a:avLst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>
                <a:solidFill>
                  <a:srgbClr val="99FF66"/>
                </a:solidFill>
              </a:endParaRPr>
            </a:p>
          </p:txBody>
        </p:sp>
        <p:sp>
          <p:nvSpPr>
            <p:cNvPr id="9" name="Bevel 8"/>
            <p:cNvSpPr/>
            <p:nvPr userDrawn="1"/>
          </p:nvSpPr>
          <p:spPr>
            <a:xfrm>
              <a:off x="203200" y="171034"/>
              <a:ext cx="11814629" cy="6491713"/>
            </a:xfrm>
            <a:prstGeom prst="bevel">
              <a:avLst>
                <a:gd name="adj" fmla="val 10322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 userDrawn="1"/>
          </p:nvSpPr>
          <p:spPr>
            <a:xfrm>
              <a:off x="355599" y="317497"/>
              <a:ext cx="11509829" cy="6097663"/>
            </a:xfrm>
            <a:prstGeom prst="roundRect">
              <a:avLst>
                <a:gd name="adj" fmla="val 7541"/>
              </a:avLst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  <a:ln w="381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55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9878291" y="2"/>
            <a:ext cx="1610895" cy="302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D78F183-8473-4A3A-BA05-A5A33C67BCBB}" type="datetime3">
              <a:rPr lang="en-US" sz="1365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 July 2020</a:t>
            </a:fld>
            <a:endParaRPr lang="en-US" sz="13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4" r:id="rId8"/>
    <p:sldLayoutId id="2147483685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891540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28" indent="-334328" algn="l" defTabSz="891540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76" indent="-278606" algn="l" defTabSz="891540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7"/>
            <a:ext cx="1069848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780118"/>
            <a:ext cx="27736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B04-FDB0-44E3-A7B1-4C1129459EC1}" type="datetimeFigureOut">
              <a:rPr lang="en-GB" smtClean="0"/>
              <a:pPr/>
              <a:t>21/07/2020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18"/>
            <a:ext cx="37642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18"/>
            <a:ext cx="27736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7C98-A0A9-432C-A326-87155691B0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642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891540" rtl="0" eaLnBrk="1" latinLnBrk="0" hangingPunct="1"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328" indent="-334328" algn="l" defTabSz="891540" rtl="0" eaLnBrk="1" latinLnBrk="0" hangingPunct="1">
        <a:spcBef>
          <a:spcPct val="20000"/>
        </a:spcBef>
        <a:buFont typeface="Arial" pitchFamily="34" charset="0"/>
        <a:buChar char="•"/>
        <a:defRPr sz="3120" kern="1200">
          <a:solidFill>
            <a:schemeClr val="tx1"/>
          </a:solidFill>
          <a:latin typeface="+mn-lt"/>
          <a:ea typeface="+mn-ea"/>
          <a:cs typeface="+mn-cs"/>
        </a:defRPr>
      </a:lvl1pPr>
      <a:lvl2pPr marL="724376" indent="-278606" algn="l" defTabSz="891540" rtl="0" eaLnBrk="1" latinLnBrk="0" hangingPunct="1">
        <a:spcBef>
          <a:spcPct val="20000"/>
        </a:spcBef>
        <a:buFont typeface="Arial" pitchFamily="34" charset="0"/>
        <a:buChar char="–"/>
        <a:defRPr sz="273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spcBef>
          <a:spcPct val="20000"/>
        </a:spcBef>
        <a:buFont typeface="Arial" pitchFamily="34" charset="0"/>
        <a:buChar char="–"/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spcBef>
          <a:spcPct val="20000"/>
        </a:spcBef>
        <a:buFont typeface="Arial" pitchFamily="34" charset="0"/>
        <a:buChar char="»"/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spcBef>
          <a:spcPct val="20000"/>
        </a:spcBef>
        <a:buFont typeface="Arial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1460" y="6400800"/>
            <a:ext cx="3764280" cy="556018"/>
          </a:xfrm>
        </p:spPr>
        <p:txBody>
          <a:bodyPr/>
          <a:lstStyle/>
          <a:p>
            <a:r>
              <a:rPr lang="en-US" dirty="0" err="1" smtClean="0"/>
              <a:t>জামাল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r>
              <a:rPr lang="en-US" dirty="0" smtClean="0"/>
              <a:t>, </a:t>
            </a:r>
            <a:r>
              <a:rPr lang="en-US" dirty="0" err="1" smtClean="0"/>
              <a:t>বিএসসি</a:t>
            </a:r>
            <a:r>
              <a:rPr lang="en-US" dirty="0" smtClean="0"/>
              <a:t>, </a:t>
            </a:r>
            <a:r>
              <a:rPr lang="en-US" dirty="0" err="1" smtClean="0"/>
              <a:t>এম</a:t>
            </a:r>
            <a:r>
              <a:rPr lang="en-US" dirty="0" smtClean="0"/>
              <a:t> </a:t>
            </a:r>
            <a:r>
              <a:rPr lang="as-IN" dirty="0" smtClean="0"/>
              <a:t>এড, চাঁদপুর জনতা হাই স্কুল এন্ড কলেজ, কুমিল্লা সদর দক্ষিণ, কুমিল্লা। মোবাইল: </a:t>
            </a:r>
            <a:r>
              <a:rPr lang="en-US" dirty="0" smtClean="0"/>
              <a:t>০১৭১২-১৫৯৪৯০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37120" y="450256"/>
            <a:ext cx="5495121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7200" b="1" dirty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7200" b="1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 </a:t>
            </a:r>
            <a:endParaRPr lang="en-US" sz="3200" b="1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Picture1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310" y="1990515"/>
            <a:ext cx="6930580" cy="41571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536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4042708" y="3232476"/>
            <a:ext cx="2966228" cy="503620"/>
            <a:chOff x="3426404" y="3799771"/>
            <a:chExt cx="2618212" cy="970092"/>
          </a:xfrm>
        </p:grpSpPr>
        <p:sp>
          <p:nvSpPr>
            <p:cNvPr id="13" name="Left-Right Arrow 12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820294" y="3933943"/>
              <a:ext cx="1737604" cy="8359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7068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১মধাপ</a:t>
              </a:r>
              <a:endPara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4988418" y="4476433"/>
            <a:ext cx="1998081" cy="491946"/>
            <a:chOff x="3426404" y="3799771"/>
            <a:chExt cx="2618212" cy="1035340"/>
          </a:xfrm>
        </p:grpSpPr>
        <p:sp>
          <p:nvSpPr>
            <p:cNvPr id="17" name="Left-Right Arrow 16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05926" y="3921797"/>
              <a:ext cx="1766081" cy="9133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7068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২য়ধাপ</a:t>
              </a:r>
              <a:endPara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891540" y="1755474"/>
            <a:ext cx="2939893" cy="2381091"/>
            <a:chOff x="685800" y="1447800"/>
            <a:chExt cx="2362200" cy="2436453"/>
          </a:xfrm>
        </p:grpSpPr>
        <p:grpSp>
          <p:nvGrpSpPr>
            <p:cNvPr id="6" name="Group 19"/>
            <p:cNvGrpSpPr/>
            <p:nvPr/>
          </p:nvGrpSpPr>
          <p:grpSpPr>
            <a:xfrm>
              <a:off x="2149010" y="2734084"/>
              <a:ext cx="898990" cy="1139447"/>
              <a:chOff x="330868" y="189131"/>
              <a:chExt cx="1807501" cy="2450964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796469" y="1285249"/>
                <a:ext cx="1145678" cy="1354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3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7" name="Group 20"/>
            <p:cNvGrpSpPr/>
            <p:nvPr/>
          </p:nvGrpSpPr>
          <p:grpSpPr>
            <a:xfrm>
              <a:off x="1282861" y="1447800"/>
              <a:ext cx="1186795" cy="1220441"/>
              <a:chOff x="330868" y="189131"/>
              <a:chExt cx="1807501" cy="2010163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804056" y="1161857"/>
                <a:ext cx="1086793" cy="103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3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" name="Group 21"/>
            <p:cNvGrpSpPr/>
            <p:nvPr/>
          </p:nvGrpSpPr>
          <p:grpSpPr>
            <a:xfrm>
              <a:off x="685800" y="2704283"/>
              <a:ext cx="1081225" cy="1179970"/>
              <a:chOff x="916425" y="4881972"/>
              <a:chExt cx="1130513" cy="1111178"/>
            </a:xfrm>
          </p:grpSpPr>
          <p:grpSp>
            <p:nvGrpSpPr>
              <p:cNvPr id="9" name="Group 24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27" name="Oval 26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29" name="TextBox 28"/>
                <p:cNvSpPr txBox="1"/>
                <p:nvPr/>
              </p:nvSpPr>
              <p:spPr>
                <a:xfrm>
                  <a:off x="1361400" y="863475"/>
                  <a:ext cx="1104586" cy="13022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6" name="Rectangle 25"/>
              <p:cNvSpPr/>
              <p:nvPr/>
            </p:nvSpPr>
            <p:spPr>
              <a:xfrm>
                <a:off x="1101773" y="5400006"/>
                <a:ext cx="522799" cy="593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3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23" name="Straight Arrow Connector 22"/>
            <p:cNvCxnSpPr/>
            <p:nvPr/>
          </p:nvCxnSpPr>
          <p:spPr>
            <a:xfrm>
              <a:off x="1902799" y="2509159"/>
              <a:ext cx="383249" cy="3653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27" idx="7"/>
            </p:cNvCxnSpPr>
            <p:nvPr/>
          </p:nvCxnSpPr>
          <p:spPr>
            <a:xfrm flipH="1">
              <a:off x="1467074" y="2543043"/>
              <a:ext cx="401862" cy="3015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35"/>
          <p:cNvGrpSpPr/>
          <p:nvPr/>
        </p:nvGrpSpPr>
        <p:grpSpPr>
          <a:xfrm>
            <a:off x="198120" y="4003495"/>
            <a:ext cx="4843553" cy="1489507"/>
            <a:chOff x="152400" y="3753276"/>
            <a:chExt cx="3725810" cy="1396412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790354" y="3772269"/>
              <a:ext cx="378996" cy="307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2" name="Group 37"/>
            <p:cNvGrpSpPr/>
            <p:nvPr/>
          </p:nvGrpSpPr>
          <p:grpSpPr>
            <a:xfrm>
              <a:off x="152400" y="3753276"/>
              <a:ext cx="3725810" cy="1396412"/>
              <a:chOff x="152400" y="3753276"/>
              <a:chExt cx="3725810" cy="1396412"/>
            </a:xfrm>
          </p:grpSpPr>
          <p:grpSp>
            <p:nvGrpSpPr>
              <p:cNvPr id="14" name="Group 38"/>
              <p:cNvGrpSpPr/>
              <p:nvPr/>
            </p:nvGrpSpPr>
            <p:grpSpPr>
              <a:xfrm>
                <a:off x="152400" y="4120541"/>
                <a:ext cx="905311" cy="1029147"/>
                <a:chOff x="916425" y="4881972"/>
                <a:chExt cx="1130513" cy="1179324"/>
              </a:xfrm>
            </p:grpSpPr>
            <p:grpSp>
              <p:nvGrpSpPr>
                <p:cNvPr id="16" name="Group 60"/>
                <p:cNvGrpSpPr/>
                <p:nvPr/>
              </p:nvGrpSpPr>
              <p:grpSpPr>
                <a:xfrm>
                  <a:off x="916425" y="4881972"/>
                  <a:ext cx="1130513" cy="968438"/>
                  <a:chOff x="330868" y="189131"/>
                  <a:chExt cx="2135118" cy="2126211"/>
                </a:xfrm>
              </p:grpSpPr>
              <p:sp>
                <p:nvSpPr>
                  <p:cNvPr id="63" name="Oval 62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64" name="Picture 6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1361400" y="863475"/>
                    <a:ext cx="1104586" cy="14518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3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62" name="Rectangle 61"/>
                <p:cNvSpPr/>
                <p:nvPr/>
              </p:nvSpPr>
              <p:spPr>
                <a:xfrm>
                  <a:off x="1101773" y="5400006"/>
                  <a:ext cx="597757" cy="661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34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19" name="Group 39"/>
              <p:cNvGrpSpPr/>
              <p:nvPr/>
            </p:nvGrpSpPr>
            <p:grpSpPr>
              <a:xfrm>
                <a:off x="1128576" y="4120540"/>
                <a:ext cx="896802" cy="1029145"/>
                <a:chOff x="916425" y="4881972"/>
                <a:chExt cx="1130513" cy="1179322"/>
              </a:xfrm>
            </p:grpSpPr>
            <p:grpSp>
              <p:nvGrpSpPr>
                <p:cNvPr id="20" name="Group 55"/>
                <p:cNvGrpSpPr/>
                <p:nvPr/>
              </p:nvGrpSpPr>
              <p:grpSpPr>
                <a:xfrm>
                  <a:off x="916425" y="4881972"/>
                  <a:ext cx="1130513" cy="968436"/>
                  <a:chOff x="330868" y="189131"/>
                  <a:chExt cx="2135118" cy="2126207"/>
                </a:xfrm>
              </p:grpSpPr>
              <p:sp>
                <p:nvSpPr>
                  <p:cNvPr id="58" name="Oval 57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59" name="Picture 5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1361401" y="863471"/>
                    <a:ext cx="1104585" cy="14518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3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7" name="Rectangle 56"/>
                <p:cNvSpPr/>
                <p:nvPr/>
              </p:nvSpPr>
              <p:spPr>
                <a:xfrm>
                  <a:off x="1101773" y="5400004"/>
                  <a:ext cx="603428" cy="661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34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21" name="Group 40"/>
              <p:cNvGrpSpPr/>
              <p:nvPr/>
            </p:nvGrpSpPr>
            <p:grpSpPr>
              <a:xfrm>
                <a:off x="2119175" y="4097193"/>
                <a:ext cx="895277" cy="974536"/>
                <a:chOff x="916425" y="4946298"/>
                <a:chExt cx="1130513" cy="1112462"/>
              </a:xfrm>
            </p:grpSpPr>
            <p:grpSp>
              <p:nvGrpSpPr>
                <p:cNvPr id="22" name="Group 50"/>
                <p:cNvGrpSpPr/>
                <p:nvPr/>
              </p:nvGrpSpPr>
              <p:grpSpPr>
                <a:xfrm>
                  <a:off x="916425" y="4946298"/>
                  <a:ext cx="1130513" cy="902389"/>
                  <a:chOff x="330868" y="330360"/>
                  <a:chExt cx="2135118" cy="1981200"/>
                </a:xfrm>
              </p:grpSpPr>
              <p:sp>
                <p:nvSpPr>
                  <p:cNvPr id="53" name="Oval 52"/>
                  <p:cNvSpPr/>
                  <p:nvPr/>
                </p:nvSpPr>
                <p:spPr>
                  <a:xfrm>
                    <a:off x="330868" y="330360"/>
                    <a:ext cx="1807502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54" name="Picture 53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1361399" y="863474"/>
                    <a:ext cx="1104587" cy="14463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3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2" name="Rectangle 51"/>
                <p:cNvSpPr/>
                <p:nvPr/>
              </p:nvSpPr>
              <p:spPr>
                <a:xfrm>
                  <a:off x="1101773" y="5400005"/>
                  <a:ext cx="604456" cy="6587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34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25" name="Group 41"/>
              <p:cNvGrpSpPr/>
              <p:nvPr/>
            </p:nvGrpSpPr>
            <p:grpSpPr>
              <a:xfrm>
                <a:off x="2982156" y="4106006"/>
                <a:ext cx="896054" cy="1007999"/>
                <a:chOff x="916425" y="4881972"/>
                <a:chExt cx="1130513" cy="1211776"/>
              </a:xfrm>
            </p:grpSpPr>
            <p:grpSp>
              <p:nvGrpSpPr>
                <p:cNvPr id="36" name="Group 45"/>
                <p:cNvGrpSpPr/>
                <p:nvPr/>
              </p:nvGrpSpPr>
              <p:grpSpPr>
                <a:xfrm>
                  <a:off x="916425" y="4881972"/>
                  <a:ext cx="1130513" cy="1000890"/>
                  <a:chOff x="330868" y="189131"/>
                  <a:chExt cx="2135118" cy="2197459"/>
                </a:xfrm>
              </p:grpSpPr>
              <p:sp>
                <p:nvSpPr>
                  <p:cNvPr id="48" name="Oval 47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49" name="Picture 48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1361400" y="863473"/>
                    <a:ext cx="1104586" cy="15231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3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47" name="Rectangle 46"/>
                <p:cNvSpPr/>
                <p:nvPr/>
              </p:nvSpPr>
              <p:spPr>
                <a:xfrm>
                  <a:off x="1101773" y="5400005"/>
                  <a:ext cx="603932" cy="6937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34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43" name="Straight Arrow Connector 42"/>
              <p:cNvCxnSpPr>
                <a:stCxn id="26" idx="2"/>
              </p:cNvCxnSpPr>
              <p:nvPr/>
            </p:nvCxnSpPr>
            <p:spPr>
              <a:xfrm rot="5400000">
                <a:off x="775809" y="3745028"/>
                <a:ext cx="186036" cy="4520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>
                <a:stCxn id="26" idx="2"/>
              </p:cNvCxnSpPr>
              <p:nvPr/>
            </p:nvCxnSpPr>
            <p:spPr>
              <a:xfrm rot="16200000" flipH="1">
                <a:off x="1108198" y="3864680"/>
                <a:ext cx="255326" cy="2820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/>
              <p:nvPr/>
            </p:nvCxnSpPr>
            <p:spPr>
              <a:xfrm flipH="1">
                <a:off x="2483210" y="3753276"/>
                <a:ext cx="275992" cy="4624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66" name="Rectangle 65"/>
          <p:cNvSpPr/>
          <p:nvPr/>
        </p:nvSpPr>
        <p:spPr>
          <a:xfrm>
            <a:off x="7008935" y="3232476"/>
            <a:ext cx="4382964" cy="5947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মিয়োসিস-১, হ্রাস বিভাজন</a:t>
            </a:r>
            <a:endParaRPr lang="en-US" sz="3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008935" y="4476433"/>
            <a:ext cx="4184844" cy="5947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মিয়োসিস-২, সমবিভাজন</a:t>
            </a:r>
            <a:endParaRPr lang="en-US" sz="3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8101212" y="5025226"/>
            <a:ext cx="252147" cy="817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3627460" y="5869123"/>
            <a:ext cx="8061620" cy="10656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এটি মাইটোসিস বিভাজনের অনুরুপ,</a:t>
            </a: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ক্রোমোজোম সংখ্যা মাতৃকোষের সমান হয়।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586965" y="1181275"/>
            <a:ext cx="8102116" cy="10656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 কোষের নিউক্লিয়াসে ক্রোমোজোম সংখ্যা মাতৃকোষের চেয়ে অর্ধেক হয়।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Up Arrow 70"/>
          <p:cNvSpPr/>
          <p:nvPr/>
        </p:nvSpPr>
        <p:spPr>
          <a:xfrm>
            <a:off x="8023860" y="2285336"/>
            <a:ext cx="297180" cy="91725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10" grpId="0" animBg="1"/>
      <p:bldP spid="68" grpId="0" animBg="1"/>
      <p:bldP spid="69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3080" y="2123740"/>
            <a:ext cx="7337093" cy="6955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3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প্রক্রিয়াটি একটি ভিডিওর মাধ্যমে লক্ষ কর</a:t>
            </a:r>
            <a:r>
              <a:rPr lang="en-US" sz="3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66898406"/>
              </p:ext>
            </p:extLst>
          </p:nvPr>
        </p:nvGraphicFramePr>
        <p:xfrm>
          <a:off x="9163355" y="1574170"/>
          <a:ext cx="2307299" cy="1722899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3070860" y="706039"/>
            <a:ext cx="4248342" cy="6340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09728" tIns="54864" rIns="109728" bIns="54864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3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89661" y="3032583"/>
            <a:ext cx="10151129" cy="12803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bn-IN" sz="3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মিয়োসিস বিভাজন হয় বলেই প্রজাতির বৈশিষ্ট্য বংশপরম্পরায় টিকে থাকে কেন? যুক্তি দেখাও।</a:t>
            </a:r>
            <a:endParaRPr lang="en-US" sz="3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82376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80260" y="243840"/>
            <a:ext cx="7132320" cy="7315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728" tIns="54864" rIns="109728" bIns="54864"/>
          <a:lstStyle/>
          <a:p>
            <a:pPr algn="ctr"/>
            <a:r>
              <a:rPr lang="en-US" sz="3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8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0070" y="3283791"/>
            <a:ext cx="7123401" cy="294234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bn-IN" sz="34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মিয়োসিস বিভাজন কোথায় ঘটে?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+mj-lt"/>
              <a:buAutoNum type="romanUcPeriod"/>
            </a:pPr>
            <a:r>
              <a:rPr lang="bn-IN" sz="2900" dirty="0">
                <a:latin typeface="NikoshBAN" pitchFamily="2" charset="0"/>
                <a:cs typeface="NikoshBAN" pitchFamily="2" charset="0"/>
              </a:rPr>
              <a:t>দেহকোষে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 </a:t>
            </a:r>
            <a:endParaRPr lang="bn-IN" sz="2900" dirty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+mj-lt"/>
              <a:buAutoNum type="romanUcPeriod"/>
            </a:pPr>
            <a:r>
              <a:rPr lang="bn-IN" sz="2900" dirty="0">
                <a:latin typeface="NikoshBAN" pitchFamily="2" charset="0"/>
                <a:cs typeface="NikoshBAN" pitchFamily="2" charset="0"/>
              </a:rPr>
              <a:t>ডিম্বকে</a:t>
            </a:r>
          </a:p>
          <a:p>
            <a:pPr marL="685800" indent="-685800">
              <a:buFont typeface="+mj-lt"/>
              <a:buAutoNum type="romanUcPeriod"/>
            </a:pPr>
            <a:r>
              <a:rPr lang="bn-IN" sz="2900" dirty="0">
                <a:latin typeface="NikoshBAN" pitchFamily="2" charset="0"/>
                <a:cs typeface="NikoshBAN" pitchFamily="2" charset="0"/>
              </a:rPr>
              <a:t>শুক্রাশয়ে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  <a:p>
            <a:r>
              <a:rPr lang="en-US" sz="29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900" dirty="0">
                <a:latin typeface="NikoshBAN" pitchFamily="2" charset="0"/>
                <a:cs typeface="NikoshBAN" pitchFamily="2" charset="0"/>
              </a:rPr>
              <a:t>?</a:t>
            </a:r>
            <a:endParaRPr lang="bn-IN" sz="2900" dirty="0">
              <a:latin typeface="NikoshBAN" pitchFamily="2" charset="0"/>
              <a:cs typeface="NikoshBAN" pitchFamily="2" charset="0"/>
            </a:endParaRPr>
          </a:p>
          <a:p>
            <a:r>
              <a:rPr lang="bn-IN" sz="3400" dirty="0">
                <a:latin typeface="NikoshBAN" pitchFamily="2" charset="0"/>
                <a:cs typeface="NikoshBAN" pitchFamily="2" charset="0"/>
              </a:rPr>
              <a:t>ক) ।   খ) </a:t>
            </a:r>
            <a:r>
              <a:rPr lang="bn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, ।।    </a:t>
            </a:r>
            <a:r>
              <a:rPr lang="bn-IN" sz="3400" dirty="0">
                <a:latin typeface="NikoshBAN" pitchFamily="2" charset="0"/>
                <a:cs typeface="NikoshBAN" pitchFamily="2" charset="0"/>
              </a:rPr>
              <a:t>গ)  </a:t>
            </a:r>
            <a:r>
              <a:rPr lang="bn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।। ,  ।।।   </a:t>
            </a:r>
            <a:r>
              <a:rPr lang="bn-IN" sz="34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bn-IN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, ।।,  ।।।  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311640" y="406400"/>
            <a:ext cx="2278380" cy="97536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65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6500" dirty="0"/>
          </a:p>
        </p:txBody>
      </p:sp>
      <p:sp>
        <p:nvSpPr>
          <p:cNvPr id="12" name="Donut 11"/>
          <p:cNvSpPr/>
          <p:nvPr/>
        </p:nvSpPr>
        <p:spPr>
          <a:xfrm>
            <a:off x="3566160" y="5201920"/>
            <a:ext cx="891540" cy="73152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0070" y="1551146"/>
            <a:ext cx="8191569" cy="63402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মিয়োসিস বিভাজনকে হ্রাসমূলক বিভাজন বলে কেন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20070" y="2432708"/>
            <a:ext cx="6123856" cy="634020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মাতৃকোষ ও অপত্যকোষ বলতে কী বুঝ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080260" y="243840"/>
            <a:ext cx="7132320" cy="812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728" tIns="54864" rIns="109728" bIns="54864"/>
          <a:lstStyle/>
          <a:p>
            <a:pPr algn="ctr"/>
            <a:r>
              <a:rPr lang="en-US" sz="3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8510" y="1300480"/>
            <a:ext cx="4655820" cy="481978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bn-IN" sz="3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48640" indent="-548640">
              <a:buFont typeface="Wingdings" panose="05000000000000000000" pitchFamily="2" charset="2"/>
              <a:buChar char="Ø"/>
            </a:pP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মিয়োসিস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  <a:p>
            <a:pPr marL="548640" indent="-548640">
              <a:buFont typeface="Wingdings" panose="05000000000000000000" pitchFamily="2" charset="2"/>
              <a:buChar char="Ø"/>
            </a:pPr>
            <a:r>
              <a:rPr lang="bn-IN" sz="3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হ্যাপ্লয়েড</a:t>
            </a:r>
          </a:p>
          <a:p>
            <a:pPr marL="548640" indent="-548640">
              <a:buFont typeface="Wingdings" panose="05000000000000000000" pitchFamily="2" charset="2"/>
              <a:buChar char="Ø"/>
            </a:pPr>
            <a:r>
              <a:rPr lang="bn-IN" sz="3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ডিপ্লয়েড</a:t>
            </a:r>
          </a:p>
          <a:p>
            <a:pPr marL="548640" indent="-548640">
              <a:buFont typeface="Wingdings" panose="05000000000000000000" pitchFamily="2" charset="2"/>
              <a:buChar char="Ø"/>
            </a:pP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অপত্য কোষ </a:t>
            </a:r>
          </a:p>
          <a:p>
            <a:pPr marL="548640" indent="-548640">
              <a:buFont typeface="Wingdings" panose="05000000000000000000" pitchFamily="2" charset="2"/>
              <a:buChar char="Ø"/>
            </a:pP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মাতৃকোষ</a:t>
            </a:r>
          </a:p>
          <a:p>
            <a:pPr marL="548640" indent="-548640">
              <a:buFont typeface="Wingdings" panose="05000000000000000000" pitchFamily="2" charset="2"/>
              <a:buChar char="Ø"/>
            </a:pPr>
            <a:r>
              <a:rPr lang="bn-IN" sz="3400" dirty="0">
                <a:latin typeface="NikoshBAN" pitchFamily="2" charset="0"/>
                <a:cs typeface="NikoshBAN" pitchFamily="2" charset="0"/>
              </a:rPr>
              <a:t>জাইগোট</a:t>
            </a:r>
          </a:p>
          <a:p>
            <a:pPr marL="548640" indent="-548640">
              <a:buFont typeface="Wingdings" panose="05000000000000000000" pitchFamily="2" charset="2"/>
              <a:buChar char="Ø"/>
            </a:pPr>
            <a:r>
              <a:rPr lang="bn-IN" sz="3400" dirty="0">
                <a:latin typeface="NikoshBAN" pitchFamily="2" charset="0"/>
                <a:cs typeface="NikoshBAN" pitchFamily="2" charset="0"/>
              </a:rPr>
              <a:t>শুক্রাশয়</a:t>
            </a:r>
          </a:p>
          <a:p>
            <a:endParaRPr lang="bn-IN" sz="3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3268981" y="267647"/>
            <a:ext cx="4380481" cy="683907"/>
            <a:chOff x="59399" y="2886999"/>
            <a:chExt cx="6265201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228600" y="2886999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3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3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3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defTabSz="17068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688436" y="3913678"/>
            <a:ext cx="10302240" cy="157480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9728" tIns="54864" rIns="109728" bIns="54864"/>
          <a:lstStyle/>
          <a:p>
            <a:pPr algn="ctr"/>
            <a:r>
              <a:rPr lang="bn-IN" sz="43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জীবের দেহকোষে ক্রোমোজোম সংখ্যা ৪৬টি সেই জীবের মিয়োসিস কোষ বিভাজনের নমুনা চিত্র আকঁ।  </a:t>
            </a:r>
            <a:endParaRPr lang="en-US" sz="43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4457700" y="1152428"/>
            <a:ext cx="2609926" cy="2476884"/>
            <a:chOff x="6050836" y="1371600"/>
            <a:chExt cx="2135211" cy="2400446"/>
          </a:xfrm>
        </p:grpSpPr>
        <p:grpSp>
          <p:nvGrpSpPr>
            <p:cNvPr id="5" name="Group 11"/>
            <p:cNvGrpSpPr/>
            <p:nvPr/>
          </p:nvGrpSpPr>
          <p:grpSpPr>
            <a:xfrm>
              <a:off x="6417272" y="1371600"/>
              <a:ext cx="1186795" cy="1116247"/>
              <a:chOff x="330868" y="189131"/>
              <a:chExt cx="1807501" cy="2089324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804056" y="1161855"/>
                <a:ext cx="1086794" cy="1116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3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6" name="Group 12"/>
            <p:cNvGrpSpPr/>
            <p:nvPr/>
          </p:nvGrpSpPr>
          <p:grpSpPr>
            <a:xfrm>
              <a:off x="7254410" y="2665907"/>
              <a:ext cx="931637" cy="1106139"/>
              <a:chOff x="330868" y="189131"/>
              <a:chExt cx="1873140" cy="2379317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96470" y="1285248"/>
                <a:ext cx="1407538" cy="1283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3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7" name="Group 13"/>
            <p:cNvGrpSpPr/>
            <p:nvPr/>
          </p:nvGrpSpPr>
          <p:grpSpPr>
            <a:xfrm>
              <a:off x="6050836" y="2665907"/>
              <a:ext cx="1130513" cy="903705"/>
              <a:chOff x="330868" y="189131"/>
              <a:chExt cx="2135118" cy="1984089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361399" y="863477"/>
                <a:ext cx="1104587" cy="1309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5" name="Straight Arrow Connector 14"/>
            <p:cNvCxnSpPr>
              <a:stCxn id="25" idx="2"/>
            </p:cNvCxnSpPr>
            <p:nvPr/>
          </p:nvCxnSpPr>
          <p:spPr>
            <a:xfrm rot="16200000" flipH="1">
              <a:off x="7180945" y="2391657"/>
              <a:ext cx="341812" cy="5341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25" idx="2"/>
            </p:cNvCxnSpPr>
            <p:nvPr/>
          </p:nvCxnSpPr>
          <p:spPr>
            <a:xfrm rot="5400000">
              <a:off x="6651868" y="2349591"/>
              <a:ext cx="294635" cy="5711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754450">
            <a:off x="3676148" y="3487207"/>
            <a:ext cx="5943600" cy="284480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lIns="109728" tIns="54864" rIns="109728" bIns="54864" rtlCol="0">
            <a:prstTxWarp prst="textCurve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115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115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থাক</a:t>
            </a:r>
            <a:r>
              <a:rPr lang="en-US" sz="115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115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115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থাক</a:t>
            </a:r>
            <a:r>
              <a:rPr lang="en-US" sz="115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15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7440" y="590739"/>
            <a:ext cx="2058404" cy="191327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rot="5400000">
            <a:off x="4039791" y="207090"/>
            <a:ext cx="2107088" cy="5431790"/>
            <a:chOff x="2661194" y="1250561"/>
            <a:chExt cx="1975395" cy="41783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3189" r="10925"/>
            <a:stretch/>
          </p:blipFill>
          <p:spPr>
            <a:xfrm>
              <a:off x="2661194" y="1250561"/>
              <a:ext cx="1905001" cy="41783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/>
            <a:srcRect l="78042" t="20848" r="5933" b="60932"/>
            <a:stretch/>
          </p:blipFill>
          <p:spPr>
            <a:xfrm rot="1976228">
              <a:off x="3834951" y="2523042"/>
              <a:ext cx="801638" cy="9807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431003" y="243841"/>
            <a:ext cx="2274982" cy="10421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172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</a:t>
            </a:r>
            <a:r>
              <a:rPr lang="bn-IN" sz="6172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চিতি</a:t>
            </a:r>
            <a:endParaRPr lang="en-US" sz="6172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01" y="1616037"/>
            <a:ext cx="564108" cy="49233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381000"/>
            <a:ext cx="2656552" cy="306961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826153" y="3650673"/>
            <a:ext cx="4412499" cy="3048000"/>
          </a:xfrm>
          <a:prstGeom prst="round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জামাল</a:t>
            </a:r>
            <a:r>
              <a:rPr lang="en-US" sz="4400" dirty="0" smtClean="0"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41BC8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4400" dirty="0" smtClean="0">
              <a:solidFill>
                <a:srgbClr val="041BC8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শ্রেষ্ঠ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সপ্তাহ-২০১৮</a:t>
            </a: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হাইস্কুল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মোবাইলঃ০১৭১২-১৫৯৪৯০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E-mail: masterjamal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/>
            <a:endParaRPr lang="bn-BD" sz="1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297059" y="3121812"/>
            <a:ext cx="3657600" cy="2971800"/>
          </a:xfrm>
          <a:prstGeom prst="round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ষ্টম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অধ্যায়-২য়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61460" y="6400800"/>
            <a:ext cx="3764280" cy="556018"/>
          </a:xfrm>
        </p:spPr>
        <p:txBody>
          <a:bodyPr/>
          <a:lstStyle/>
          <a:p>
            <a:r>
              <a:rPr lang="en-US" dirty="0" err="1" smtClean="0"/>
              <a:t>জামাল</a:t>
            </a:r>
            <a:r>
              <a:rPr lang="en-US" dirty="0" smtClean="0"/>
              <a:t> </a:t>
            </a:r>
            <a:r>
              <a:rPr lang="en-US" dirty="0" err="1" smtClean="0"/>
              <a:t>হোসেন</a:t>
            </a:r>
            <a:r>
              <a:rPr lang="en-US" dirty="0" smtClean="0"/>
              <a:t>, </a:t>
            </a:r>
            <a:r>
              <a:rPr lang="en-US" dirty="0" err="1" smtClean="0"/>
              <a:t>বিএসসি</a:t>
            </a:r>
            <a:r>
              <a:rPr lang="en-US" dirty="0" smtClean="0"/>
              <a:t>, </a:t>
            </a:r>
            <a:r>
              <a:rPr lang="en-US" dirty="0" err="1" smtClean="0"/>
              <a:t>এম</a:t>
            </a:r>
            <a:r>
              <a:rPr lang="en-US" dirty="0" smtClean="0"/>
              <a:t> </a:t>
            </a:r>
            <a:r>
              <a:rPr lang="as-IN" dirty="0" smtClean="0"/>
              <a:t>এড, চাঁদপুর জনতা হাই স্কুল এন্ড কলেজ, কুমিল্লা সদর দক্ষিণ, কুমিল্লা। মোবাইল: </a:t>
            </a:r>
            <a:r>
              <a:rPr lang="en-US" dirty="0" smtClean="0"/>
              <a:t>০১৭১২-১৫৯৪৯০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435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4021" y="482335"/>
            <a:ext cx="8321040" cy="10656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চিত্রটি লক্ষ কর, এই কোষ বিভাজন প্রক্রিয়ায় মাতৃকোষ ও অপত্যকোষের </a:t>
            </a:r>
            <a:r>
              <a:rPr lang="bn-IN" sz="3400" dirty="0">
                <a:latin typeface="NikoshBAN" pitchFamily="2" charset="0"/>
                <a:cs typeface="NikoshBAN" pitchFamily="2" charset="0"/>
              </a:rPr>
              <a:t>ক্রোমোজোম সংখ্যা কি সমান?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47740" y="2655752"/>
            <a:ext cx="2298789" cy="1947054"/>
            <a:chOff x="330868" y="189131"/>
            <a:chExt cx="1807502" cy="1981200"/>
          </a:xfrm>
        </p:grpSpPr>
        <p:sp>
          <p:nvSpPr>
            <p:cNvPr id="9" name="Oval 8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99734" y="1029603"/>
              <a:ext cx="738636" cy="626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0000"/>
                  </a:solidFill>
                </a:rPr>
                <a:t>2n</a:t>
              </a:r>
            </a:p>
          </p:txBody>
        </p:sp>
      </p:grpSp>
      <p:grpSp>
        <p:nvGrpSpPr>
          <p:cNvPr id="7" name="Group 15"/>
          <p:cNvGrpSpPr/>
          <p:nvPr/>
        </p:nvGrpSpPr>
        <p:grpSpPr>
          <a:xfrm>
            <a:off x="8865751" y="3902415"/>
            <a:ext cx="2039922" cy="1462065"/>
            <a:chOff x="330868" y="189131"/>
            <a:chExt cx="2068480" cy="1981200"/>
          </a:xfrm>
        </p:grpSpPr>
        <p:sp>
          <p:nvSpPr>
            <p:cNvPr id="17" name="Oval 16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253670" y="1056825"/>
              <a:ext cx="1145678" cy="834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0000"/>
                  </a:solidFill>
                </a:rPr>
                <a:t>2n</a:t>
              </a:r>
            </a:p>
          </p:txBody>
        </p:sp>
      </p:grpSp>
      <p:sp>
        <p:nvSpPr>
          <p:cNvPr id="4" name="Right Arrow 3"/>
          <p:cNvSpPr/>
          <p:nvPr/>
        </p:nvSpPr>
        <p:spPr>
          <a:xfrm>
            <a:off x="6872185" y="3611653"/>
            <a:ext cx="1545510" cy="366978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38"/>
          <a:stretch/>
        </p:blipFill>
        <p:spPr>
          <a:xfrm>
            <a:off x="271195" y="2940689"/>
            <a:ext cx="2552411" cy="227527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131195" y="1504177"/>
            <a:ext cx="5749327" cy="5947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কোষ বিভাজন প্রক্রিয়ার নাম কী?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2900472" y="3556687"/>
            <a:ext cx="962867" cy="366978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endParaRPr lang="en-US"/>
          </a:p>
        </p:txBody>
      </p:sp>
      <p:grpSp>
        <p:nvGrpSpPr>
          <p:cNvPr id="8" name="Group 41"/>
          <p:cNvGrpSpPr/>
          <p:nvPr/>
        </p:nvGrpSpPr>
        <p:grpSpPr>
          <a:xfrm>
            <a:off x="8880522" y="2244997"/>
            <a:ext cx="2063255" cy="1440228"/>
            <a:chOff x="330868" y="189131"/>
            <a:chExt cx="2135118" cy="1981200"/>
          </a:xfrm>
        </p:grpSpPr>
        <p:sp>
          <p:nvSpPr>
            <p:cNvPr id="43" name="Oval 42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361399" y="863476"/>
              <a:ext cx="1104587" cy="8467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0000"/>
                  </a:solidFill>
                </a:rPr>
                <a:t>2n</a:t>
              </a:r>
            </a:p>
          </p:txBody>
        </p:sp>
      </p:grpSp>
      <p:sp>
        <p:nvSpPr>
          <p:cNvPr id="58" name="Rectangle 57"/>
          <p:cNvSpPr/>
          <p:nvPr/>
        </p:nvSpPr>
        <p:spPr>
          <a:xfrm>
            <a:off x="417957" y="5215963"/>
            <a:ext cx="2258885" cy="5947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দেহকোষ  </a:t>
            </a:r>
            <a:endParaRPr lang="en-US" sz="3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040456" y="5193800"/>
            <a:ext cx="2258885" cy="5947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মাতৃকোষ 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684891" y="5449952"/>
            <a:ext cx="2258885" cy="5947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অপত্যকোষ 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38745" y="5990650"/>
            <a:ext cx="8728174" cy="10656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জীবদেহের </a:t>
            </a:r>
            <a:r>
              <a:rPr lang="bn-IN" sz="3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জননকোষে </a:t>
            </a: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আরও এক ধরনের  বিভাজন ঘটে, এর নাম বলতে পার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1" y="731520"/>
            <a:ext cx="10378564" cy="6111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71801" y="1419861"/>
            <a:ext cx="5029324" cy="9264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IN" sz="5300" b="1" dirty="0">
                <a:solidFill>
                  <a:srgbClr val="66FF33"/>
                </a:solidFill>
                <a:latin typeface="NikoshBAN" pitchFamily="2" charset="0"/>
                <a:cs typeface="NikoshBAN" pitchFamily="2" charset="0"/>
              </a:rPr>
              <a:t>মিয়োসিস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3026405" y="3822720"/>
            <a:ext cx="7077715" cy="661549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46304" tIns="146304" rIns="146304" bIns="146304" numCol="1" spcCol="1524" anchor="ctr" anchorCtr="0">
            <a:noAutofit/>
          </a:bodyPr>
          <a:lstStyle/>
          <a:p>
            <a:pPr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8120" y="243840"/>
            <a:ext cx="11490960" cy="89408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r>
              <a:rPr lang="en-US" sz="3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1540" y="1950720"/>
            <a:ext cx="10005060" cy="3793346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4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মিয়োসিসের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6240" y="141833"/>
            <a:ext cx="10450830" cy="722890"/>
          </a:xfrm>
          <a:prstGeom prst="rect">
            <a:avLst/>
          </a:prstGeom>
        </p:spPr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800" dirty="0">
                <a:latin typeface="NikoshBAN" pitchFamily="2" charset="0"/>
                <a:cs typeface="NikoshBAN" pitchFamily="2" charset="0"/>
              </a:rPr>
              <a:t>পুং ও স্ত্রী </a:t>
            </a:r>
            <a:r>
              <a:rPr lang="bn-IN" sz="3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 মিলনের প্রকৃয়াকে কী বলে?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6256" y="6407657"/>
            <a:ext cx="10995660" cy="55707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IN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দুটিতে </a:t>
            </a:r>
            <a:r>
              <a:rPr lang="bn-IN" sz="2900" dirty="0">
                <a:latin typeface="NikoshBAN" pitchFamily="2" charset="0"/>
                <a:cs typeface="NikoshBAN" pitchFamily="2" charset="0"/>
              </a:rPr>
              <a:t>ক্রোমোজোম সংখ্যা দেহকোষের সমান হলে প্রতিবার মিলনে কী ঘটবে?</a:t>
            </a:r>
          </a:p>
        </p:txBody>
      </p:sp>
      <p:pic>
        <p:nvPicPr>
          <p:cNvPr id="12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0440" y="1381760"/>
            <a:ext cx="4259580" cy="422656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83154" y="4772328"/>
            <a:ext cx="3280187" cy="5947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জনন কোষ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োনটি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rved Up Arrow 13"/>
          <p:cNvSpPr/>
          <p:nvPr/>
        </p:nvSpPr>
        <p:spPr>
          <a:xfrm rot="17443948">
            <a:off x="2912649" y="4074347"/>
            <a:ext cx="1901382" cy="554122"/>
          </a:xfrm>
          <a:prstGeom prst="curved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Down Arrow 14"/>
          <p:cNvSpPr/>
          <p:nvPr/>
        </p:nvSpPr>
        <p:spPr>
          <a:xfrm rot="16200000">
            <a:off x="-36263" y="2998894"/>
            <a:ext cx="2720161" cy="826705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98120" y="5681133"/>
            <a:ext cx="11590020" cy="55707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/>
            <a:r>
              <a:rPr lang="bn-IN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জননকোষ দুটিতে যদি ৪টি করে ক্রোমোজোম থাকে তবে জাইগোটে কত এবং দেহকোষে কত?</a:t>
            </a:r>
            <a:endParaRPr lang="bn-IN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21981" y="701979"/>
            <a:ext cx="3106494" cy="5236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নিষেক প্রক্রিয়া 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97180" y="1056640"/>
            <a:ext cx="6921818" cy="4145280"/>
            <a:chOff x="228600" y="990600"/>
            <a:chExt cx="5324475" cy="3886200"/>
          </a:xfrm>
        </p:grpSpPr>
        <p:pic>
          <p:nvPicPr>
            <p:cNvPr id="11" name="Picture 5" descr="C:\Users\user\Pictures\carpel1350860547320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990600"/>
              <a:ext cx="5324475" cy="3886200"/>
            </a:xfrm>
            <a:prstGeom prst="rect">
              <a:avLst/>
            </a:prstGeom>
            <a:noFill/>
          </p:spPr>
        </p:pic>
        <p:sp>
          <p:nvSpPr>
            <p:cNvPr id="3" name="Rectangle 2"/>
            <p:cNvSpPr/>
            <p:nvPr/>
          </p:nvSpPr>
          <p:spPr>
            <a:xfrm>
              <a:off x="4267200" y="1923905"/>
              <a:ext cx="838200" cy="285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গর্ভ্মুণ্ড</a:t>
              </a:r>
              <a:endPara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300538" y="2404464"/>
              <a:ext cx="838200" cy="285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9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গর্ভদণ্ড</a:t>
              </a:r>
              <a:endParaRPr lang="en-US" sz="2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3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14" grpId="0" animBg="1"/>
      <p:bldP spid="15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5343" y="377623"/>
            <a:ext cx="10890016" cy="5947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ক্রোমোজোম সংখ্যার এই দুধরনের অবস্থাকে কী বলে?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417269" y="1278409"/>
            <a:ext cx="3185261" cy="5947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জনন মাতৃকোষ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6323910" y="4257617"/>
            <a:ext cx="1007351" cy="853716"/>
            <a:chOff x="330868" y="189131"/>
            <a:chExt cx="1822293" cy="2178437"/>
          </a:xfrm>
          <a:noFill/>
        </p:grpSpPr>
        <p:sp>
          <p:nvSpPr>
            <p:cNvPr id="24" name="Oval 23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  <a:grpFill/>
          </p:spPr>
        </p:pic>
        <p:sp>
          <p:nvSpPr>
            <p:cNvPr id="26" name="TextBox 25"/>
            <p:cNvSpPr txBox="1"/>
            <p:nvPr/>
          </p:nvSpPr>
          <p:spPr>
            <a:xfrm>
              <a:off x="354177" y="796854"/>
              <a:ext cx="1798984" cy="157071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C00000"/>
                  </a:solidFill>
                </a:rPr>
                <a:t>n</a:t>
              </a:r>
              <a:r>
                <a:rPr lang="bn-IN" sz="3400" dirty="0">
                  <a:solidFill>
                    <a:srgbClr val="C00000"/>
                  </a:solidFill>
                </a:rPr>
                <a:t>=৪</a:t>
              </a:r>
              <a:endParaRPr lang="en-US" sz="3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8743690" y="4259555"/>
            <a:ext cx="1037040" cy="937850"/>
            <a:chOff x="330868" y="189131"/>
            <a:chExt cx="1853943" cy="2132672"/>
          </a:xfrm>
          <a:noFill/>
        </p:grpSpPr>
        <p:sp>
          <p:nvSpPr>
            <p:cNvPr id="32" name="Oval 31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grp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  <a:grpFill/>
          </p:spPr>
        </p:pic>
        <p:sp>
          <p:nvSpPr>
            <p:cNvPr id="34" name="TextBox 33"/>
            <p:cNvSpPr txBox="1"/>
            <p:nvPr/>
          </p:nvSpPr>
          <p:spPr>
            <a:xfrm>
              <a:off x="383497" y="922035"/>
              <a:ext cx="1801314" cy="13997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C00000"/>
                  </a:solidFill>
                </a:rPr>
                <a:t>n</a:t>
              </a:r>
              <a:r>
                <a:rPr lang="bn-IN" sz="3400" dirty="0">
                  <a:solidFill>
                    <a:srgbClr val="C00000"/>
                  </a:solidFill>
                </a:rPr>
                <a:t>=৪</a:t>
              </a:r>
              <a:endParaRPr lang="en-US" sz="3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6" name="Group 16"/>
          <p:cNvGrpSpPr/>
          <p:nvPr/>
        </p:nvGrpSpPr>
        <p:grpSpPr>
          <a:xfrm>
            <a:off x="8351185" y="1926947"/>
            <a:ext cx="1655260" cy="1331222"/>
            <a:chOff x="330868" y="189131"/>
            <a:chExt cx="1807501" cy="2000279"/>
          </a:xfrm>
        </p:grpSpPr>
        <p:sp>
          <p:nvSpPr>
            <p:cNvPr id="20" name="Oval 1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16018" y="1264487"/>
              <a:ext cx="1609075" cy="9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0000"/>
                  </a:solidFill>
                </a:rPr>
                <a:t>2n</a:t>
              </a:r>
              <a:r>
                <a:rPr lang="bn-IN" sz="3400" dirty="0">
                  <a:solidFill>
                    <a:srgbClr val="FF0000"/>
                  </a:solidFill>
                </a:rPr>
                <a:t>=৮</a:t>
              </a:r>
              <a:endParaRPr lang="en-US" sz="3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4754880" y="4365347"/>
            <a:ext cx="1325093" cy="5236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ডিম্বানু 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008607" y="4331404"/>
            <a:ext cx="1166751" cy="5236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শুক্রাণু 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" name="Picture 6" descr="C:\Users\user\Pictures\pollenationmov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1" y="1056640"/>
            <a:ext cx="3620275" cy="3592211"/>
          </a:xfrm>
          <a:prstGeom prst="rect">
            <a:avLst/>
          </a:prstGeom>
          <a:noFill/>
        </p:spPr>
      </p:pic>
      <p:grpSp>
        <p:nvGrpSpPr>
          <p:cNvPr id="7" name="Group 53"/>
          <p:cNvGrpSpPr/>
          <p:nvPr/>
        </p:nvGrpSpPr>
        <p:grpSpPr>
          <a:xfrm>
            <a:off x="6042660" y="1948594"/>
            <a:ext cx="1882140" cy="1372378"/>
            <a:chOff x="330868" y="189131"/>
            <a:chExt cx="2055248" cy="2062119"/>
          </a:xfrm>
        </p:grpSpPr>
        <p:sp>
          <p:nvSpPr>
            <p:cNvPr id="55" name="Oval 54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29816" y="1326327"/>
              <a:ext cx="1856300" cy="9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0000"/>
                  </a:solidFill>
                </a:rPr>
                <a:t>2n</a:t>
              </a:r>
              <a:r>
                <a:rPr lang="bn-IN" sz="3400" dirty="0">
                  <a:solidFill>
                    <a:srgbClr val="FF0000"/>
                  </a:solidFill>
                </a:rPr>
                <a:t>=৮</a:t>
              </a:r>
              <a:endParaRPr lang="en-US" sz="3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>
          <a:xfrm>
            <a:off x="6724436" y="3387217"/>
            <a:ext cx="0" cy="6525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9196260" y="3361516"/>
            <a:ext cx="0" cy="6525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" name="Group 58"/>
          <p:cNvGrpSpPr/>
          <p:nvPr/>
        </p:nvGrpSpPr>
        <p:grpSpPr>
          <a:xfrm>
            <a:off x="7425823" y="5555258"/>
            <a:ext cx="1456309" cy="947142"/>
            <a:chOff x="330868" y="189131"/>
            <a:chExt cx="1926611" cy="1981200"/>
          </a:xfrm>
        </p:grpSpPr>
        <p:sp>
          <p:nvSpPr>
            <p:cNvPr id="60" name="Oval 5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62" name="TextBox 61"/>
            <p:cNvSpPr txBox="1"/>
            <p:nvPr/>
          </p:nvSpPr>
          <p:spPr>
            <a:xfrm>
              <a:off x="401178" y="836437"/>
              <a:ext cx="1856301" cy="1287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0000"/>
                  </a:solidFill>
                </a:rPr>
                <a:t>2n</a:t>
              </a:r>
              <a:r>
                <a:rPr lang="bn-IN" sz="3400" dirty="0">
                  <a:solidFill>
                    <a:srgbClr val="FF0000"/>
                  </a:solidFill>
                </a:rPr>
                <a:t>=৮</a:t>
              </a:r>
              <a:endParaRPr lang="en-US" sz="3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63" name="Straight Arrow Connector 62"/>
          <p:cNvCxnSpPr/>
          <p:nvPr/>
        </p:nvCxnSpPr>
        <p:spPr>
          <a:xfrm>
            <a:off x="7173885" y="5000562"/>
            <a:ext cx="935076" cy="6912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8108961" y="4920843"/>
            <a:ext cx="736692" cy="770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8851854" y="5736183"/>
            <a:ext cx="2693566" cy="9252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নিষেকের পর সৃষ্ট জাইগোট 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42980" y="5504356"/>
            <a:ext cx="2719145" cy="1081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ডিপ্লয়েড=</a:t>
            </a:r>
            <a:r>
              <a:rPr lang="en-US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2n</a:t>
            </a:r>
            <a:r>
              <a:rPr lang="bn-IN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</a:t>
            </a:r>
            <a:endParaRPr lang="en-US" sz="2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হ্যাপ্লয়েড=</a:t>
            </a:r>
            <a:r>
              <a:rPr lang="en-US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259580" y="2169088"/>
            <a:ext cx="1668836" cy="9252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dirty="0">
                <a:latin typeface="NikoshBAN" pitchFamily="2" charset="0"/>
                <a:cs typeface="NikoshBAN" pitchFamily="2" charset="0"/>
              </a:rPr>
              <a:t>পুংজনন কোষ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168961" y="2211969"/>
            <a:ext cx="1322000" cy="9252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dirty="0">
                <a:latin typeface="NikoshBAN" pitchFamily="2" charset="0"/>
                <a:cs typeface="NikoshBAN" pitchFamily="2" charset="0"/>
              </a:rPr>
              <a:t>স্ত্রীজনন কোষ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935279" y="5736183"/>
            <a:ext cx="720529" cy="9364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5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29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9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94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0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2" grpId="0" animBg="1"/>
      <p:bldP spid="53" grpId="0" animBg="1"/>
      <p:bldP spid="65" grpId="0" animBg="1"/>
      <p:bldP spid="67" grpId="0" animBg="1"/>
      <p:bldP spid="68" grpId="0" animBg="1"/>
      <p:bldP spid="69" grpId="0" animBg="1"/>
      <p:bldP spid="70" grpId="0" animBg="1"/>
      <p:bldP spid="70" grpId="1" animBg="1"/>
      <p:bldP spid="7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887200" cy="73152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80381" y="329888"/>
            <a:ext cx="5749327" cy="5947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কোষ বিভাজন প্রক্রিয়ার নাম কী?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8939593" y="190638"/>
            <a:ext cx="2719145" cy="10814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ডিপ্লয়েড=</a:t>
            </a:r>
            <a:r>
              <a:rPr lang="en-US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2n</a:t>
            </a:r>
            <a:r>
              <a:rPr lang="bn-IN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(৮)</a:t>
            </a:r>
            <a:endParaRPr lang="en-US" sz="29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হ্যাপ্লয়েড=</a:t>
            </a:r>
            <a:r>
              <a:rPr lang="en-US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IN" sz="29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(৪) </a:t>
            </a:r>
            <a:endParaRPr lang="en-US" sz="2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375024" y="6023627"/>
            <a:ext cx="9548048" cy="10656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জনন কোষে</a:t>
            </a:r>
            <a:r>
              <a:rPr lang="en-US" sz="3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 ও নিউক্লিয়াস কোনটি কত বার করে বিভাজিত হচ্ছে বলতে পার?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5" descr="C:\Users\user\Pictures\carpel1350860547320.gif"/>
          <p:cNvPicPr>
            <a:picLocks noChangeAspect="1" noChangeArrowheads="1"/>
          </p:cNvPicPr>
          <p:nvPr/>
        </p:nvPicPr>
        <p:blipFill rotWithShape="1">
          <a:blip r:embed="rId3"/>
          <a:srcRect l="4293" t="7843" r="24150" b="19608"/>
          <a:stretch/>
        </p:blipFill>
        <p:spPr bwMode="auto">
          <a:xfrm>
            <a:off x="4431333" y="1219200"/>
            <a:ext cx="2998168" cy="1944002"/>
          </a:xfrm>
          <a:prstGeom prst="rect">
            <a:avLst/>
          </a:prstGeom>
          <a:noFill/>
        </p:spPr>
      </p:pic>
      <p:grpSp>
        <p:nvGrpSpPr>
          <p:cNvPr id="3" name="Group 12"/>
          <p:cNvGrpSpPr/>
          <p:nvPr/>
        </p:nvGrpSpPr>
        <p:grpSpPr>
          <a:xfrm>
            <a:off x="4042708" y="3232476"/>
            <a:ext cx="3844840" cy="503620"/>
            <a:chOff x="3426404" y="3799771"/>
            <a:chExt cx="2618212" cy="970092"/>
          </a:xfrm>
        </p:grpSpPr>
        <p:sp>
          <p:nvSpPr>
            <p:cNvPr id="12" name="Left-Right Arrow 11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820294" y="3933943"/>
              <a:ext cx="1737604" cy="8359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7068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১মধাপ</a:t>
              </a:r>
              <a:endPara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" name="Group 106"/>
          <p:cNvGrpSpPr/>
          <p:nvPr/>
        </p:nvGrpSpPr>
        <p:grpSpPr>
          <a:xfrm>
            <a:off x="4949925" y="4247606"/>
            <a:ext cx="2323634" cy="491946"/>
            <a:chOff x="3426404" y="3799771"/>
            <a:chExt cx="2618212" cy="1035340"/>
          </a:xfrm>
        </p:grpSpPr>
        <p:sp>
          <p:nvSpPr>
            <p:cNvPr id="108" name="Left-Right Arrow 107"/>
            <p:cNvSpPr/>
            <p:nvPr/>
          </p:nvSpPr>
          <p:spPr>
            <a:xfrm>
              <a:off x="3426404" y="3799771"/>
              <a:ext cx="2618212" cy="957117"/>
            </a:xfrm>
            <a:prstGeom prst="leftRightArrow">
              <a:avLst>
                <a:gd name="adj1" fmla="val 50000"/>
                <a:gd name="adj2" fmla="val 3955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805927" y="3921797"/>
              <a:ext cx="1766081" cy="9133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 defTabSz="17068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২য়ধাপ</a:t>
              </a:r>
              <a:endParaRPr lang="en-US" sz="2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145"/>
          <p:cNvGrpSpPr/>
          <p:nvPr/>
        </p:nvGrpSpPr>
        <p:grpSpPr>
          <a:xfrm>
            <a:off x="891540" y="1755474"/>
            <a:ext cx="2939893" cy="2381091"/>
            <a:chOff x="685800" y="1447800"/>
            <a:chExt cx="2362200" cy="2436453"/>
          </a:xfrm>
        </p:grpSpPr>
        <p:grpSp>
          <p:nvGrpSpPr>
            <p:cNvPr id="6" name="Group 38"/>
            <p:cNvGrpSpPr/>
            <p:nvPr/>
          </p:nvGrpSpPr>
          <p:grpSpPr>
            <a:xfrm>
              <a:off x="2149010" y="2734084"/>
              <a:ext cx="898990" cy="1139447"/>
              <a:chOff x="330868" y="189131"/>
              <a:chExt cx="1807501" cy="2450964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6" name="TextBox 45"/>
              <p:cNvSpPr txBox="1"/>
              <p:nvPr/>
            </p:nvSpPr>
            <p:spPr>
              <a:xfrm>
                <a:off x="796469" y="1285249"/>
                <a:ext cx="1145678" cy="1354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3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8" name="Group 46"/>
            <p:cNvGrpSpPr/>
            <p:nvPr/>
          </p:nvGrpSpPr>
          <p:grpSpPr>
            <a:xfrm>
              <a:off x="1282861" y="1447800"/>
              <a:ext cx="1186795" cy="1220441"/>
              <a:chOff x="330868" y="189131"/>
              <a:chExt cx="1807501" cy="2010163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804056" y="1161857"/>
                <a:ext cx="1086793" cy="1037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3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3" name="Group 7"/>
            <p:cNvGrpSpPr/>
            <p:nvPr/>
          </p:nvGrpSpPr>
          <p:grpSpPr>
            <a:xfrm>
              <a:off x="685800" y="2704283"/>
              <a:ext cx="1081225" cy="1179970"/>
              <a:chOff x="916425" y="4881972"/>
              <a:chExt cx="1130513" cy="1111178"/>
            </a:xfrm>
          </p:grpSpPr>
          <p:grpSp>
            <p:nvGrpSpPr>
              <p:cNvPr id="14" name="Group 50"/>
              <p:cNvGrpSpPr/>
              <p:nvPr/>
            </p:nvGrpSpPr>
            <p:grpSpPr>
              <a:xfrm>
                <a:off x="916425" y="4881972"/>
                <a:ext cx="1130513" cy="902389"/>
                <a:chOff x="330868" y="189131"/>
                <a:chExt cx="2135118" cy="1981200"/>
              </a:xfrm>
            </p:grpSpPr>
            <p:sp>
              <p:nvSpPr>
                <p:cNvPr id="52" name="Oval 51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54" name="TextBox 53"/>
                <p:cNvSpPr txBox="1"/>
                <p:nvPr/>
              </p:nvSpPr>
              <p:spPr>
                <a:xfrm>
                  <a:off x="1361400" y="863475"/>
                  <a:ext cx="1104586" cy="13022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8" name="Rectangle 37"/>
              <p:cNvSpPr/>
              <p:nvPr/>
            </p:nvSpPr>
            <p:spPr>
              <a:xfrm>
                <a:off x="1101773" y="5400006"/>
                <a:ext cx="522799" cy="593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3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10" name="Straight Arrow Connector 109"/>
            <p:cNvCxnSpPr/>
            <p:nvPr/>
          </p:nvCxnSpPr>
          <p:spPr>
            <a:xfrm>
              <a:off x="1902799" y="2509159"/>
              <a:ext cx="383249" cy="36530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endCxn id="52" idx="7"/>
            </p:cNvCxnSpPr>
            <p:nvPr/>
          </p:nvCxnSpPr>
          <p:spPr>
            <a:xfrm flipH="1">
              <a:off x="1467074" y="2543043"/>
              <a:ext cx="401862" cy="3015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2"/>
          <p:cNvGrpSpPr/>
          <p:nvPr/>
        </p:nvGrpSpPr>
        <p:grpSpPr>
          <a:xfrm>
            <a:off x="198120" y="4003495"/>
            <a:ext cx="4843553" cy="1489507"/>
            <a:chOff x="152400" y="3753276"/>
            <a:chExt cx="3725810" cy="1396412"/>
          </a:xfrm>
        </p:grpSpPr>
        <p:cxnSp>
          <p:nvCxnSpPr>
            <p:cNvPr id="112" name="Straight Arrow Connector 111"/>
            <p:cNvCxnSpPr/>
            <p:nvPr/>
          </p:nvCxnSpPr>
          <p:spPr>
            <a:xfrm>
              <a:off x="2790354" y="3772269"/>
              <a:ext cx="378996" cy="307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oup 175"/>
            <p:cNvGrpSpPr/>
            <p:nvPr/>
          </p:nvGrpSpPr>
          <p:grpSpPr>
            <a:xfrm>
              <a:off x="152400" y="3753276"/>
              <a:ext cx="3725810" cy="1396412"/>
              <a:chOff x="152400" y="3753276"/>
              <a:chExt cx="3725810" cy="1396412"/>
            </a:xfrm>
          </p:grpSpPr>
          <p:grpSp>
            <p:nvGrpSpPr>
              <p:cNvPr id="22" name="Group 54"/>
              <p:cNvGrpSpPr/>
              <p:nvPr/>
            </p:nvGrpSpPr>
            <p:grpSpPr>
              <a:xfrm>
                <a:off x="152400" y="4120541"/>
                <a:ext cx="905311" cy="1029147"/>
                <a:chOff x="916425" y="4881972"/>
                <a:chExt cx="1130513" cy="1179324"/>
              </a:xfrm>
            </p:grpSpPr>
            <p:grpSp>
              <p:nvGrpSpPr>
                <p:cNvPr id="23" name="Group 55"/>
                <p:cNvGrpSpPr/>
                <p:nvPr/>
              </p:nvGrpSpPr>
              <p:grpSpPr>
                <a:xfrm>
                  <a:off x="916425" y="4881972"/>
                  <a:ext cx="1130513" cy="968438"/>
                  <a:chOff x="330868" y="189131"/>
                  <a:chExt cx="2135118" cy="2126211"/>
                </a:xfrm>
              </p:grpSpPr>
              <p:sp>
                <p:nvSpPr>
                  <p:cNvPr id="62" name="Oval 61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63" name="Picture 62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1361400" y="863475"/>
                    <a:ext cx="1104586" cy="14518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3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57" name="Rectangle 56"/>
                <p:cNvSpPr/>
                <p:nvPr/>
              </p:nvSpPr>
              <p:spPr>
                <a:xfrm>
                  <a:off x="1101773" y="5400006"/>
                  <a:ext cx="597757" cy="661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34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25" name="Group 64"/>
              <p:cNvGrpSpPr/>
              <p:nvPr/>
            </p:nvGrpSpPr>
            <p:grpSpPr>
              <a:xfrm>
                <a:off x="1128576" y="4120540"/>
                <a:ext cx="896802" cy="1029145"/>
                <a:chOff x="916425" y="4881972"/>
                <a:chExt cx="1130513" cy="1179322"/>
              </a:xfrm>
            </p:grpSpPr>
            <p:grpSp>
              <p:nvGrpSpPr>
                <p:cNvPr id="26" name="Group 65"/>
                <p:cNvGrpSpPr/>
                <p:nvPr/>
              </p:nvGrpSpPr>
              <p:grpSpPr>
                <a:xfrm>
                  <a:off x="916425" y="4881972"/>
                  <a:ext cx="1130513" cy="968436"/>
                  <a:chOff x="330868" y="189131"/>
                  <a:chExt cx="2135118" cy="2126207"/>
                </a:xfrm>
              </p:grpSpPr>
              <p:sp>
                <p:nvSpPr>
                  <p:cNvPr id="68" name="Oval 67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69" name="Picture 68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1361401" y="863471"/>
                    <a:ext cx="1104585" cy="145186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3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67" name="Rectangle 66"/>
                <p:cNvSpPr/>
                <p:nvPr/>
              </p:nvSpPr>
              <p:spPr>
                <a:xfrm>
                  <a:off x="1101773" y="5400004"/>
                  <a:ext cx="603428" cy="6612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34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27" name="Group 70"/>
              <p:cNvGrpSpPr/>
              <p:nvPr/>
            </p:nvGrpSpPr>
            <p:grpSpPr>
              <a:xfrm>
                <a:off x="2119175" y="4097193"/>
                <a:ext cx="895277" cy="974536"/>
                <a:chOff x="916425" y="4946298"/>
                <a:chExt cx="1130513" cy="1112462"/>
              </a:xfrm>
            </p:grpSpPr>
            <p:grpSp>
              <p:nvGrpSpPr>
                <p:cNvPr id="28" name="Group 71"/>
                <p:cNvGrpSpPr/>
                <p:nvPr/>
              </p:nvGrpSpPr>
              <p:grpSpPr>
                <a:xfrm>
                  <a:off x="916425" y="4946298"/>
                  <a:ext cx="1130513" cy="902389"/>
                  <a:chOff x="330868" y="330360"/>
                  <a:chExt cx="2135118" cy="1981200"/>
                </a:xfrm>
              </p:grpSpPr>
              <p:sp>
                <p:nvSpPr>
                  <p:cNvPr id="74" name="Oval 73"/>
                  <p:cNvSpPr/>
                  <p:nvPr/>
                </p:nvSpPr>
                <p:spPr>
                  <a:xfrm>
                    <a:off x="330868" y="330360"/>
                    <a:ext cx="1807502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75" name="Picture 74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361399" y="863474"/>
                    <a:ext cx="1104587" cy="14463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3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3" name="Rectangle 72"/>
                <p:cNvSpPr/>
                <p:nvPr/>
              </p:nvSpPr>
              <p:spPr>
                <a:xfrm>
                  <a:off x="1101773" y="5400005"/>
                  <a:ext cx="604456" cy="65875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34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29" name="Group 76"/>
              <p:cNvGrpSpPr/>
              <p:nvPr/>
            </p:nvGrpSpPr>
            <p:grpSpPr>
              <a:xfrm>
                <a:off x="2982156" y="4106006"/>
                <a:ext cx="896054" cy="1007999"/>
                <a:chOff x="916425" y="4881972"/>
                <a:chExt cx="1130513" cy="1211776"/>
              </a:xfrm>
            </p:grpSpPr>
            <p:grpSp>
              <p:nvGrpSpPr>
                <p:cNvPr id="30" name="Group 77"/>
                <p:cNvGrpSpPr/>
                <p:nvPr/>
              </p:nvGrpSpPr>
              <p:grpSpPr>
                <a:xfrm>
                  <a:off x="916425" y="4881972"/>
                  <a:ext cx="1130513" cy="1000890"/>
                  <a:chOff x="330868" y="189131"/>
                  <a:chExt cx="2135118" cy="2197459"/>
                </a:xfrm>
              </p:grpSpPr>
              <p:sp>
                <p:nvSpPr>
                  <p:cNvPr id="80" name="Oval 79"/>
                  <p:cNvSpPr/>
                  <p:nvPr/>
                </p:nvSpPr>
                <p:spPr>
                  <a:xfrm>
                    <a:off x="330868" y="189131"/>
                    <a:ext cx="1807501" cy="1981200"/>
                  </a:xfrm>
                  <a:prstGeom prst="ellipse">
                    <a:avLst/>
                  </a:prstGeom>
                  <a:noFill/>
                  <a:ln w="571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noFill/>
                    </a:endParaRPr>
                  </a:p>
                </p:txBody>
              </p:sp>
              <p:pic>
                <p:nvPicPr>
                  <p:cNvPr id="81" name="Picture 80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4864" t="36955" r="83244" b="27411"/>
                  <a:stretch/>
                </p:blipFill>
                <p:spPr>
                  <a:xfrm>
                    <a:off x="796469" y="684431"/>
                    <a:ext cx="914400" cy="990600"/>
                  </a:xfrm>
                  <a:prstGeom prst="rect">
                    <a:avLst/>
                  </a:prstGeom>
                </p:spPr>
              </p:pic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361400" y="863473"/>
                    <a:ext cx="1104586" cy="15231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3400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79" name="Rectangle 78"/>
                <p:cNvSpPr/>
                <p:nvPr/>
              </p:nvSpPr>
              <p:spPr>
                <a:xfrm>
                  <a:off x="1101773" y="5400005"/>
                  <a:ext cx="603932" cy="6937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IN" sz="3400" dirty="0">
                      <a:solidFill>
                        <a:srgbClr val="FF000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৪টি</a:t>
                  </a:r>
                  <a:endParaRPr lang="en-US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15" name="Straight Arrow Connector 14"/>
              <p:cNvCxnSpPr>
                <a:stCxn id="38" idx="2"/>
              </p:cNvCxnSpPr>
              <p:nvPr/>
            </p:nvCxnSpPr>
            <p:spPr>
              <a:xfrm rot="5400000">
                <a:off x="775809" y="3745028"/>
                <a:ext cx="186036" cy="45204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>
                <a:stCxn id="38" idx="2"/>
              </p:cNvCxnSpPr>
              <p:nvPr/>
            </p:nvCxnSpPr>
            <p:spPr>
              <a:xfrm rot="16200000" flipH="1">
                <a:off x="1108198" y="3864680"/>
                <a:ext cx="255326" cy="2820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2483210" y="3753276"/>
                <a:ext cx="275992" cy="46243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Group 176"/>
          <p:cNvGrpSpPr/>
          <p:nvPr/>
        </p:nvGrpSpPr>
        <p:grpSpPr>
          <a:xfrm>
            <a:off x="7033260" y="3935032"/>
            <a:ext cx="4655820" cy="1742520"/>
            <a:chOff x="5410200" y="3689092"/>
            <a:chExt cx="3581400" cy="1633612"/>
          </a:xfrm>
        </p:grpSpPr>
        <p:grpSp>
          <p:nvGrpSpPr>
            <p:cNvPr id="32" name="Group 82"/>
            <p:cNvGrpSpPr/>
            <p:nvPr/>
          </p:nvGrpSpPr>
          <p:grpSpPr>
            <a:xfrm>
              <a:off x="7282684" y="4301680"/>
              <a:ext cx="870716" cy="946399"/>
              <a:chOff x="916425" y="4941921"/>
              <a:chExt cx="1130513" cy="1173874"/>
            </a:xfrm>
          </p:grpSpPr>
          <p:grpSp>
            <p:nvGrpSpPr>
              <p:cNvPr id="33" name="Group 83"/>
              <p:cNvGrpSpPr/>
              <p:nvPr/>
            </p:nvGrpSpPr>
            <p:grpSpPr>
              <a:xfrm>
                <a:off x="916425" y="4941921"/>
                <a:ext cx="1130513" cy="962986"/>
                <a:chOff x="330868" y="320750"/>
                <a:chExt cx="2135118" cy="2114240"/>
              </a:xfrm>
            </p:grpSpPr>
            <p:sp>
              <p:nvSpPr>
                <p:cNvPr id="86" name="Oval 85"/>
                <p:cNvSpPr/>
                <p:nvPr/>
              </p:nvSpPr>
              <p:spPr>
                <a:xfrm>
                  <a:off x="330868" y="320750"/>
                  <a:ext cx="1807502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88" name="TextBox 87"/>
                <p:cNvSpPr txBox="1"/>
                <p:nvPr/>
              </p:nvSpPr>
              <p:spPr>
                <a:xfrm>
                  <a:off x="1361401" y="863475"/>
                  <a:ext cx="1104585" cy="1571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85" name="Rectangle 84"/>
              <p:cNvSpPr/>
              <p:nvPr/>
            </p:nvSpPr>
            <p:spPr>
              <a:xfrm>
                <a:off x="1101773" y="5400007"/>
                <a:ext cx="621506" cy="715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3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4" name="Group 88"/>
            <p:cNvGrpSpPr/>
            <p:nvPr/>
          </p:nvGrpSpPr>
          <p:grpSpPr>
            <a:xfrm>
              <a:off x="6273661" y="4267200"/>
              <a:ext cx="932875" cy="1055504"/>
              <a:chOff x="916425" y="4881972"/>
              <a:chExt cx="1130513" cy="1142889"/>
            </a:xfrm>
          </p:grpSpPr>
          <p:grpSp>
            <p:nvGrpSpPr>
              <p:cNvPr id="35" name="Group 89"/>
              <p:cNvGrpSpPr/>
              <p:nvPr/>
            </p:nvGrpSpPr>
            <p:grpSpPr>
              <a:xfrm>
                <a:off x="916425" y="4881972"/>
                <a:ext cx="1130513" cy="932003"/>
                <a:chOff x="330868" y="189131"/>
                <a:chExt cx="2135118" cy="2046217"/>
              </a:xfrm>
            </p:grpSpPr>
            <p:sp>
              <p:nvSpPr>
                <p:cNvPr id="92" name="Oval 91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93" name="Picture 92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94" name="TextBox 93"/>
                <p:cNvSpPr txBox="1"/>
                <p:nvPr/>
              </p:nvSpPr>
              <p:spPr>
                <a:xfrm>
                  <a:off x="1361400" y="863472"/>
                  <a:ext cx="1104586" cy="13718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1" name="Rectangle 90"/>
              <p:cNvSpPr/>
              <p:nvPr/>
            </p:nvSpPr>
            <p:spPr>
              <a:xfrm>
                <a:off x="1101773" y="5400004"/>
                <a:ext cx="580094" cy="6248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3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6" name="Group 94"/>
            <p:cNvGrpSpPr/>
            <p:nvPr/>
          </p:nvGrpSpPr>
          <p:grpSpPr>
            <a:xfrm>
              <a:off x="8099458" y="4296708"/>
              <a:ext cx="892142" cy="948485"/>
              <a:chOff x="916425" y="4942456"/>
              <a:chExt cx="1130513" cy="1168479"/>
            </a:xfrm>
          </p:grpSpPr>
          <p:grpSp>
            <p:nvGrpSpPr>
              <p:cNvPr id="37" name="Group 95"/>
              <p:cNvGrpSpPr/>
              <p:nvPr/>
            </p:nvGrpSpPr>
            <p:grpSpPr>
              <a:xfrm>
                <a:off x="916425" y="4942456"/>
                <a:ext cx="1130513" cy="957593"/>
                <a:chOff x="330868" y="321923"/>
                <a:chExt cx="2135118" cy="2102401"/>
              </a:xfrm>
            </p:grpSpPr>
            <p:sp>
              <p:nvSpPr>
                <p:cNvPr id="98" name="Oval 97"/>
                <p:cNvSpPr/>
                <p:nvPr/>
              </p:nvSpPr>
              <p:spPr>
                <a:xfrm>
                  <a:off x="330868" y="321923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99" name="Picture 98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100" name="TextBox 99"/>
                <p:cNvSpPr txBox="1"/>
                <p:nvPr/>
              </p:nvSpPr>
              <p:spPr>
                <a:xfrm>
                  <a:off x="1361401" y="863473"/>
                  <a:ext cx="1104585" cy="15608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97" name="Rectangle 96"/>
              <p:cNvSpPr/>
              <p:nvPr/>
            </p:nvSpPr>
            <p:spPr>
              <a:xfrm>
                <a:off x="1101773" y="5400005"/>
                <a:ext cx="606580" cy="710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3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39" name="Group 100"/>
            <p:cNvGrpSpPr/>
            <p:nvPr/>
          </p:nvGrpSpPr>
          <p:grpSpPr>
            <a:xfrm>
              <a:off x="5410200" y="4313512"/>
              <a:ext cx="915582" cy="1009101"/>
              <a:chOff x="916425" y="4881972"/>
              <a:chExt cx="1130513" cy="1210004"/>
            </a:xfrm>
          </p:grpSpPr>
          <p:grpSp>
            <p:nvGrpSpPr>
              <p:cNvPr id="42" name="Group 101"/>
              <p:cNvGrpSpPr/>
              <p:nvPr/>
            </p:nvGrpSpPr>
            <p:grpSpPr>
              <a:xfrm>
                <a:off x="916425" y="4881972"/>
                <a:ext cx="1130513" cy="999118"/>
                <a:chOff x="330868" y="189131"/>
                <a:chExt cx="2135117" cy="2193570"/>
              </a:xfrm>
            </p:grpSpPr>
            <p:sp>
              <p:nvSpPr>
                <p:cNvPr id="104" name="Oval 103"/>
                <p:cNvSpPr/>
                <p:nvPr/>
              </p:nvSpPr>
              <p:spPr>
                <a:xfrm>
                  <a:off x="330868" y="189131"/>
                  <a:ext cx="1807501" cy="1981200"/>
                </a:xfrm>
                <a:prstGeom prst="ellipse">
                  <a:avLst/>
                </a:prstGeom>
                <a:noFill/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  <p:pic>
              <p:nvPicPr>
                <p:cNvPr id="105" name="Picture 104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4864" t="36955" r="83244" b="27411"/>
                <a:stretch/>
              </p:blipFill>
              <p:spPr>
                <a:xfrm>
                  <a:off x="796469" y="684431"/>
                  <a:ext cx="914400" cy="990600"/>
                </a:xfrm>
                <a:prstGeom prst="rect">
                  <a:avLst/>
                </a:prstGeom>
              </p:spPr>
            </p:pic>
            <p:sp>
              <p:nvSpPr>
                <p:cNvPr id="106" name="TextBox 105"/>
                <p:cNvSpPr txBox="1"/>
                <p:nvPr/>
              </p:nvSpPr>
              <p:spPr>
                <a:xfrm>
                  <a:off x="1361399" y="863472"/>
                  <a:ext cx="1104586" cy="1519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3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03" name="Rectangle 102"/>
              <p:cNvSpPr/>
              <p:nvPr/>
            </p:nvSpPr>
            <p:spPr>
              <a:xfrm>
                <a:off x="1101773" y="5400004"/>
                <a:ext cx="591051" cy="691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IN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3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13" name="Straight Arrow Connector 112"/>
            <p:cNvCxnSpPr>
              <a:stCxn id="19" idx="2"/>
            </p:cNvCxnSpPr>
            <p:nvPr/>
          </p:nvCxnSpPr>
          <p:spPr>
            <a:xfrm rot="16200000" flipH="1">
              <a:off x="7916338" y="3706514"/>
              <a:ext cx="361656" cy="48437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>
              <a:off x="6472828" y="3741056"/>
              <a:ext cx="253102" cy="4913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9" idx="2"/>
            </p:cNvCxnSpPr>
            <p:nvPr/>
          </p:nvCxnSpPr>
          <p:spPr>
            <a:xfrm rot="5400000">
              <a:off x="7530636" y="3916295"/>
              <a:ext cx="472763" cy="17592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5959131" y="3689092"/>
              <a:ext cx="458141" cy="62651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156"/>
          <p:cNvGrpSpPr/>
          <p:nvPr/>
        </p:nvGrpSpPr>
        <p:grpSpPr>
          <a:xfrm>
            <a:off x="8029397" y="1542182"/>
            <a:ext cx="2609926" cy="2476884"/>
            <a:chOff x="6050836" y="1371600"/>
            <a:chExt cx="2135211" cy="2400446"/>
          </a:xfrm>
        </p:grpSpPr>
        <p:grpSp>
          <p:nvGrpSpPr>
            <p:cNvPr id="51" name="Group 5"/>
            <p:cNvGrpSpPr/>
            <p:nvPr/>
          </p:nvGrpSpPr>
          <p:grpSpPr>
            <a:xfrm>
              <a:off x="6417272" y="1371600"/>
              <a:ext cx="1186795" cy="1116247"/>
              <a:chOff x="330868" y="189131"/>
              <a:chExt cx="1807501" cy="2089324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804056" y="1161855"/>
                <a:ext cx="1086794" cy="1116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৮টি</a:t>
                </a:r>
                <a:endParaRPr lang="en-US" sz="3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5" name="Group 15"/>
            <p:cNvGrpSpPr/>
            <p:nvPr/>
          </p:nvGrpSpPr>
          <p:grpSpPr>
            <a:xfrm>
              <a:off x="7254410" y="2665907"/>
              <a:ext cx="931637" cy="1106139"/>
              <a:chOff x="330868" y="189131"/>
              <a:chExt cx="1873140" cy="2379317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96470" y="1285248"/>
                <a:ext cx="1407538" cy="1283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৪টি</a:t>
                </a:r>
                <a:endParaRPr lang="en-US" sz="34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56" name="Group 41"/>
            <p:cNvGrpSpPr/>
            <p:nvPr/>
          </p:nvGrpSpPr>
          <p:grpSpPr>
            <a:xfrm>
              <a:off x="6050836" y="2665907"/>
              <a:ext cx="1130513" cy="903705"/>
              <a:chOff x="330868" y="189131"/>
              <a:chExt cx="2135118" cy="1984089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330868" y="189131"/>
                <a:ext cx="1807501" cy="1981200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864" t="36955" r="83244" b="27411"/>
              <a:stretch/>
            </p:blipFill>
            <p:spPr>
              <a:xfrm>
                <a:off x="796469" y="684431"/>
                <a:ext cx="914400" cy="990600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1361399" y="863477"/>
                <a:ext cx="1104587" cy="1309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4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9" name="Straight Arrow Connector 118"/>
            <p:cNvCxnSpPr>
              <a:stCxn id="11" idx="2"/>
            </p:cNvCxnSpPr>
            <p:nvPr/>
          </p:nvCxnSpPr>
          <p:spPr>
            <a:xfrm rot="16200000" flipH="1">
              <a:off x="7180945" y="2391657"/>
              <a:ext cx="341812" cy="53418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1" idx="2"/>
            </p:cNvCxnSpPr>
            <p:nvPr/>
          </p:nvCxnSpPr>
          <p:spPr>
            <a:xfrm rot="5400000">
              <a:off x="6651868" y="2349591"/>
              <a:ext cx="294635" cy="57114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9" name="Straight Arrow Connector 138"/>
          <p:cNvCxnSpPr/>
          <p:nvPr/>
        </p:nvCxnSpPr>
        <p:spPr>
          <a:xfrm flipV="1">
            <a:off x="6730880" y="2240736"/>
            <a:ext cx="1611574" cy="1330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3226457" y="1525986"/>
            <a:ext cx="1815216" cy="5381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8181809" y="3342548"/>
            <a:ext cx="659219" cy="634020"/>
          </a:xfrm>
          <a:prstGeom prst="rect">
            <a:avLst/>
          </a:prstGeom>
        </p:spPr>
        <p:txBody>
          <a:bodyPr wrap="none" lIns="109728" tIns="54864" rIns="109728" bIns="54864">
            <a:spAutoFit/>
          </a:bodyPr>
          <a:lstStyle/>
          <a:p>
            <a:r>
              <a:rPr lang="bn-IN" sz="3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3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569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82896" y="24591"/>
            <a:ext cx="11887200" cy="73152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9728" tIns="54864" rIns="109728" bIns="54864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06697" y="817211"/>
            <a:ext cx="9068164" cy="5947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এধরনের</a:t>
            </a:r>
            <a:r>
              <a:rPr lang="en-US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 বিভাজনের বৈশিষ্ট্যগুলো কী কী?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5079946" y="3248097"/>
            <a:ext cx="1717550" cy="1277667"/>
            <a:chOff x="440795" y="308141"/>
            <a:chExt cx="2025191" cy="1981200"/>
          </a:xfrm>
        </p:grpSpPr>
        <p:sp>
          <p:nvSpPr>
            <p:cNvPr id="14" name="Oval 13"/>
            <p:cNvSpPr/>
            <p:nvPr/>
          </p:nvSpPr>
          <p:spPr>
            <a:xfrm>
              <a:off x="440795" y="308141"/>
              <a:ext cx="1807502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64" t="36955" r="83244" b="27411"/>
            <a:stretch/>
          </p:blipFill>
          <p:spPr>
            <a:xfrm>
              <a:off x="904341" y="681872"/>
              <a:ext cx="914400" cy="99060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361399" y="863476"/>
              <a:ext cx="1104587" cy="95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4" name="Group 22"/>
          <p:cNvGrpSpPr/>
          <p:nvPr/>
        </p:nvGrpSpPr>
        <p:grpSpPr>
          <a:xfrm>
            <a:off x="9056844" y="1490886"/>
            <a:ext cx="1089212" cy="818058"/>
            <a:chOff x="330868" y="189131"/>
            <a:chExt cx="1970379" cy="2087451"/>
          </a:xfrm>
        </p:grpSpPr>
        <p:sp>
          <p:nvSpPr>
            <p:cNvPr id="24" name="Oval 23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196660" y="705866"/>
              <a:ext cx="1104587" cy="157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9110114" y="3379147"/>
            <a:ext cx="1049409" cy="836980"/>
            <a:chOff x="330868" y="189131"/>
            <a:chExt cx="1998801" cy="1998061"/>
          </a:xfrm>
        </p:grpSpPr>
        <p:sp>
          <p:nvSpPr>
            <p:cNvPr id="28" name="Oval 27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225081" y="717727"/>
              <a:ext cx="1104588" cy="1469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6" name="Group 30"/>
          <p:cNvGrpSpPr/>
          <p:nvPr/>
        </p:nvGrpSpPr>
        <p:grpSpPr>
          <a:xfrm>
            <a:off x="9068822" y="2376857"/>
            <a:ext cx="1063544" cy="871239"/>
            <a:chOff x="330868" y="189131"/>
            <a:chExt cx="1901326" cy="1981200"/>
          </a:xfrm>
        </p:grpSpPr>
        <p:sp>
          <p:nvSpPr>
            <p:cNvPr id="32" name="Oval 31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1127606" y="687631"/>
              <a:ext cx="1104588" cy="1410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7" name="Group 34"/>
          <p:cNvGrpSpPr/>
          <p:nvPr/>
        </p:nvGrpSpPr>
        <p:grpSpPr>
          <a:xfrm>
            <a:off x="9130728" y="4354063"/>
            <a:ext cx="1001637" cy="766577"/>
            <a:chOff x="330868" y="189131"/>
            <a:chExt cx="1877420" cy="1981200"/>
          </a:xfrm>
        </p:grpSpPr>
        <p:sp>
          <p:nvSpPr>
            <p:cNvPr id="36" name="Oval 35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103701" y="564702"/>
              <a:ext cx="1104587" cy="1590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5079946" y="1648119"/>
            <a:ext cx="1810778" cy="1266014"/>
            <a:chOff x="330868" y="189131"/>
            <a:chExt cx="2135118" cy="1981200"/>
          </a:xfrm>
        </p:grpSpPr>
        <p:sp>
          <p:nvSpPr>
            <p:cNvPr id="40" name="Oval 3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361399" y="863475"/>
              <a:ext cx="1104587" cy="9632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10" name="Group 16"/>
          <p:cNvGrpSpPr/>
          <p:nvPr/>
        </p:nvGrpSpPr>
        <p:grpSpPr>
          <a:xfrm>
            <a:off x="1485901" y="1930415"/>
            <a:ext cx="2157372" cy="1834835"/>
            <a:chOff x="330868" y="189131"/>
            <a:chExt cx="1807502" cy="1981200"/>
          </a:xfrm>
        </p:grpSpPr>
        <p:sp>
          <p:nvSpPr>
            <p:cNvPr id="20" name="Oval 19"/>
            <p:cNvSpPr/>
            <p:nvPr/>
          </p:nvSpPr>
          <p:spPr>
            <a:xfrm>
              <a:off x="330868" y="189131"/>
              <a:ext cx="1807501" cy="19812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864" t="36955" r="83244" b="27411"/>
            <a:stretch/>
          </p:blipFill>
          <p:spPr>
            <a:xfrm>
              <a:off x="796469" y="684431"/>
              <a:ext cx="914400" cy="9906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399734" y="1029602"/>
              <a:ext cx="738636" cy="664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rgbClr val="FF0000"/>
                  </a:solidFill>
                </a:rPr>
                <a:t>2n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666932" y="5278979"/>
            <a:ext cx="7951288" cy="59477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চারটি কোষের সৃষ্টি হয় ।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8262" y="4674496"/>
            <a:ext cx="7926523" cy="59477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ডিপ্লয়েড জীবের জনন মাতৃকোষে ঘটে।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66932" y="5902490"/>
            <a:ext cx="7969862" cy="59477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ক্রোমোজোম একবার , নিউক্লিয়াস দুবার বিভাজিত হয়। 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821060" y="243840"/>
            <a:ext cx="5797159" cy="59477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algn="ctr"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-     ৫ মিনিট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85506" y="6521557"/>
            <a:ext cx="10805454" cy="59477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9728" tIns="54864" rIns="109728" bIns="54864">
            <a:spAutoFit/>
          </a:bodyPr>
          <a:lstStyle/>
          <a:p>
            <a:pPr defTabSz="170688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সৃষ্ট কোষের নিউক্লিয়াসে ক্রোমোজোম সংখ্যা মাতৃকোষের চেয়ে অর্ধেক হয়। </a:t>
            </a:r>
            <a:endParaRPr lang="en-US" sz="3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1" grpId="0" animBg="1"/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11861</TotalTime>
  <Words>559</Words>
  <Application>Microsoft Office PowerPoint</Application>
  <PresentationFormat>Custom</PresentationFormat>
  <Paragraphs>144</Paragraphs>
  <Slides>15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Palash</dc:creator>
  <cp:lastModifiedBy>Jamal</cp:lastModifiedBy>
  <cp:revision>1664</cp:revision>
  <dcterms:created xsi:type="dcterms:W3CDTF">2017-11-21T08:03:17Z</dcterms:created>
  <dcterms:modified xsi:type="dcterms:W3CDTF">2020-07-21T15:18:34Z</dcterms:modified>
</cp:coreProperties>
</file>