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60" r:id="rId6"/>
    <p:sldId id="259" r:id="rId7"/>
    <p:sldId id="261" r:id="rId8"/>
    <p:sldId id="262" r:id="rId9"/>
    <p:sldId id="263" r:id="rId10"/>
    <p:sldId id="264" r:id="rId11"/>
    <p:sldId id="265" r:id="rId12"/>
    <p:sldId id="269" r:id="rId13"/>
    <p:sldId id="267" r:id="rId14"/>
    <p:sldId id="266" r:id="rId15"/>
    <p:sldId id="270" r:id="rId16"/>
    <p:sldId id="271" r:id="rId17"/>
    <p:sldId id="276"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0022C1-A718-45E9-9D2D-EC7576A57AA9}"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2527480085"/>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022C1-A718-45E9-9D2D-EC7576A57AA9}"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076559360"/>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022C1-A718-45E9-9D2D-EC7576A57AA9}"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865196503"/>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022C1-A718-45E9-9D2D-EC7576A57AA9}"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199245073"/>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0022C1-A718-45E9-9D2D-EC7576A57AA9}"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647503123"/>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0022C1-A718-45E9-9D2D-EC7576A57AA9}"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3478069012"/>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022C1-A718-45E9-9D2D-EC7576A57AA9}"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368888149"/>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022C1-A718-45E9-9D2D-EC7576A57AA9}"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3502286470"/>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022C1-A718-45E9-9D2D-EC7576A57AA9}"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345746513"/>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0022C1-A718-45E9-9D2D-EC7576A57AA9}"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1780418099"/>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0022C1-A718-45E9-9D2D-EC7576A57AA9}"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7BAB9-8016-4311-96DA-4FBD6DD1D0D5}" type="slidenum">
              <a:rPr lang="en-US" smtClean="0"/>
              <a:t>‹#›</a:t>
            </a:fld>
            <a:endParaRPr lang="en-US"/>
          </a:p>
        </p:txBody>
      </p:sp>
    </p:spTree>
    <p:extLst>
      <p:ext uri="{BB962C8B-B14F-4D97-AF65-F5344CB8AC3E}">
        <p14:creationId xmlns:p14="http://schemas.microsoft.com/office/powerpoint/2010/main" val="3821899656"/>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22C1-A718-45E9-9D2D-EC7576A57AA9}" type="datetimeFigureOut">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7BAB9-8016-4311-96DA-4FBD6DD1D0D5}" type="slidenum">
              <a:rPr lang="en-US" smtClean="0"/>
              <a:t>‹#›</a:t>
            </a:fld>
            <a:endParaRPr lang="en-US"/>
          </a:p>
        </p:txBody>
      </p:sp>
    </p:spTree>
    <p:extLst>
      <p:ext uri="{BB962C8B-B14F-4D97-AF65-F5344CB8AC3E}">
        <p14:creationId xmlns:p14="http://schemas.microsoft.com/office/powerpoint/2010/main" val="1354868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n.wikipedia.org/wiki/%E0%A6%B2%E0%A6%BE%E0%A6%B9%E0%A7%8B%E0%A6%B0_%E0%A6%AA%E0%A7%8D%E0%A6%B0%E0%A6%B8%E0%A7%8D%E0%A6%A4%E0%A6%BE%E0%A6%A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bn.wikipedia.org/w/index.php?title=%E0%A6%AA%E0%A6%BE%E0%A6%95%E0%A6%BF%E0%A6%B8%E0%A7%8D%E0%A6%A4%E0%A6%BE%E0%A6%A8_%E0%A6%96%E0%A7%87%E0%A6%B2%E0%A6%BE%E0%A6%AB%E0%A6%A4_%E0%A6%AA%E0%A6%BE%E0%A6%B0%E0%A7%8D%E0%A6%9F%E0%A6%BF%E0%A6%B0&amp;action=edit&amp;redlink=1" TargetMode="External"/><Relationship Id="rId13" Type="http://schemas.openxmlformats.org/officeDocument/2006/relationships/hyperlink" Target="https://bn.wikipedia.org/wiki/%E0%A6%B9%E0%A7%8B%E0%A6%B8%E0%A7%87%E0%A6%A8_%E0%A6%B6%E0%A6%B9%E0%A7%80%E0%A6%A6_%E0%A6%B8%E0%A7%8B%E0%A6%B9%E0%A6%B0%E0%A6%BE%E0%A6%93%E0%A6%AF%E0%A6%BC%E0%A6%BE%E0%A6%B0%E0%A7%8D%E0%A6%A6%E0%A7%80" TargetMode="External"/><Relationship Id="rId3" Type="http://schemas.openxmlformats.org/officeDocument/2006/relationships/hyperlink" Target="https://bn.wikipedia.org/wiki/%E0%A6%AE%E0%A7%81%E0%A6%B8%E0%A6%B2%E0%A6%BF%E0%A6%AE_%E0%A6%B2%E0%A7%80%E0%A6%97" TargetMode="External"/><Relationship Id="rId7" Type="http://schemas.openxmlformats.org/officeDocument/2006/relationships/hyperlink" Target="https://bn.wikipedia.org/w/index.php?title=%E0%A6%AA%E0%A6%BE%E0%A6%95%E0%A6%BF%E0%A6%B8%E0%A7%8D%E0%A6%A4%E0%A6%BE%E0%A6%A8_%E0%A6%97%E0%A6%A3%E0%A6%A4%E0%A6%A8%E0%A7%8D%E0%A6%A4%E0%A7%8D%E0%A6%B0%E0%A7%80_%E0%A6%A6%E0%A6%B2&amp;action=edit&amp;redlink=1" TargetMode="External"/><Relationship Id="rId12" Type="http://schemas.openxmlformats.org/officeDocument/2006/relationships/hyperlink" Target="https://bn.wikipedia.org/wiki/%E0%A6%86%E0%A6%AC%E0%A7%81%E0%A6%B2_%E0%A6%95%E0%A6%BE%E0%A6%B6%E0%A7%87%E0%A6%AE_%E0%A6%AB%E0%A6%9C%E0%A6%B2%E0%A7%81%E0%A6%B2_%E0%A6%B9%E0%A6%95" TargetMode="External"/><Relationship Id="rId2" Type="http://schemas.openxmlformats.org/officeDocument/2006/relationships/hyperlink" Target="https://bn.wikipedia.org/wiki/%E0%A6%AA%E0%A7%82%E0%A6%B0%E0%A7%8D%E0%A6%AC_%E0%A6%AA%E0%A6%BE%E0%A6%95%E0%A6%BF%E0%A6%B8%E0%A7%8D%E0%A6%A4%E0%A6%BE%E0%A6%A8" TargetMode="External"/><Relationship Id="rId1" Type="http://schemas.openxmlformats.org/officeDocument/2006/relationships/slideLayout" Target="../slideLayouts/slideLayout2.xml"/><Relationship Id="rId6" Type="http://schemas.openxmlformats.org/officeDocument/2006/relationships/hyperlink" Target="https://bn.wikipedia.org/w/index.php?title=%E0%A6%95%E0%A7%83%E0%A6%B7%E0%A6%95_%E0%A6%B6%E0%A7%8D%E0%A6%B0%E0%A6%AE%E0%A6%BF%E0%A6%95_%E0%A6%AA%E0%A6%BE%E0%A6%B0%E0%A7%8D%E0%A6%9F%E0%A6%BF&amp;action=edit&amp;redlink=1" TargetMode="External"/><Relationship Id="rId11" Type="http://schemas.openxmlformats.org/officeDocument/2006/relationships/hyperlink" Target="https://bn.wikipedia.org/wiki/%E0%A6%86%E0%A6%AC%E0%A6%A6%E0%A7%81%E0%A6%B2_%E0%A6%B9%E0%A6%BE%E0%A6%AE%E0%A6%BF%E0%A6%A6_%E0%A6%96%E0%A6%BE%E0%A6%A8_%E0%A6%AD%E0%A6%BE%E0%A6%B8%E0%A6%BE%E0%A6%A8%E0%A7%80" TargetMode="External"/><Relationship Id="rId5" Type="http://schemas.openxmlformats.org/officeDocument/2006/relationships/hyperlink" Target="https://bn.wikipedia.org/wiki/%E0%A6%86%E0%A6%93%E0%A6%AF%E0%A6%BC%E0%A6%BE%E0%A6%AE%E0%A7%80_%E0%A6%AE%E0%A7%81%E0%A6%B8%E0%A6%B2%E0%A6%BF%E0%A6%AE_%E0%A6%B2%E0%A7%80%E0%A6%97" TargetMode="External"/><Relationship Id="rId10" Type="http://schemas.openxmlformats.org/officeDocument/2006/relationships/hyperlink" Target="https://bn.wikipedia.org/wiki/%E0%A6%AA%E0%A7%82%E0%A6%B0%E0%A7%8D%E0%A6%AC_%E0%A6%AA%E0%A6%BE%E0%A6%95%E0%A6%BF%E0%A6%B8%E0%A7%8D%E0%A6%A4%E0%A6%BE%E0%A6%A8%E0%A7%87%E0%A6%B0_%E0%A6%86%E0%A6%87%E0%A6%A8%E0%A6%AA%E0%A6%B0%E0%A6%BF%E0%A6%B7%E0%A6%A6_%E0%A6%A8%E0%A6%BF%E0%A6%B0%E0%A7%8D%E0%A6%AC%E0%A6%BE%E0%A6%9A%E0%A6%A8,_%E0%A7%A7%E0%A7%AF%E0%A7%AB%E0%A7%AA#cite_note-1" TargetMode="External"/><Relationship Id="rId4" Type="http://schemas.openxmlformats.org/officeDocument/2006/relationships/hyperlink" Target="https://bn.wikipedia.org/wiki/%E0%A6%AF%E0%A7%81%E0%A6%95%E0%A7%8D%E0%A6%A4%E0%A6%AB%E0%A7%8D%E0%A6%B0%E0%A6%A8%E0%A7%8D%E0%A6%9F" TargetMode="External"/><Relationship Id="rId9" Type="http://schemas.openxmlformats.org/officeDocument/2006/relationships/hyperlink" Target="https://bn.wikipedia.org/wiki/%E0%A6%A8%E0%A7%87%E0%A6%9C%E0%A6%BE%E0%A6%AE%E0%A7%87_%E0%A6%87%E0%A6%B8%E0%A6%B2%E0%A6%BE%E0%A6%AE_%E0%A6%AA%E0%A6%BE%E0%A6%B0%E0%A7%8D%E0%A6%9F%E0%A6%BF" TargetMode="External"/><Relationship Id="rId1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n.wikipedia.org/wiki/%E0%A6%AF%E0%A7%81%E0%A6%95%E0%A7%8D%E0%A6%A4%E0%A6%AB%E0%A7%8D%E0%A6%B0%E0%A6%A8%E0%A7%8D%E0%A6%9F#cite_note-2" TargetMode="External"/><Relationship Id="rId2" Type="http://schemas.openxmlformats.org/officeDocument/2006/relationships/hyperlink" Target="https://bn.wikipedia.org/wiki/%E0%A6%AF%E0%A7%81%E0%A6%95%E0%A7%8D%E0%A6%A4%E0%A6%AB%E0%A7%8D%E0%A6%B0%E0%A6%A8%E0%A7%8D%E0%A6%9F#cite_note-:0-1" TargetMode="External"/><Relationship Id="rId1" Type="http://schemas.openxmlformats.org/officeDocument/2006/relationships/slideLayout" Target="../slideLayouts/slideLayout2.xml"/><Relationship Id="rId4" Type="http://schemas.openxmlformats.org/officeDocument/2006/relationships/hyperlink" Target="https://bn.wikipedia.org/wiki/%E0%A6%AF%E0%A7%81%E0%A6%95%E0%A7%8D%E0%A6%A4%E0%A6%AB%E0%A7%8D%E0%A6%B0%E0%A6%A8%E0%A7%8D%E0%A6%9F#cite_note-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hyperlink" Target="http://bn.banglapedia.org/index.php?title=%E0%A6%B0%E0%A6%B9%E0%A6%AE%E0%A6%BE%E0%A6%A8,_%E0%A6%AC%E0%A6%99%E0%A7%8D%E0%A6%97%E0%A6%AC%E0%A6%A8%E0%A7%8D%E0%A6%A7%E0%A7%81_%E0%A6%B6%E0%A7%87%E0%A6%96_%E0%A6%AE%E0%A7%81%E0%A6%9C%E0%A6%BF%E0%A6%AC%E0%A7%81%E0%A6%B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bn.wikipedia.org/wiki/%E0%A6%B9%E0%A7%8B%E0%A6%B8%E0%A7%87%E0%A6%A8_%E0%A6%B6%E0%A6%B9%E0%A7%80%E0%A6%A6_%E0%A6%B8%E0%A7%8B%E0%A6%B9%E0%A7%8D%E2%80%8C%E0%A6%B0%E0%A6%BE%E0%A6%93%E0%A6%AF%E0%A6%BC%E0%A6%BE%E0%A6%B0%E0%A7%8D%E0%A6%A6%E0%A7%80" TargetMode="External"/><Relationship Id="rId3" Type="http://schemas.openxmlformats.org/officeDocument/2006/relationships/hyperlink" Target="https://bn.wikipedia.org/wiki/%E0%A6%AE%E0%A7%81%E0%A6%B8%E0%A6%B2%E0%A6%BF%E0%A6%AE_%E0%A6%B2%E0%A7%80%E0%A6%97" TargetMode="External"/><Relationship Id="rId7" Type="http://schemas.openxmlformats.org/officeDocument/2006/relationships/hyperlink" Target="https://bn.wikipedia.org/wiki/%E0%A6%86%E0%A6%AC%E0%A6%A6%E0%A7%81%E0%A6%B2_%E0%A6%B9%E0%A6%BE%E0%A6%AE%E0%A6%BF%E0%A6%A6_%E0%A6%96%E0%A6%BE%E0%A6%A8_%E0%A6%AD%E0%A6%BE%E0%A6%B8%E0%A6%BE%E0%A6%A8%E0%A7%80" TargetMode="External"/><Relationship Id="rId2" Type="http://schemas.openxmlformats.org/officeDocument/2006/relationships/hyperlink" Target="https://bn.wikipedia.org/wiki/%E0%A6%AA%E0%A7%82%E0%A6%B0%E0%A7%8D%E0%A6%AC_%E0%A6%AC%E0%A6%BE%E0%A6%82%E0%A6%B2%E0%A6%BE" TargetMode="External"/><Relationship Id="rId1" Type="http://schemas.openxmlformats.org/officeDocument/2006/relationships/slideLayout" Target="../slideLayouts/slideLayout2.xml"/><Relationship Id="rId6" Type="http://schemas.openxmlformats.org/officeDocument/2006/relationships/hyperlink" Target="https://bn.wikipedia.org/wiki/%E0%A6%8F._%E0%A6%95%E0%A7%87._%E0%A6%AB%E0%A6%9C%E0%A6%B2%E0%A7%81%E0%A6%B2_%E0%A6%B9%E0%A6%95" TargetMode="External"/><Relationship Id="rId5" Type="http://schemas.openxmlformats.org/officeDocument/2006/relationships/hyperlink" Target="https://bn.wikipedia.org/wiki/%E0%A6%AF%E0%A7%81%E0%A6%95%E0%A7%8D%E0%A6%A4%E0%A6%AB%E0%A7%8D%E0%A6%B0%E0%A6%A8%E0%A7%8D%E0%A6%9F" TargetMode="External"/><Relationship Id="rId10" Type="http://schemas.openxmlformats.org/officeDocument/2006/relationships/image" Target="../media/image4.jpg"/><Relationship Id="rId4" Type="http://schemas.openxmlformats.org/officeDocument/2006/relationships/hyperlink" Target="https://bn.wikipedia.org/w/index.php?title=%E0%A6%86%E0%A6%93%E0%A6%AF%E0%A6%BC%E0%A6%BE%E0%A6%AE%E0%A7%80_%E0%A6%AE%E0%A7%81%E0%A6%B8%E0%A6%B2%E0%A7%80%E0%A6%AE_%E0%A6%B2%E0%A7%80%E0%A6%97&amp;action=edit&amp;redlink=1" TargetMode="External"/><Relationship Id="rId9" Type="http://schemas.openxmlformats.org/officeDocument/2006/relationships/hyperlink" Target="https://bn.wikipedia.org/wiki/%E0%A6%8F%E0%A6%95%E0%A7%81%E0%A6%B6_%E0%A6%A6%E0%A6%AB%E0%A6%BE_%E0%A6%95%E0%A6%B0%E0%A7%8D%E0%A6%AE%E0%A6%B8%E0%A7%82%E0%A6%9A%E0%A7%80#cite_note-&#2476;&#2494;&#2434;&#2482;&#2494;&#2474;&#2495;&#2465;&#2495;&#2479;&#2492;&#2494;-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n.wikipedia.org/wiki/%E0%A6%B0%E0%A6%BE%E0%A6%B7%E0%A7%8D%E0%A6%9F%E0%A7%8D%E0%A6%B0%E0%A6%AD%E0%A6%BE%E0%A6%B7%E0%A6%BE" TargetMode="External"/><Relationship Id="rId2" Type="http://schemas.openxmlformats.org/officeDocument/2006/relationships/hyperlink" Target="https://bn.wikipedia.org/wiki/%E0%A6%AC%E0%A6%BE%E0%A6%82%E0%A6%B2%E0%A6%BE_%E0%A6%AD%E0%A6%BE%E0%A6%B7%E0%A6%BE" TargetMode="External"/><Relationship Id="rId1" Type="http://schemas.openxmlformats.org/officeDocument/2006/relationships/slideLayout" Target="../slideLayouts/slideLayout2.xml"/><Relationship Id="rId6" Type="http://schemas.openxmlformats.org/officeDocument/2006/relationships/hyperlink" Target="https://bn.wikipedia.org/wiki/%E0%A6%86%E0%A6%A8%E0%A7%8D%E0%A6%A4%E0%A6%B0%E0%A7%8D%E0%A6%9C%E0%A6%BE%E0%A6%A4%E0%A6%BF%E0%A6%95_%E0%A6%B6%E0%A7%8D%E0%A6%B0%E0%A6%AE_%E0%A6%B8%E0%A6%82%E0%A6%B8%E0%A7%8D%E0%A6%A5%E0%A6%BE" TargetMode="External"/><Relationship Id="rId5" Type="http://schemas.openxmlformats.org/officeDocument/2006/relationships/hyperlink" Target="https://bn.wikipedia.org/w/index.php?title=%E0%A6%96%E0%A6%BE%E0%A6%9C%E0%A6%A8%E0%A6%BE&amp;action=edit&amp;redlink=1" TargetMode="External"/><Relationship Id="rId4" Type="http://schemas.openxmlformats.org/officeDocument/2006/relationships/hyperlink" Target="https://bn.wikipedia.org/w/index.php?title=%E0%A6%9C%E0%A6%AE%E0%A6%BF%E0%A6%A6%E0%A6%BE%E0%A6%B0%E0%A6%BF&amp;action=edit&amp;redlink=1"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bn.wikipedia.org/wiki/%E0%A6%AD%E0%A6%BE%E0%A6%B7%E0%A6%BE_%E0%A6%86%E0%A6%A8%E0%A7%8D%E0%A6%A6%E0%A7%8B%E0%A6%B2%E0%A6%A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3"/>
          <p:cNvSpPr txBox="1">
            <a:spLocks/>
          </p:cNvSpPr>
          <p:nvPr/>
        </p:nvSpPr>
        <p:spPr>
          <a:xfrm>
            <a:off x="315026" y="5694221"/>
            <a:ext cx="11281228" cy="9421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err="1" smtClean="0">
                <a:solidFill>
                  <a:schemeClr val="accent4">
                    <a:lumMod val="20000"/>
                    <a:lumOff val="80000"/>
                  </a:schemeClr>
                </a:solidFill>
                <a:latin typeface="NikoshBAN" panose="02000000000000000000" pitchFamily="2" charset="0"/>
                <a:cs typeface="NikoshBAN" panose="02000000000000000000" pitchFamily="2" charset="0"/>
              </a:rPr>
              <a:t>মাল্টিমিডিয়া</a:t>
            </a:r>
            <a:r>
              <a:rPr lang="en-US" sz="6600" dirty="0" smtClean="0">
                <a:solidFill>
                  <a:schemeClr val="accent4">
                    <a:lumMod val="20000"/>
                    <a:lumOff val="80000"/>
                  </a:schemeClr>
                </a:solidFill>
                <a:latin typeface="NikoshBAN" panose="02000000000000000000" pitchFamily="2" charset="0"/>
                <a:cs typeface="NikoshBAN" panose="02000000000000000000" pitchFamily="2" charset="0"/>
              </a:rPr>
              <a:t> </a:t>
            </a:r>
            <a:r>
              <a:rPr lang="en-US" sz="6600" dirty="0" err="1" smtClean="0">
                <a:solidFill>
                  <a:schemeClr val="accent4">
                    <a:lumMod val="20000"/>
                    <a:lumOff val="80000"/>
                  </a:schemeClr>
                </a:solidFill>
                <a:latin typeface="NikoshBAN" panose="02000000000000000000" pitchFamily="2" charset="0"/>
                <a:cs typeface="NikoshBAN" panose="02000000000000000000" pitchFamily="2" charset="0"/>
              </a:rPr>
              <a:t>শ্রেণিকক্ষে</a:t>
            </a:r>
            <a:r>
              <a:rPr lang="en-US" sz="6600" dirty="0" smtClean="0">
                <a:solidFill>
                  <a:schemeClr val="accent4">
                    <a:lumMod val="20000"/>
                    <a:lumOff val="80000"/>
                  </a:schemeClr>
                </a:solidFill>
                <a:latin typeface="NikoshBAN" panose="02000000000000000000" pitchFamily="2" charset="0"/>
                <a:cs typeface="NikoshBAN" panose="02000000000000000000" pitchFamily="2" charset="0"/>
              </a:rPr>
              <a:t> </a:t>
            </a:r>
            <a:r>
              <a:rPr lang="en-US" sz="6600" dirty="0" err="1" smtClean="0">
                <a:solidFill>
                  <a:schemeClr val="accent4">
                    <a:lumMod val="20000"/>
                    <a:lumOff val="80000"/>
                  </a:schemeClr>
                </a:solidFill>
                <a:latin typeface="NikoshBAN" panose="02000000000000000000" pitchFamily="2" charset="0"/>
                <a:cs typeface="NikoshBAN" panose="02000000000000000000" pitchFamily="2" charset="0"/>
              </a:rPr>
              <a:t>সবাইকে</a:t>
            </a:r>
            <a:r>
              <a:rPr lang="en-US" sz="6600" dirty="0" smtClean="0">
                <a:solidFill>
                  <a:schemeClr val="accent4">
                    <a:lumMod val="20000"/>
                    <a:lumOff val="80000"/>
                  </a:schemeClr>
                </a:solidFill>
                <a:latin typeface="NikoshBAN" panose="02000000000000000000" pitchFamily="2" charset="0"/>
                <a:cs typeface="NikoshBAN" panose="02000000000000000000" pitchFamily="2" charset="0"/>
              </a:rPr>
              <a:t> </a:t>
            </a:r>
            <a:r>
              <a:rPr lang="en-US" sz="6600" dirty="0" err="1" smtClean="0">
                <a:solidFill>
                  <a:schemeClr val="accent4">
                    <a:lumMod val="20000"/>
                    <a:lumOff val="80000"/>
                  </a:schemeClr>
                </a:solidFill>
                <a:latin typeface="NikoshBAN" panose="02000000000000000000" pitchFamily="2" charset="0"/>
                <a:cs typeface="NikoshBAN" panose="02000000000000000000" pitchFamily="2" charset="0"/>
              </a:rPr>
              <a:t>স্বাগতম</a:t>
            </a:r>
            <a:endParaRPr lang="en-US" sz="6600" dirty="0">
              <a:solidFill>
                <a:schemeClr val="accent4">
                  <a:lumMod val="20000"/>
                  <a:lumOff val="8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221041"/>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bn-IN" dirty="0" smtClean="0">
                <a:latin typeface="NikoshBAN" panose="02000000000000000000" pitchFamily="2" charset="0"/>
                <a:cs typeface="NikoshBAN" panose="02000000000000000000" pitchFamily="2" charset="0"/>
                <a:hlinkClick r:id="rId2" tooltip="লাহোর প্রস্তাব"/>
              </a:rPr>
              <a:t>১৯। </a:t>
            </a:r>
            <a:r>
              <a:rPr lang="as-IN" dirty="0" smtClean="0">
                <a:latin typeface="NikoshBAN" panose="02000000000000000000" pitchFamily="2" charset="0"/>
                <a:cs typeface="NikoshBAN" panose="02000000000000000000" pitchFamily="2" charset="0"/>
                <a:hlinkClick r:id="rId2" tooltip="লাহোর প্রস্তাব"/>
              </a:rPr>
              <a:t>লাহোর </a:t>
            </a:r>
            <a:r>
              <a:rPr lang="as-IN" dirty="0">
                <a:latin typeface="NikoshBAN" panose="02000000000000000000" pitchFamily="2" charset="0"/>
                <a:cs typeface="NikoshBAN" panose="02000000000000000000" pitchFamily="2" charset="0"/>
                <a:hlinkClick r:id="rId2" tooltip="লাহোর প্রস্তাব"/>
              </a:rPr>
              <a:t>প্রস্তাবের</a:t>
            </a:r>
            <a:r>
              <a:rPr lang="as-IN" dirty="0">
                <a:latin typeface="NikoshBAN" panose="02000000000000000000" pitchFamily="2" charset="0"/>
                <a:cs typeface="NikoshBAN" panose="02000000000000000000" pitchFamily="2" charset="0"/>
              </a:rPr>
              <a:t> ভিত্তিতে পূর্ববঙ্গের পূর্ণ স্বায়ত্তসাশন এবং দেশরক্ষা, পররাষ্ট্র ও মূদ্রা ব্যতীত সকল বিষয় পূর্ববঙ্গ সরকারের অধীনে আনয়ন, দেশরক্ষা ক্ষেত্রে স্থলবাহিনীর হেডকোয়ার্টার পশ্চিম পাকিস্তানে এবং নৌবাহিনীর হেডকোয়ার্টার পূর্ব পাকিস্তানে স্থাপন এবং পূর্ব পাকিস্তানে অস্ত্রনির্মাণ কারখানা স্থাপন ও আনসার বাহিনীকে সশস্ত্র বাহিনীতে পরিণত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২০। </a:t>
            </a:r>
            <a:r>
              <a:rPr lang="as-IN" dirty="0" smtClean="0">
                <a:latin typeface="NikoshBAN" panose="02000000000000000000" pitchFamily="2" charset="0"/>
                <a:cs typeface="NikoshBAN" panose="02000000000000000000" pitchFamily="2" charset="0"/>
              </a:rPr>
              <a:t>কোনো </a:t>
            </a:r>
            <a:r>
              <a:rPr lang="as-IN" dirty="0">
                <a:latin typeface="NikoshBAN" panose="02000000000000000000" pitchFamily="2" charset="0"/>
                <a:cs typeface="NikoshBAN" panose="02000000000000000000" pitchFamily="2" charset="0"/>
              </a:rPr>
              <a:t>অজুহাতে যুক্তফ্রন্ট মন্ত্রিসভা কর্তৃক আইন পরিষদের আয়ু না বাড়ানো এবং আয়ু শেষ হওয়ার ছয়মাস পূর্বে মন্ত্রিসভার পদত্যাগপূর্বক নির্বাচন কমিশনের মাধ্যমে স্বাধীন ও নিরপেক্ষ নির্বাচনের ব্যবস্থা </a:t>
            </a:r>
            <a:r>
              <a:rPr lang="as-IN" dirty="0" smtClean="0">
                <a:latin typeface="NikoshBAN" panose="02000000000000000000" pitchFamily="2" charset="0"/>
                <a:cs typeface="NikoshBAN" panose="02000000000000000000" pitchFamily="2" charset="0"/>
              </a:rPr>
              <a:t>করা</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২১। </a:t>
            </a:r>
            <a:r>
              <a:rPr lang="as-IN" dirty="0" smtClean="0">
                <a:latin typeface="NikoshBAN" panose="02000000000000000000" pitchFamily="2" charset="0"/>
                <a:cs typeface="NikoshBAN" panose="02000000000000000000" pitchFamily="2" charset="0"/>
              </a:rPr>
              <a:t>যুক্তফ্রন্টের </a:t>
            </a:r>
            <a:r>
              <a:rPr lang="as-IN" dirty="0">
                <a:latin typeface="NikoshBAN" panose="02000000000000000000" pitchFamily="2" charset="0"/>
                <a:cs typeface="NikoshBAN" panose="02000000000000000000" pitchFamily="2" charset="0"/>
              </a:rPr>
              <a:t>আমলে সৃষ্ট শূন্য আসন তিন মাসের মধ্যে উপনির্বাচনের ব্যবস্থা করা এবং পরপর তিনটি উপনির্বাচনে যুক্তফ্রন্ট প্রার্থী পরাজিত হলে মন্ত্রিসভার পদত্যাগ করা।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17838135"/>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82980"/>
            <a:ext cx="12192000" cy="4475019"/>
          </a:xfrm>
        </p:spPr>
        <p:txBody>
          <a:bodyPr>
            <a:normAutofit/>
          </a:bodyPr>
          <a:lstStyle/>
          <a:p>
            <a:pPr marL="0" indent="0">
              <a:buNone/>
            </a:pPr>
            <a:r>
              <a:rPr lang="as-IN" b="1" dirty="0">
                <a:latin typeface="NikoshBAN" panose="02000000000000000000" pitchFamily="2" charset="0"/>
                <a:cs typeface="NikoshBAN" panose="02000000000000000000" pitchFamily="2" charset="0"/>
              </a:rPr>
              <a:t>পূর্ব পাকিস্তান আইন নির্বাচন ১৯৫৪</a:t>
            </a:r>
            <a:r>
              <a:rPr lang="as-IN" dirty="0">
                <a:latin typeface="NikoshBAN" panose="02000000000000000000" pitchFamily="2" charset="0"/>
                <a:cs typeface="NikoshBAN" panose="02000000000000000000" pitchFamily="2" charset="0"/>
              </a:rPr>
              <a:t> বা </a:t>
            </a:r>
            <a:r>
              <a:rPr lang="as-IN" b="1" dirty="0">
                <a:latin typeface="NikoshBAN" panose="02000000000000000000" pitchFamily="2" charset="0"/>
                <a:cs typeface="NikoshBAN" panose="02000000000000000000" pitchFamily="2" charset="0"/>
              </a:rPr>
              <a:t>পূর্ব পাকিস্তান পরিষদের নির্বাচন ১৯৫৪</a:t>
            </a:r>
            <a:r>
              <a:rPr lang="as-IN" dirty="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hlinkClick r:id="rId2" tooltip="পূর্ব পাকিস্তান"/>
              </a:rPr>
              <a:t>পূর্ব পাকিস্তানে</a:t>
            </a:r>
            <a:r>
              <a:rPr lang="as-IN" dirty="0">
                <a:latin typeface="NikoshBAN" panose="02000000000000000000" pitchFamily="2" charset="0"/>
                <a:cs typeface="NikoshBAN" panose="02000000000000000000" pitchFamily="2" charset="0"/>
              </a:rPr>
              <a:t> ১৯৫৪ খ্রিষ্টাব্দের মার্চের ৮ থেকে ১২ তারিখ পর্যন্ত অনুষ্ঠিত হয়েছিল। নির্বাচনে প্রধান প্রতিদ্বন্দী দল দুটি ছিল </a:t>
            </a:r>
            <a:r>
              <a:rPr lang="as-IN" dirty="0">
                <a:latin typeface="NikoshBAN" panose="02000000000000000000" pitchFamily="2" charset="0"/>
                <a:cs typeface="NikoshBAN" panose="02000000000000000000" pitchFamily="2" charset="0"/>
                <a:hlinkClick r:id="rId3" tooltip="মুসলিম লীগ"/>
              </a:rPr>
              <a:t>মুসলিম লীগ</a:t>
            </a:r>
            <a:r>
              <a:rPr lang="as-IN" dirty="0">
                <a:latin typeface="NikoshBAN" panose="02000000000000000000" pitchFamily="2" charset="0"/>
                <a:cs typeface="NikoshBAN" panose="02000000000000000000" pitchFamily="2" charset="0"/>
              </a:rPr>
              <a:t> ও </a:t>
            </a:r>
            <a:r>
              <a:rPr lang="as-IN" dirty="0">
                <a:latin typeface="NikoshBAN" panose="02000000000000000000" pitchFamily="2" charset="0"/>
                <a:cs typeface="NikoshBAN" panose="02000000000000000000" pitchFamily="2" charset="0"/>
                <a:hlinkClick r:id="rId4" tooltip="যুক্তফ্রন্ট"/>
              </a:rPr>
              <a:t>যুক্তফ্রন্ট</a:t>
            </a:r>
            <a:r>
              <a:rPr lang="as-IN" dirty="0">
                <a:latin typeface="NikoshBAN" panose="02000000000000000000" pitchFamily="2" charset="0"/>
                <a:cs typeface="NikoshBAN" panose="02000000000000000000" pitchFamily="2" charset="0"/>
              </a:rPr>
              <a:t>।যুক্তফ্রন্টের প্রতীক ছিল নৌকা আর মুসলিম লীগের প্রতীক ছিল হারিকেন। তৎকালীন বিরোধী রাজনৈতিক দলগুলোকে নিয়ে </a:t>
            </a:r>
            <a:r>
              <a:rPr lang="as-IN" dirty="0">
                <a:latin typeface="NikoshBAN" panose="02000000000000000000" pitchFamily="2" charset="0"/>
                <a:cs typeface="NikoshBAN" panose="02000000000000000000" pitchFamily="2" charset="0"/>
                <a:hlinkClick r:id="rId5" tooltip="আওয়ামী মুসলিম লীগ"/>
              </a:rPr>
              <a:t>আওয়ামী মুসলিম লীগ</a:t>
            </a:r>
            <a:r>
              <a:rPr lang="as-IN" dirty="0">
                <a:latin typeface="NikoshBAN" panose="02000000000000000000" pitchFamily="2" charset="0"/>
                <a:cs typeface="NikoshBAN" panose="02000000000000000000" pitchFamily="2" charset="0"/>
              </a:rPr>
              <a:t> ১৯৫৩ সালের ৪ ডিসেম্বর তারিখে </a:t>
            </a:r>
            <a:r>
              <a:rPr lang="as-IN" dirty="0">
                <a:latin typeface="NikoshBAN" panose="02000000000000000000" pitchFamily="2" charset="0"/>
                <a:cs typeface="NikoshBAN" panose="02000000000000000000" pitchFamily="2" charset="0"/>
                <a:hlinkClick r:id="rId6" tooltip="কৃষক শ্রমিক পার্টি (পাতার অস্তিত্ব নেই)"/>
              </a:rPr>
              <a:t>কৃষক শ্রমিক পার্টি</a:t>
            </a:r>
            <a:r>
              <a:rPr lang="as-IN" dirty="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hlinkClick r:id="rId7" tooltip="পাকিস্তান গণতন্ত্রী দল (পাতার অস্তিত্ব নেই)"/>
              </a:rPr>
              <a:t>পাকিস্তান গণতন্ত্রী দল</a:t>
            </a:r>
            <a:r>
              <a:rPr lang="as-IN" dirty="0">
                <a:latin typeface="NikoshBAN" panose="02000000000000000000" pitchFamily="2" charset="0"/>
                <a:cs typeface="NikoshBAN" panose="02000000000000000000" pitchFamily="2" charset="0"/>
              </a:rPr>
              <a:t> ও </a:t>
            </a:r>
            <a:r>
              <a:rPr lang="as-IN" dirty="0">
                <a:latin typeface="NikoshBAN" panose="02000000000000000000" pitchFamily="2" charset="0"/>
                <a:cs typeface="NikoshBAN" panose="02000000000000000000" pitchFamily="2" charset="0"/>
                <a:hlinkClick r:id="rId8" tooltip="পাকিস্তান খেলাফত পার্টির (পাতার অস্তিত্ব নেই)"/>
              </a:rPr>
              <a:t>পাকিস্তান খেলাফত পার্টির</a:t>
            </a:r>
            <a:r>
              <a:rPr lang="as-IN" dirty="0">
                <a:latin typeface="NikoshBAN" panose="02000000000000000000" pitchFamily="2" charset="0"/>
                <a:cs typeface="NikoshBAN" panose="02000000000000000000" pitchFamily="2" charset="0"/>
              </a:rPr>
              <a:t> সঙ্গে মিলে </a:t>
            </a:r>
            <a:r>
              <a:rPr lang="as-IN" dirty="0">
                <a:latin typeface="NikoshBAN" panose="02000000000000000000" pitchFamily="2" charset="0"/>
                <a:cs typeface="NikoshBAN" panose="02000000000000000000" pitchFamily="2" charset="0"/>
                <a:hlinkClick r:id="rId4" tooltip="যুক্তফ্রন্ট"/>
              </a:rPr>
              <a:t>যুক্তফ্রন্ট</a:t>
            </a:r>
            <a:r>
              <a:rPr lang="as-IN" dirty="0">
                <a:latin typeface="NikoshBAN" panose="02000000000000000000" pitchFamily="2" charset="0"/>
                <a:cs typeface="NikoshBAN" panose="02000000000000000000" pitchFamily="2" charset="0"/>
              </a:rPr>
              <a:t> গঠন করে। তাই এ নির্বাচনকে </a:t>
            </a:r>
            <a:r>
              <a:rPr lang="as-IN" b="1" dirty="0">
                <a:latin typeface="NikoshBAN" panose="02000000000000000000" pitchFamily="2" charset="0"/>
                <a:cs typeface="NikoshBAN" panose="02000000000000000000" pitchFamily="2" charset="0"/>
              </a:rPr>
              <a:t>যুক্তফ্রন্টের নির্বাচনও</a:t>
            </a:r>
            <a:r>
              <a:rPr lang="as-IN" dirty="0">
                <a:latin typeface="NikoshBAN" panose="02000000000000000000" pitchFamily="2" charset="0"/>
                <a:cs typeface="NikoshBAN" panose="02000000000000000000" pitchFamily="2" charset="0"/>
              </a:rPr>
              <a:t> বলা হয়ে থাকে। সাথে আরো ছিল মৌওলানা আতাহার আলীর </a:t>
            </a:r>
            <a:r>
              <a:rPr lang="as-IN" dirty="0">
                <a:latin typeface="NikoshBAN" panose="02000000000000000000" pitchFamily="2" charset="0"/>
                <a:cs typeface="NikoshBAN" panose="02000000000000000000" pitchFamily="2" charset="0"/>
                <a:hlinkClick r:id="rId9" tooltip="নেজামে ইসলাম পার্টি"/>
              </a:rPr>
              <a:t>নেজামে ইসলাম পার্টি</a:t>
            </a:r>
            <a:r>
              <a:rPr lang="as-IN" dirty="0">
                <a:latin typeface="NikoshBAN" panose="02000000000000000000" pitchFamily="2" charset="0"/>
                <a:cs typeface="NikoshBAN" panose="02000000000000000000" pitchFamily="2" charset="0"/>
              </a:rPr>
              <a:t>।</a:t>
            </a:r>
            <a:r>
              <a:rPr lang="as-IN" baseline="30000" dirty="0">
                <a:latin typeface="NikoshBAN" panose="02000000000000000000" pitchFamily="2" charset="0"/>
                <a:cs typeface="NikoshBAN" panose="02000000000000000000" pitchFamily="2" charset="0"/>
                <a:hlinkClick r:id="rId10"/>
              </a:rPr>
              <a:t>[১]</a:t>
            </a:r>
            <a:r>
              <a:rPr lang="as-IN" dirty="0">
                <a:latin typeface="NikoshBAN" panose="02000000000000000000" pitchFamily="2" charset="0"/>
                <a:cs typeface="NikoshBAN" panose="02000000000000000000" pitchFamily="2" charset="0"/>
              </a:rPr>
              <a:t> যুক্তফ্রন্টের প্রধান তিন নেতা ছিলেন </a:t>
            </a:r>
            <a:r>
              <a:rPr lang="as-IN" dirty="0">
                <a:latin typeface="NikoshBAN" panose="02000000000000000000" pitchFamily="2" charset="0"/>
                <a:cs typeface="NikoshBAN" panose="02000000000000000000" pitchFamily="2" charset="0"/>
                <a:hlinkClick r:id="rId11" tooltip="আবদুল হামিদ খান ভাসানী"/>
              </a:rPr>
              <a:t>মওলানা ভাসানী</a:t>
            </a:r>
            <a:r>
              <a:rPr lang="as-IN" dirty="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hlinkClick r:id="rId12" tooltip="আবুল কাশেম ফজলুল হক"/>
              </a:rPr>
              <a:t>শেরে বাংলা একে ফজলুল হক</a:t>
            </a:r>
            <a:r>
              <a:rPr lang="as-IN" dirty="0">
                <a:latin typeface="NikoshBAN" panose="02000000000000000000" pitchFamily="2" charset="0"/>
                <a:cs typeface="NikoshBAN" panose="02000000000000000000" pitchFamily="2" charset="0"/>
              </a:rPr>
              <a:t> এবং </a:t>
            </a:r>
            <a:r>
              <a:rPr lang="as-IN" dirty="0">
                <a:latin typeface="NikoshBAN" panose="02000000000000000000" pitchFamily="2" charset="0"/>
                <a:cs typeface="NikoshBAN" panose="02000000000000000000" pitchFamily="2" charset="0"/>
                <a:hlinkClick r:id="rId13" tooltip="হোসেন শহীদ সোহরাওয়ার্দী"/>
              </a:rPr>
              <a:t>হোসেন শহীদ সোহরাওয়ার্দী</a:t>
            </a:r>
            <a:r>
              <a:rPr lang="as-IN" dirty="0">
                <a:latin typeface="NikoshBAN" panose="02000000000000000000" pitchFamily="2" charset="0"/>
                <a:cs typeface="NikoshBAN" panose="02000000000000000000" pitchFamily="2" charset="0"/>
              </a:rPr>
              <a:t>। নির্বাচনে </a:t>
            </a:r>
            <a:r>
              <a:rPr lang="as-IN" dirty="0">
                <a:latin typeface="NikoshBAN" panose="02000000000000000000" pitchFamily="2" charset="0"/>
                <a:cs typeface="NikoshBAN" panose="02000000000000000000" pitchFamily="2" charset="0"/>
                <a:hlinkClick r:id="rId4" tooltip="যুক্তফ্রন্ট"/>
              </a:rPr>
              <a:t>যুক্তফ্রন্ট</a:t>
            </a:r>
            <a:r>
              <a:rPr lang="as-IN" dirty="0">
                <a:latin typeface="NikoshBAN" panose="02000000000000000000" pitchFamily="2" charset="0"/>
                <a:cs typeface="NikoshBAN" panose="02000000000000000000" pitchFamily="2" charset="0"/>
              </a:rPr>
              <a:t> জয়লাভ করে ও </a:t>
            </a:r>
            <a:r>
              <a:rPr lang="as-IN" dirty="0">
                <a:latin typeface="NikoshBAN" panose="02000000000000000000" pitchFamily="2" charset="0"/>
                <a:cs typeface="NikoshBAN" panose="02000000000000000000" pitchFamily="2" charset="0"/>
                <a:hlinkClick r:id="rId12" tooltip="আবুল কাশেম ফজলুল হক"/>
              </a:rPr>
              <a:t>শেরে বাংলা একে ফজলুল হক</a:t>
            </a:r>
            <a:r>
              <a:rPr lang="as-IN" dirty="0">
                <a:latin typeface="NikoshBAN" panose="02000000000000000000" pitchFamily="2" charset="0"/>
                <a:cs typeface="NikoshBAN" panose="02000000000000000000" pitchFamily="2" charset="0"/>
              </a:rPr>
              <a:t> পূর্ব পাকিস্তানের প্রধানমন্ত্রী মনোনীত হন। কিন্তু পরবর্তীতে পাকিস্তানের কেন্দ্রীয় সরকার এই প্রাদেশিক সরকারকে বিলুপ্ত ঘোষণা করে ও গভর্নরের শাসন চালু করে</a:t>
            </a:r>
            <a:endParaRPr lang="en-US"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81200" y="-146917"/>
            <a:ext cx="8035635" cy="2405207"/>
          </a:xfrm>
          <a:prstGeom prst="rect">
            <a:avLst/>
          </a:prstGeom>
        </p:spPr>
      </p:pic>
    </p:spTree>
    <p:extLst>
      <p:ext uri="{BB962C8B-B14F-4D97-AF65-F5344CB8AC3E}">
        <p14:creationId xmlns:p14="http://schemas.microsoft.com/office/powerpoint/2010/main" val="3663589365"/>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163782"/>
            <a:ext cx="8215744" cy="5694218"/>
          </a:xfrm>
          <a:prstGeom prst="rect">
            <a:avLst/>
          </a:prstGeom>
        </p:spPr>
      </p:pic>
      <p:sp>
        <p:nvSpPr>
          <p:cNvPr id="4" name="Title 1"/>
          <p:cNvSpPr txBox="1">
            <a:spLocks/>
          </p:cNvSpPr>
          <p:nvPr/>
        </p:nvSpPr>
        <p:spPr>
          <a:xfrm>
            <a:off x="3186545" y="365125"/>
            <a:ext cx="5306292" cy="79865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as-IN" b="1" dirty="0" smtClean="0">
                <a:latin typeface="NikoshBAN" panose="02000000000000000000" pitchFamily="2" charset="0"/>
                <a:cs typeface="NikoshBAN" panose="02000000000000000000" pitchFamily="2" charset="0"/>
              </a:rPr>
              <a:t>নির্বাচনের ফলাফল</a:t>
            </a:r>
            <a:br>
              <a:rPr lang="as-IN" b="1" dirty="0" smtClean="0">
                <a:latin typeface="NikoshBAN" panose="02000000000000000000" pitchFamily="2" charset="0"/>
                <a:cs typeface="NikoshBAN" panose="02000000000000000000" pitchFamily="2" charset="0"/>
              </a:rPr>
            </a:b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61994464"/>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as-IN" dirty="0">
                <a:latin typeface="NikoshBAN" panose="02000000000000000000" pitchFamily="2" charset="0"/>
                <a:cs typeface="NikoshBAN" panose="02000000000000000000" pitchFamily="2" charset="0"/>
              </a:rPr>
              <a:t>১৯৫৪ সালের মার্চের ৮ থেকে ১২ তারিখ পর্যন্ত অনুষ্ঠিত পূর্ব পাকিস্তান পরিষদের নির্বাচনে ২৩৬ টি মুসলিম (মোট আসন ছিল ৩০৯ টি)</a:t>
            </a:r>
            <a:r>
              <a:rPr lang="as-IN" baseline="30000" dirty="0">
                <a:latin typeface="NikoshBAN" panose="02000000000000000000" pitchFamily="2" charset="0"/>
                <a:cs typeface="NikoshBAN" panose="02000000000000000000" pitchFamily="2" charset="0"/>
                <a:hlinkClick r:id="rId2"/>
              </a:rPr>
              <a:t>[১]</a:t>
            </a:r>
            <a:r>
              <a:rPr lang="as-IN" dirty="0">
                <a:latin typeface="NikoshBAN" panose="02000000000000000000" pitchFamily="2" charset="0"/>
                <a:cs typeface="NikoshBAN" panose="02000000000000000000" pitchFamily="2" charset="0"/>
              </a:rPr>
              <a:t> আসনের মধ্যে যুক্তফ্রন্ট ২২৩টি আসন </a:t>
            </a:r>
            <a:r>
              <a:rPr lang="as-IN" dirty="0" smtClean="0">
                <a:latin typeface="NikoshBAN" panose="02000000000000000000" pitchFamily="2" charset="0"/>
                <a:cs typeface="NikoshBAN" panose="02000000000000000000" pitchFamily="2" charset="0"/>
              </a:rPr>
              <a:t>অর্জ</a:t>
            </a:r>
            <a:r>
              <a:rPr lang="bn-IN" dirty="0" smtClean="0">
                <a:latin typeface="NikoshBAN" panose="02000000000000000000" pitchFamily="2" charset="0"/>
                <a:cs typeface="NikoshBAN" panose="02000000000000000000" pitchFamily="2" charset="0"/>
              </a:rPr>
              <a:t>ন</a:t>
            </a:r>
            <a:r>
              <a:rPr lang="as-IN" dirty="0" smtClean="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rPr>
              <a:t>করে।</a:t>
            </a:r>
            <a:r>
              <a:rPr lang="as-IN" baseline="30000" dirty="0">
                <a:latin typeface="NikoshBAN" panose="02000000000000000000" pitchFamily="2" charset="0"/>
                <a:cs typeface="NikoshBAN" panose="02000000000000000000" pitchFamily="2" charset="0"/>
                <a:hlinkClick r:id="rId3"/>
              </a:rPr>
              <a:t>[২]</a:t>
            </a:r>
            <a:r>
              <a:rPr lang="as-IN" dirty="0">
                <a:latin typeface="NikoshBAN" panose="02000000000000000000" pitchFamily="2" charset="0"/>
                <a:cs typeface="NikoshBAN" panose="02000000000000000000" pitchFamily="2" charset="0"/>
              </a:rPr>
              <a:t> তন্মধ্যে মওলানা ভাসানীর নেতৃত্বাধীন আওয়ামী মুসলিম লীগ ১৪০ টি, শেরে বাংলা এ. কে. ফজলুল হকের কৃষক শ্রমিক পার্টি ৩৪ টি, নেজামী ইসলাম পার্টি ১২ টি, যুবলীগ ১৫ টি, গণতন্ত্রী দল ১০ টি, কমিউনিস্ট পার্টি ৪ টি ও পরে যোগ দেওয়া স্বতন্ত্র ৮ টি</a:t>
            </a:r>
            <a:r>
              <a:rPr lang="as-IN" dirty="0" smtClean="0">
                <a:latin typeface="NikoshBAN" panose="02000000000000000000" pitchFamily="2" charset="0"/>
                <a:cs typeface="NikoshBAN" panose="02000000000000000000" pitchFamily="2" charset="0"/>
              </a:rPr>
              <a:t>।</a:t>
            </a:r>
            <a:r>
              <a:rPr lang="as-IN" baseline="30000" dirty="0" smtClean="0">
                <a:latin typeface="NikoshBAN" panose="02000000000000000000" pitchFamily="2" charset="0"/>
                <a:cs typeface="NikoshBAN" panose="02000000000000000000" pitchFamily="2" charset="0"/>
                <a:hlinkClick r:id="rId4"/>
              </a:rPr>
              <a:t>[৩</a:t>
            </a:r>
            <a:r>
              <a:rPr lang="as-IN" baseline="30000" dirty="0">
                <a:latin typeface="NikoshBAN" panose="02000000000000000000" pitchFamily="2" charset="0"/>
                <a:cs typeface="NikoshBAN" panose="02000000000000000000" pitchFamily="2" charset="0"/>
                <a:hlinkClick r:id="rId4"/>
              </a:rPr>
              <a:t>]</a:t>
            </a:r>
            <a:r>
              <a:rPr lang="as-IN" dirty="0">
                <a:latin typeface="NikoshBAN" panose="02000000000000000000" pitchFamily="2" charset="0"/>
                <a:cs typeface="NikoshBAN" panose="02000000000000000000" pitchFamily="2" charset="0"/>
              </a:rPr>
              <a:t> ক্ষমতাসীন রাজনৈতিক দল মুসলিম লীগ সম্পূর্ণরূপে এ নির্বাচনে পরাভূত হয় ; তারা কেবল ৯টি আসন লাভ করতে সমর্থ হয়। </a:t>
            </a:r>
          </a:p>
          <a:p>
            <a:r>
              <a:rPr lang="as-IN" dirty="0">
                <a:latin typeface="NikoshBAN" panose="02000000000000000000" pitchFamily="2" charset="0"/>
                <a:cs typeface="NikoshBAN" panose="02000000000000000000" pitchFamily="2" charset="0"/>
              </a:rPr>
              <a:t>এ নির্বাচনে সংখ্যালঘু ধর্মীয় সম্প্রদায়ের জন্য ৭২টি আসন সংরক্ষিত ছিল। এগুলোর মধ্যে কংগ্রেস লাভ করেছিল ২৪টি আসন, কমিউনিস্ট পার্টি ৪টি, শিডিউল্ড কাস্ট ফাউন্ডেশন ২৭টি, গণতন্ত্রী দল ৩টি এবং ইউনাইটেড পগ্রেসিভ পার্টি ১৩টি আসন লাভ করেছিল। একজন স্বতন্ত্র প্রার্থী একটি আসনে জয়ী </a:t>
            </a:r>
            <a:r>
              <a:rPr lang="as-IN" dirty="0" smtClean="0">
                <a:latin typeface="NikoshBAN" panose="02000000000000000000" pitchFamily="2" charset="0"/>
                <a:cs typeface="NikoshBAN" panose="02000000000000000000" pitchFamily="2" charset="0"/>
              </a:rPr>
              <a:t>হয়েছিলেন</a:t>
            </a:r>
            <a:r>
              <a:rPr lang="bn-IN" dirty="0" smtClean="0">
                <a:latin typeface="NikoshBAN" panose="02000000000000000000" pitchFamily="2" charset="0"/>
                <a:cs typeface="NikoshBAN" panose="02000000000000000000" pitchFamily="2" charset="0"/>
              </a:rPr>
              <a:t> </a:t>
            </a:r>
            <a:endParaRPr lang="as-IN" dirty="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p:txBody>
      </p:sp>
      <p:sp>
        <p:nvSpPr>
          <p:cNvPr id="8" name="Title 7"/>
          <p:cNvSpPr>
            <a:spLocks noGrp="1"/>
          </p:cNvSpPr>
          <p:nvPr>
            <p:ph type="title"/>
          </p:nvPr>
        </p:nvSpPr>
        <p:spPr/>
        <p:txBody>
          <a:bodyPr/>
          <a:lstStyle/>
          <a:p>
            <a:endParaRPr lang="en-US"/>
          </a:p>
        </p:txBody>
      </p:sp>
    </p:spTree>
    <p:extLst>
      <p:ext uri="{BB962C8B-B14F-4D97-AF65-F5344CB8AC3E}">
        <p14:creationId xmlns:p14="http://schemas.microsoft.com/office/powerpoint/2010/main" val="2284693100"/>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14255"/>
            <a:ext cx="11942618" cy="3477490"/>
          </a:xfrm>
        </p:spPr>
        <p:txBody>
          <a:bodyPr>
            <a:noAutofit/>
          </a:bodyPr>
          <a:lstStyle/>
          <a:p>
            <a:pPr marL="0" indent="0">
              <a:buNone/>
            </a:pPr>
            <a:r>
              <a:rPr lang="as-IN" sz="2000" b="1" dirty="0">
                <a:latin typeface="NikoshBAN" panose="02000000000000000000" pitchFamily="2" charset="0"/>
                <a:cs typeface="NikoshBAN" panose="02000000000000000000" pitchFamily="2" charset="0"/>
              </a:rPr>
              <a:t>ছয়দফা কর্মসূচি</a:t>
            </a:r>
            <a:r>
              <a:rPr lang="as-IN" sz="2000" dirty="0">
                <a:latin typeface="NikoshBAN" panose="02000000000000000000" pitchFamily="2" charset="0"/>
                <a:cs typeface="NikoshBAN" panose="02000000000000000000" pitchFamily="2" charset="0"/>
              </a:rPr>
              <a:t>  পাকিস্তানের দু অংশের মধ্যকার বৈষম্য এবং পূর্ব বাংলায় পশ্চিম পাকিস্তানের অভ্যন্তরীণ উপনিবেশিক শাসনের অবসানের লক্ষ্যে আওয়ামী লীগ ঘোষিত কর্মসূচি। তাসখন্দ চুক্তির মাধ্যমে ১৯৬৫ সালের পাক-ভারত যুদ্ধের অবসানের পর পূর্ব পাকিস্তানের নিরাপত্তার ব্যাপারে কেন্দ্রীয় সরকারের চরম অবহেলা ও ঔদাসীন্যের বিরুদ্ধে আওয়ামী লীগ প্রধান </a:t>
            </a:r>
            <a:r>
              <a:rPr lang="as-IN" sz="2000" dirty="0">
                <a:latin typeface="NikoshBAN" panose="02000000000000000000" pitchFamily="2" charset="0"/>
                <a:cs typeface="NikoshBAN" panose="02000000000000000000" pitchFamily="2" charset="0"/>
                <a:hlinkClick r:id="rId2" tooltip="রহমান, বঙ্গবন্ধু শেখ মুজিবুর"/>
              </a:rPr>
              <a:t>বঙ্গবন্ধু শেখ মুজিবুর রহমান</a:t>
            </a:r>
            <a:r>
              <a:rPr lang="as-IN" sz="2000" dirty="0">
                <a:latin typeface="NikoshBAN" panose="02000000000000000000" pitchFamily="2" charset="0"/>
                <a:cs typeface="NikoshBAN" panose="02000000000000000000" pitchFamily="2" charset="0"/>
              </a:rPr>
              <a:t> সোচ্চার হন। এদিকে পশ্চিম পাকিস্তানের বিরোধীদলীয় নেতারা তাসখন্দ-উত্তর রাজনীতির গতিধারা নিরূপণের উদ্দেশ্যে ১৯৬৬ সালের ৬ ফেব্রুয়ারি লাহোরে এক জাতীয় সম্মেলন আহবান করেন। আওয়ামী লীগের শীর্ষস্থানীয় নেতাদের নিয়ে শেখ মুজিবুর রহমান সম্মেলনে যোগদানের জন্য ৪ ফেব্রুয়ারি লাহোর পৌঁছেন। পরদিন সাবজেক্ট কমিটির সভায় তিনি পূর্ব পাকিস্তানের জনগণের দাবি হিসেবে ‘ছয়দফা’ প্রস্তাব পেশ করেন এবং তা সম্মেলনের আলোচ্যসূচির অন্তর্ভুক্ত করার দাবি জানান। কিন্তু সম্মেলনের উদ্যোক্তারা এ প্রস্তাব প্রত্যাখ্যান করেন এবং পরদিন পশ্চিম পাকিস্তানি পত্রপত্রিকায় ছয়দফার বিবরণ ছাপিয়ে শেখ মুজিবকে বিচ্ছিন্নতাবাদীরূপে চিত্রিত করা হয়। ফলে শেখ মুজিব ৬ ফেব্রুয়ারির সম্মেলন বর্জন করেন। </a:t>
            </a:r>
          </a:p>
          <a:p>
            <a:pPr marL="0" indent="0">
              <a:buNone/>
            </a:pPr>
            <a:r>
              <a:rPr lang="as-IN" sz="2000" dirty="0">
                <a:latin typeface="NikoshBAN" panose="02000000000000000000" pitchFamily="2" charset="0"/>
                <a:cs typeface="NikoshBAN" panose="02000000000000000000" pitchFamily="2" charset="0"/>
              </a:rPr>
              <a:t>১৯৬৬ সালের ২১ ফেব্রুয়ারি আওয়ামী লীগের ওয়ার্কিং কমিটির সভায় ছয়দফা প্রস্তাব এবং দাবি আদায়ের লক্ষ্যে আন্দোলনের কর্মসূচি গৃহীত হয়। বঙ্গবন্ধু শেখ মুজিবুর রহমান ও তাজউদ্দিন আহমদের ভূমিকা সম্বলিত ছয় দফা কর্মসূচির একটি পুস্তিকা প্রকাশ করা হয়। এরপর ১৮ মার্চ আওয়ামী লীগের কাউন্সিল অধিবেশনে শেখ মুজিবুর রহমানের নামে ‘আমাদের বাঁচার দাবি: ৬-দফা কর্মসূচি’ শীর্ষক একটি পুস্তিকা প্রচার করা হয়। </a:t>
            </a:r>
          </a:p>
          <a:p>
            <a:r>
              <a:rPr lang="bn-IN" sz="200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473" y="256381"/>
            <a:ext cx="8575963" cy="2722346"/>
          </a:xfrm>
          <a:prstGeom prst="rect">
            <a:avLst/>
          </a:prstGeom>
        </p:spPr>
      </p:pic>
    </p:spTree>
    <p:extLst>
      <p:ext uri="{BB962C8B-B14F-4D97-AF65-F5344CB8AC3E}">
        <p14:creationId xmlns:p14="http://schemas.microsoft.com/office/powerpoint/2010/main" val="407237094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bn-IN" dirty="0" smtClean="0">
                <a:latin typeface="NikoshBAN" panose="02000000000000000000" pitchFamily="2" charset="0"/>
                <a:cs typeface="NikoshBAN" panose="02000000000000000000" pitchFamily="2" charset="0"/>
              </a:rPr>
              <a:t>১।</a:t>
            </a:r>
            <a:r>
              <a:rPr lang="as-IN" dirty="0" smtClean="0">
                <a:latin typeface="NikoshBAN" panose="02000000000000000000" pitchFamily="2" charset="0"/>
                <a:cs typeface="NikoshBAN" panose="02000000000000000000" pitchFamily="2" charset="0"/>
              </a:rPr>
              <a:t>লাহোর </a:t>
            </a:r>
            <a:r>
              <a:rPr lang="as-IN" dirty="0">
                <a:latin typeface="NikoshBAN" panose="02000000000000000000" pitchFamily="2" charset="0"/>
                <a:cs typeface="NikoshBAN" panose="02000000000000000000" pitchFamily="2" charset="0"/>
              </a:rPr>
              <a:t>প্রস্তাবের ভিত্তিতে সংবিধান রচনা করে পাকিস্তানকে একটি ফেডারেশনে পরিণত করতে হবে, যেখানে সংসদীয় পদ্ধতির সরকার থাকবে এবং প্রাপ্তবয়স্ক নাগরিকদের ভোটে নির্বাচিত আইন পরিষদ সার্বভৌম হবে</a:t>
            </a:r>
            <a:r>
              <a:rPr lang="as-IN" dirty="0" smtClean="0">
                <a:latin typeface="NikoshBAN" panose="02000000000000000000" pitchFamily="2" charset="0"/>
                <a:cs typeface="NikoshBAN" panose="02000000000000000000" pitchFamily="2" charset="0"/>
              </a:rPr>
              <a:t>;</a:t>
            </a:r>
            <a:r>
              <a:rPr lang="bn-IN" dirty="0" smtClean="0">
                <a:latin typeface="NikoshBAN" panose="02000000000000000000" pitchFamily="2" charset="0"/>
                <a:cs typeface="NikoshBAN" panose="02000000000000000000" pitchFamily="2" charset="0"/>
              </a:rPr>
              <a:t> </a:t>
            </a:r>
          </a:p>
          <a:p>
            <a:pPr marL="0" indent="0">
              <a:buNone/>
            </a:pPr>
            <a:r>
              <a:rPr lang="bn-IN" dirty="0" smtClean="0">
                <a:latin typeface="NikoshBAN" panose="02000000000000000000" pitchFamily="2" charset="0"/>
                <a:cs typeface="NikoshBAN" panose="02000000000000000000" pitchFamily="2" charset="0"/>
              </a:rPr>
              <a:t>২। </a:t>
            </a:r>
            <a:r>
              <a:rPr lang="as-IN" dirty="0">
                <a:latin typeface="NikoshBAN" panose="02000000000000000000" pitchFamily="2" charset="0"/>
                <a:cs typeface="NikoshBAN" panose="02000000000000000000" pitchFamily="2" charset="0"/>
              </a:rPr>
              <a:t>ফেডারেল সরকারের হাতে থাকবে শুধু দুটি বিষয়, প্রতিরক্ষা ও বৈদেশিক সম্পর্ক, এবং অপর সব বিষয় ফেডারেশনে অন্তর্ভুক্ত রাজ্যসমূহের হাতে ন্যস্ত </a:t>
            </a:r>
            <a:r>
              <a:rPr lang="as-IN" dirty="0" smtClean="0">
                <a:latin typeface="NikoshBAN" panose="02000000000000000000" pitchFamily="2" charset="0"/>
                <a:cs typeface="NikoshBAN" panose="02000000000000000000" pitchFamily="2" charset="0"/>
              </a:rPr>
              <a:t>থাকবে</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৩। </a:t>
            </a:r>
            <a:r>
              <a:rPr lang="as-IN" dirty="0">
                <a:latin typeface="NikoshBAN" panose="02000000000000000000" pitchFamily="2" charset="0"/>
                <a:cs typeface="NikoshBAN" panose="02000000000000000000" pitchFamily="2" charset="0"/>
              </a:rPr>
              <a:t>পূর্ব ও পশ্চিম পাকিস্তানের জন্য দুটি পৃথক অথচ সহজে বিনিময়যোগ্য মুদ্রা চালু করতে হবে। যদি তা সম্ভব না হয় তাহলে সমগ্র পাকিস্তানের জন্য ফেডারেল সরকারের নিয়ন্ত্রণাধীন একটিই মুদ্রাব্যবস্থা থাকবে, একটি ফেডারেল রিজার্ভ ব্যাঙ্ক ও দুটি আঞ্চলিক রিজার্ভ ব্যাঙ্ক থাকবে। তবে এক্ষেত্রে পূর্ব পাকিস্তান থেকে পুঁজি যাতে পশ্চিম পাকিস্তানে পাচার হতে না পারে তার ব্যবস্থা সম্বলিত সুনির্দিষ্ট বিধি সংবিধানে সন্নিবিষ্ট করতে হবে;</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963582"/>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bn-IN" dirty="0" smtClean="0">
                <a:latin typeface="NikoshBAN" panose="02000000000000000000" pitchFamily="2" charset="0"/>
                <a:cs typeface="NikoshBAN" panose="02000000000000000000" pitchFamily="2" charset="0"/>
              </a:rPr>
              <a:t>৪। </a:t>
            </a:r>
            <a:r>
              <a:rPr lang="as-IN" dirty="0">
                <a:latin typeface="NikoshBAN" panose="02000000000000000000" pitchFamily="2" charset="0"/>
                <a:cs typeface="NikoshBAN" panose="02000000000000000000" pitchFamily="2" charset="0"/>
              </a:rPr>
              <a:t>দুই অঞ্চলের বৈদেশিক মুদ্রা আয়ের পৃথক হিসাব থাকবে এবং অর্জিত বৈদেশিক মুদ্রা রাজ্যের হাতে থাকবে। তবে ফেডারেল সরকারের জন্য প্রয়োজনীয় বৈদেশিক মুদ্রা দুই অঞ্চল থেকে সমানভাবে কিংবা উভয়ের স্বীকৃত অন্য কোনো হারে আদায় করা </a:t>
            </a:r>
            <a:r>
              <a:rPr lang="as-IN" dirty="0" smtClean="0">
                <a:latin typeface="NikoshBAN" panose="02000000000000000000" pitchFamily="2" charset="0"/>
                <a:cs typeface="NikoshBAN" panose="02000000000000000000" pitchFamily="2" charset="0"/>
              </a:rPr>
              <a:t>হবে</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৫।</a:t>
            </a:r>
            <a:r>
              <a:rPr lang="en-US" dirty="0" smtClean="0">
                <a:latin typeface="NikoshBAN" panose="02000000000000000000" pitchFamily="2" charset="0"/>
                <a:cs typeface="NikoshBAN" panose="02000000000000000000" pitchFamily="2" charset="0"/>
              </a:rPr>
              <a:t> </a:t>
            </a:r>
            <a:r>
              <a:rPr lang="as-IN" dirty="0" smtClean="0">
                <a:latin typeface="NikoshBAN" panose="02000000000000000000" pitchFamily="2" charset="0"/>
                <a:cs typeface="NikoshBAN" panose="02000000000000000000" pitchFamily="2" charset="0"/>
              </a:rPr>
              <a:t>দুই </a:t>
            </a:r>
            <a:r>
              <a:rPr lang="as-IN" dirty="0">
                <a:latin typeface="NikoshBAN" panose="02000000000000000000" pitchFamily="2" charset="0"/>
                <a:cs typeface="NikoshBAN" panose="02000000000000000000" pitchFamily="2" charset="0"/>
              </a:rPr>
              <a:t>অংশের মধ্যে দেশিয় পণ্য বিনিময়ে কোনো শুল্ক ধার্য করা হবে না এবং রাজ্যগুলো যাতে যেকোন বিদেশি রাষ্ট্রের সঙ্গে বাণিজ্যিক সম্পর্ক স্থাপন করতে পারে সংবিধানে তার বিধান রাখতে </a:t>
            </a:r>
            <a:r>
              <a:rPr lang="as-IN" dirty="0" smtClean="0">
                <a:latin typeface="NikoshBAN" panose="02000000000000000000" pitchFamily="2" charset="0"/>
                <a:cs typeface="NikoshBAN" panose="02000000000000000000" pitchFamily="2" charset="0"/>
              </a:rPr>
              <a:t>হবে</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৬।</a:t>
            </a:r>
            <a:r>
              <a:rPr lang="en-US" dirty="0" smtClean="0">
                <a:latin typeface="NikoshBAN" panose="02000000000000000000" pitchFamily="2" charset="0"/>
                <a:cs typeface="NikoshBAN" panose="02000000000000000000" pitchFamily="2" charset="0"/>
              </a:rPr>
              <a:t> </a:t>
            </a:r>
            <a:r>
              <a:rPr lang="as-IN" dirty="0" smtClean="0">
                <a:latin typeface="NikoshBAN" panose="02000000000000000000" pitchFamily="2" charset="0"/>
                <a:cs typeface="NikoshBAN" panose="02000000000000000000" pitchFamily="2" charset="0"/>
              </a:rPr>
              <a:t>প্রতিরক্ষা</a:t>
            </a:r>
            <a:r>
              <a:rPr lang="en-US" dirty="0">
                <a:latin typeface="NikoshBAN" panose="02000000000000000000" pitchFamily="2" charset="0"/>
                <a:cs typeface="NikoshBAN" panose="02000000000000000000" pitchFamily="2" charset="0"/>
              </a:rPr>
              <a:t>য়</a:t>
            </a:r>
            <a:r>
              <a:rPr lang="as-IN" dirty="0" smtClean="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rPr>
              <a:t>পূর্ব পাকিস্তানকে স্বাবলম্বী করার লক্ষ্যে আধা-সামরিক রক্ষীবাহিনী গঠন, পূর্ব পাকিস্তানে অস্ত্র কারখানা স্থাপন এবং কেন্দ্রীয় নৌবাহিনীর সদর দফতর পূর্ব পাকিস্তানে স্থাপন করতে হবে</a:t>
            </a:r>
            <a:r>
              <a:rPr lang="as-IN" dirty="0" smtClean="0">
                <a:latin typeface="NikoshBAN" panose="02000000000000000000" pitchFamily="2" charset="0"/>
                <a:cs typeface="NikoshBAN" panose="02000000000000000000" pitchFamily="2" charset="0"/>
              </a:rPr>
              <a:t>।</a:t>
            </a:r>
            <a:r>
              <a:rPr lang="en-US"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76946508"/>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1509" y="0"/>
            <a:ext cx="4939145" cy="715530"/>
          </a:xfrm>
        </p:spPr>
        <p:txBody>
          <a:bodyPr>
            <a:normAutofit fontScale="90000"/>
          </a:bodyPr>
          <a:lstStyle/>
          <a:p>
            <a:pPr algn="ctr"/>
            <a:r>
              <a:rPr lang="en-US" sz="9800" dirty="0" err="1" smtClean="0">
                <a:latin typeface="NikoshBAN" panose="02000000000000000000" pitchFamily="2" charset="0"/>
                <a:cs typeface="NikoshBAN" panose="02000000000000000000" pitchFamily="2" charset="0"/>
              </a:rPr>
              <a:t>মূল্যায়ন</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838200" y="969818"/>
            <a:ext cx="10515600" cy="5888181"/>
          </a:xfrm>
        </p:spPr>
        <p:txBody>
          <a:bodyPr/>
          <a:lstStyle/>
          <a:p>
            <a:pPr marL="0" indent="0">
              <a:buNone/>
            </a:pPr>
            <a:r>
              <a:rPr lang="en-US" dirty="0" err="1" smtClean="0">
                <a:latin typeface="NikoshBAN" panose="02000000000000000000" pitchFamily="2" charset="0"/>
                <a:cs typeface="NikoshBAN" panose="02000000000000000000" pitchFamily="2" charset="0"/>
              </a:rPr>
              <a:t>শাসকদের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অত্যাচারে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অতিষ্ঠ</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এলাকাটীর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জনগণ</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একসময়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ঐক্যবদ্ধ</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ছয়টি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উত্থাপন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a:t>
            </a:r>
            <a:r>
              <a:rPr lang="bn-IN" dirty="0" smtClean="0">
                <a:latin typeface="NikoshBAN" panose="02000000000000000000" pitchFamily="2" charset="0"/>
                <a:cs typeface="NikoshBAN" panose="02000000000000000000" pitchFamily="2" charset="0"/>
              </a:rPr>
              <a:t> পরবর্তিতে তাদের আন্দোলন তীব্র থেকে তীব্রতর হয়।একসময় শাসকদল নর্বাচন দেয়। নির্বাচনে সেই এলাকার জনগণ শাসক দলকে বর্জন করে তাদের নিজেদের নেতার প্রতি সমর্থন ব্যক্ত করে।</a:t>
            </a:r>
          </a:p>
          <a:p>
            <a:pPr marL="0" indent="0">
              <a:buNone/>
            </a:pPr>
            <a:r>
              <a:rPr lang="bn-IN" dirty="0" smtClean="0">
                <a:latin typeface="NikoshBAN" panose="02000000000000000000" pitchFamily="2" charset="0"/>
                <a:cs typeface="NikoshBAN" panose="02000000000000000000" pitchFamily="2" charset="0"/>
              </a:rPr>
              <a:t>১। উদ্দীপকে বাংলাদেশের কোন ওইতিহাসিক ঘটনার সাথে মিল খুঁজে পাওয়া যায়?</a:t>
            </a:r>
          </a:p>
          <a:p>
            <a:pPr marL="0" indent="0">
              <a:buNone/>
            </a:pPr>
            <a:r>
              <a:rPr lang="bn-IN" dirty="0" smtClean="0">
                <a:latin typeface="NikoshBAN" panose="02000000000000000000" pitchFamily="2" charset="0"/>
                <a:cs typeface="NikoshBAN" panose="02000000000000000000" pitchFamily="2" charset="0"/>
              </a:rPr>
              <a:t>(ক) ১৯৫২ ভাষা আন্দোলন                (খ) ১৯৬৬এর ছয় দিফা</a:t>
            </a:r>
          </a:p>
          <a:p>
            <a:pPr marL="0" indent="0">
              <a:buNone/>
            </a:pPr>
            <a:r>
              <a:rPr lang="bn-IN" dirty="0" smtClean="0">
                <a:latin typeface="NikoshBAN" panose="02000000000000000000" pitchFamily="2" charset="0"/>
                <a:cs typeface="NikoshBAN" panose="02000000000000000000" pitchFamily="2" charset="0"/>
              </a:rPr>
              <a:t>(গ) ১৯৫৮এর সামরিক শাসন             (ঘ)১৯৭১ এর মুক্তিযুদ্ধ</a:t>
            </a:r>
          </a:p>
          <a:p>
            <a:pPr marL="0" indent="0">
              <a:buNone/>
            </a:pPr>
            <a:r>
              <a:rPr lang="bn-IN" dirty="0" smtClean="0">
                <a:latin typeface="NikoshBAN" panose="02000000000000000000" pitchFamily="2" charset="0"/>
                <a:cs typeface="NikoshBAN" panose="02000000000000000000" pitchFamily="2" charset="0"/>
              </a:rPr>
              <a:t>২। উদ্দীপকে বর্ণিত ঘটনাপ্রবাহ প্রমাণ করে-</a:t>
            </a:r>
          </a:p>
          <a:p>
            <a:pPr marL="571500" indent="-571500">
              <a:buAutoNum type="romanLcParenR"/>
            </a:pPr>
            <a:r>
              <a:rPr lang="en-US" dirty="0" err="1" smtClean="0">
                <a:latin typeface="NikoshBAN" panose="02000000000000000000" pitchFamily="2" charset="0"/>
                <a:cs typeface="NikoshBAN" panose="02000000000000000000" pitchFamily="2" charset="0"/>
              </a:rPr>
              <a:t>বাংলাদেশের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স্বাধীনতার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পটভূমি</a:t>
            </a:r>
            <a:r>
              <a:rPr lang="en-US" dirty="0" smtClean="0">
                <a:latin typeface="NikoshBAN" panose="02000000000000000000" pitchFamily="2" charset="0"/>
                <a:cs typeface="NikoshBAN" panose="02000000000000000000" pitchFamily="2" charset="0"/>
              </a:rPr>
              <a:t>                                                       </a:t>
            </a:r>
          </a:p>
          <a:p>
            <a:pPr marL="571500" indent="-571500">
              <a:buAutoNum type="romanLcParenR"/>
            </a:pP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সেই</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সময়ের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নেতৃত্বের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কার্যকারিতা</a:t>
            </a:r>
            <a:endParaRPr lang="en-US" dirty="0" smtClean="0">
              <a:latin typeface="NikoshBAN" panose="02000000000000000000" pitchFamily="2" charset="0"/>
              <a:cs typeface="NikoshBAN" panose="02000000000000000000" pitchFamily="2" charset="0"/>
            </a:endParaRPr>
          </a:p>
          <a:p>
            <a:pPr marL="0" indent="0">
              <a:buNone/>
            </a:pPr>
            <a:r>
              <a:rPr lang="en-US" dirty="0" smtClean="0">
                <a:latin typeface="NikoshBAN" panose="02000000000000000000" pitchFamily="2" charset="0"/>
                <a:cs typeface="NikoshBAN" panose="02000000000000000000" pitchFamily="2" charset="0"/>
              </a:rPr>
              <a:t>iii)   </a:t>
            </a:r>
            <a:r>
              <a:rPr lang="en-US" dirty="0" err="1" smtClean="0">
                <a:latin typeface="NikoshBAN" panose="02000000000000000000" pitchFamily="2" charset="0"/>
                <a:cs typeface="NikoshBAN" panose="02000000000000000000" pitchFamily="2" charset="0"/>
              </a:rPr>
              <a:t>আন্দোলন</a:t>
            </a:r>
            <a:r>
              <a:rPr lang="en-US" dirty="0" smtClean="0">
                <a:latin typeface="NikoshBAN" panose="02000000000000000000" pitchFamily="2" charset="0"/>
                <a:cs typeface="NikoshBAN" panose="02000000000000000000" pitchFamily="2" charset="0"/>
              </a:rPr>
              <a:t> ও </a:t>
            </a:r>
            <a:r>
              <a:rPr lang="en-US" dirty="0" err="1" smtClean="0">
                <a:latin typeface="NikoshBAN" panose="02000000000000000000" pitchFamily="2" charset="0"/>
                <a:cs typeface="NikoshBAN" panose="02000000000000000000" pitchFamily="2" charset="0"/>
              </a:rPr>
              <a:t>নির্বাচনের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সম্পর্ক</a:t>
            </a:r>
            <a:endParaRPr lang="en-US" dirty="0" smtClean="0">
              <a:latin typeface="NikoshBAN" panose="02000000000000000000" pitchFamily="2" charset="0"/>
              <a:cs typeface="NikoshBAN" panose="02000000000000000000" pitchFamily="2" charset="0"/>
            </a:endParaRPr>
          </a:p>
          <a:p>
            <a:pPr marL="0" indent="0">
              <a:buNone/>
            </a:pPr>
            <a:r>
              <a:rPr lang="en-US" dirty="0" smtClean="0">
                <a:latin typeface="NikoshBAN" panose="02000000000000000000" pitchFamily="2" charset="0"/>
                <a:cs typeface="NikoshBAN" panose="02000000000000000000" pitchFamily="2" charset="0"/>
              </a:rPr>
              <a:t>(ক)</a:t>
            </a:r>
            <a:r>
              <a:rPr lang="en-US" dirty="0" err="1" smtClean="0">
                <a:latin typeface="NikoshBAN" panose="02000000000000000000" pitchFamily="2" charset="0"/>
                <a:cs typeface="NikoshBAN" panose="02000000000000000000" pitchFamily="2" charset="0"/>
              </a:rPr>
              <a:t>i</a:t>
            </a:r>
            <a:r>
              <a:rPr lang="en-US" dirty="0" smtClean="0">
                <a:latin typeface="NikoshBAN" panose="02000000000000000000" pitchFamily="2" charset="0"/>
                <a:cs typeface="NikoshBAN" panose="02000000000000000000" pitchFamily="2" charset="0"/>
              </a:rPr>
              <a:t>  ও ii                         (খ) </a:t>
            </a:r>
            <a:r>
              <a:rPr lang="en-US" dirty="0" err="1" smtClean="0">
                <a:latin typeface="NikoshBAN" panose="02000000000000000000" pitchFamily="2" charset="0"/>
                <a:cs typeface="NikoshBAN" panose="02000000000000000000" pitchFamily="2" charset="0"/>
              </a:rPr>
              <a:t>iও</a:t>
            </a:r>
            <a:r>
              <a:rPr lang="en-US" dirty="0" smtClean="0">
                <a:latin typeface="NikoshBAN" panose="02000000000000000000" pitchFamily="2" charset="0"/>
                <a:cs typeface="NikoshBAN" panose="02000000000000000000" pitchFamily="2" charset="0"/>
              </a:rPr>
              <a:t> ii              </a:t>
            </a:r>
          </a:p>
          <a:p>
            <a:pPr marL="0" indent="0">
              <a:buNone/>
            </a:pPr>
            <a:r>
              <a:rPr lang="en-US" dirty="0" smtClean="0">
                <a:latin typeface="NikoshBAN" panose="02000000000000000000" pitchFamily="2" charset="0"/>
                <a:cs typeface="NikoshBAN" panose="02000000000000000000" pitchFamily="2" charset="0"/>
              </a:rPr>
              <a:t>(গ) </a:t>
            </a:r>
            <a:r>
              <a:rPr lang="en-US" dirty="0" err="1" smtClean="0">
                <a:latin typeface="NikoshBAN" panose="02000000000000000000" pitchFamily="2" charset="0"/>
                <a:cs typeface="NikoshBAN" panose="02000000000000000000" pitchFamily="2" charset="0"/>
              </a:rPr>
              <a:t>iiও</a:t>
            </a:r>
            <a:r>
              <a:rPr lang="en-US" dirty="0" smtClean="0">
                <a:latin typeface="NikoshBAN" panose="02000000000000000000" pitchFamily="2" charset="0"/>
                <a:cs typeface="NikoshBAN" panose="02000000000000000000" pitchFamily="2" charset="0"/>
              </a:rPr>
              <a:t> iii                       (ঘ)  </a:t>
            </a:r>
            <a:r>
              <a:rPr lang="en-US" dirty="0" err="1" smtClean="0">
                <a:latin typeface="NikoshBAN" panose="02000000000000000000" pitchFamily="2" charset="0"/>
                <a:cs typeface="NikoshBAN" panose="02000000000000000000" pitchFamily="2" charset="0"/>
              </a:rPr>
              <a:t>i</a:t>
            </a:r>
            <a:r>
              <a:rPr lang="en-US" dirty="0" err="1">
                <a:latin typeface="NikoshBAN" panose="02000000000000000000" pitchFamily="2" charset="0"/>
                <a:cs typeface="NikoshBAN" panose="02000000000000000000" pitchFamily="2" charset="0"/>
              </a:rPr>
              <a:t>,</a:t>
            </a:r>
            <a:r>
              <a:rPr lang="en-US" dirty="0" err="1" smtClean="0">
                <a:latin typeface="NikoshBAN" panose="02000000000000000000" pitchFamily="2" charset="0"/>
                <a:cs typeface="NikoshBAN" panose="02000000000000000000" pitchFamily="2" charset="0"/>
              </a:rPr>
              <a:t>ii</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ওiii</a:t>
            </a:r>
            <a:endParaRPr lang="en-US" dirty="0">
              <a:latin typeface="NikoshBAN" panose="02000000000000000000" pitchFamily="2" charset="0"/>
              <a:cs typeface="NikoshBAN" panose="02000000000000000000" pitchFamily="2" charset="0"/>
            </a:endParaRPr>
          </a:p>
        </p:txBody>
      </p:sp>
      <p:sp>
        <p:nvSpPr>
          <p:cNvPr id="4" name="Oval 3"/>
          <p:cNvSpPr/>
          <p:nvPr/>
        </p:nvSpPr>
        <p:spPr>
          <a:xfrm>
            <a:off x="4142509" y="6276107"/>
            <a:ext cx="498764" cy="58189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5084619" y="2701636"/>
            <a:ext cx="526472" cy="56803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105598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3964"/>
            <a:ext cx="12081164" cy="5555671"/>
          </a:xfrm>
          <a:prstGeom prst="rect">
            <a:avLst/>
          </a:prstGeom>
        </p:spPr>
      </p:pic>
      <p:sp>
        <p:nvSpPr>
          <p:cNvPr id="2" name="Title 1"/>
          <p:cNvSpPr>
            <a:spLocks noGrp="1"/>
          </p:cNvSpPr>
          <p:nvPr>
            <p:ph type="title"/>
          </p:nvPr>
        </p:nvSpPr>
        <p:spPr>
          <a:xfrm>
            <a:off x="0" y="193964"/>
            <a:ext cx="3429000" cy="1325563"/>
          </a:xfrm>
        </p:spPr>
        <p:txBody>
          <a:bodyPr>
            <a:noAutofit/>
          </a:bodyPr>
          <a:lstStyle/>
          <a:p>
            <a:pPr algn="ctr"/>
            <a:r>
              <a:rPr lang="en-US" sz="6000" dirty="0" err="1" smtClean="0">
                <a:latin typeface="NikoshBAN" panose="02000000000000000000" pitchFamily="2" charset="0"/>
                <a:cs typeface="NikoshBAN" panose="02000000000000000000" pitchFamily="2" charset="0"/>
              </a:rPr>
              <a:t>একক</a:t>
            </a:r>
            <a:r>
              <a:rPr lang="en-US" sz="6000" dirty="0" smtClean="0">
                <a:latin typeface="NikoshBAN" panose="02000000000000000000" pitchFamily="2" charset="0"/>
                <a:cs typeface="NikoshBAN" panose="02000000000000000000" pitchFamily="2" charset="0"/>
              </a:rPr>
              <a:t> </a:t>
            </a:r>
            <a:r>
              <a:rPr lang="en-US" sz="6000" dirty="0" err="1" smtClean="0">
                <a:latin typeface="NikoshBAN" panose="02000000000000000000" pitchFamily="2" charset="0"/>
                <a:cs typeface="NikoshBAN" panose="02000000000000000000" pitchFamily="2" charset="0"/>
              </a:rPr>
              <a:t>কাজ</a:t>
            </a:r>
            <a:endParaRPr lang="en-US" sz="6000"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187037" y="5902035"/>
            <a:ext cx="10515600" cy="595745"/>
          </a:xfrm>
        </p:spPr>
        <p:txBody>
          <a:bodyPr>
            <a:noAutofit/>
          </a:bodyPr>
          <a:lstStyle/>
          <a:p>
            <a:pPr marL="0" indent="0" algn="ctr">
              <a:buNone/>
            </a:pPr>
            <a:r>
              <a:rPr lang="en-US" sz="4800" dirty="0" smtClean="0">
                <a:latin typeface="NikoshBAN" panose="02000000000000000000" pitchFamily="2" charset="0"/>
                <a:cs typeface="NikoshBAN" panose="02000000000000000000" pitchFamily="2" charset="0"/>
              </a:rPr>
              <a:t>১৯৬৬ </a:t>
            </a:r>
            <a:r>
              <a:rPr lang="en-US" sz="4800" dirty="0" err="1" smtClean="0">
                <a:latin typeface="NikoshBAN" panose="02000000000000000000" pitchFamily="2" charset="0"/>
                <a:cs typeface="NikoshBAN" panose="02000000000000000000" pitchFamily="2" charset="0"/>
              </a:rPr>
              <a:t>সালের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ছয়</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দফা</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কর্মসূচির</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ছয়</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দফাগুলি</a:t>
            </a:r>
            <a:r>
              <a:rPr lang="en-US" sz="4800" dirty="0" smtClean="0">
                <a:latin typeface="NikoshBAN" panose="02000000000000000000" pitchFamily="2" charset="0"/>
                <a:cs typeface="NikoshBAN" panose="02000000000000000000" pitchFamily="2" charset="0"/>
              </a:rPr>
              <a:t> </a:t>
            </a:r>
            <a:r>
              <a:rPr lang="en-US" sz="4800" dirty="0" err="1" smtClean="0">
                <a:latin typeface="NikoshBAN" panose="02000000000000000000" pitchFamily="2" charset="0"/>
                <a:cs typeface="NikoshBAN" panose="02000000000000000000" pitchFamily="2" charset="0"/>
              </a:rPr>
              <a:t>বল</a:t>
            </a:r>
            <a:r>
              <a:rPr lang="en-US" sz="4800" dirty="0" smtClean="0">
                <a:latin typeface="NikoshBAN" panose="02000000000000000000" pitchFamily="2" charset="0"/>
                <a:cs typeface="NikoshBAN" panose="02000000000000000000" pitchFamily="2" charset="0"/>
              </a:rPr>
              <a:t>।</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3922346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43293"/>
          </a:xfrm>
          <a:prstGeom prst="rect">
            <a:avLst/>
          </a:prstGeom>
        </p:spPr>
      </p:pic>
      <p:sp>
        <p:nvSpPr>
          <p:cNvPr id="6" name="Title 1"/>
          <p:cNvSpPr txBox="1">
            <a:spLocks/>
          </p:cNvSpPr>
          <p:nvPr/>
        </p:nvSpPr>
        <p:spPr>
          <a:xfrm>
            <a:off x="263237" y="110836"/>
            <a:ext cx="360910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solidFill>
                  <a:schemeClr val="accent1">
                    <a:lumMod val="20000"/>
                    <a:lumOff val="80000"/>
                  </a:schemeClr>
                </a:solidFill>
                <a:latin typeface="NikoshBAN" panose="02000000000000000000" pitchFamily="2" charset="0"/>
                <a:cs typeface="NikoshBAN" panose="02000000000000000000" pitchFamily="2" charset="0"/>
              </a:rPr>
              <a:t>বাড়ির </a:t>
            </a:r>
            <a:r>
              <a:rPr lang="en-US" sz="6600" dirty="0" err="1" smtClean="0">
                <a:solidFill>
                  <a:schemeClr val="accent1">
                    <a:lumMod val="20000"/>
                    <a:lumOff val="80000"/>
                  </a:schemeClr>
                </a:solidFill>
                <a:latin typeface="NikoshBAN" panose="02000000000000000000" pitchFamily="2" charset="0"/>
                <a:cs typeface="NikoshBAN" panose="02000000000000000000" pitchFamily="2" charset="0"/>
              </a:rPr>
              <a:t>কাজ</a:t>
            </a:r>
            <a:endParaRPr lang="en-US" sz="6600" dirty="0">
              <a:solidFill>
                <a:schemeClr val="accent1">
                  <a:lumMod val="20000"/>
                  <a:lumOff val="80000"/>
                </a:schemeClr>
              </a:solidFill>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a:xfrm>
            <a:off x="0" y="5971307"/>
            <a:ext cx="10515600" cy="773691"/>
          </a:xfrm>
        </p:spPr>
        <p:txBody>
          <a:bodyPr>
            <a:noAutofit/>
          </a:bodyPr>
          <a:lstStyle/>
          <a:p>
            <a:pPr marL="0" indent="0">
              <a:buNone/>
            </a:pPr>
            <a:r>
              <a:rPr lang="en-US" sz="6000" dirty="0" err="1" smtClean="0">
                <a:solidFill>
                  <a:schemeClr val="accent1">
                    <a:lumMod val="20000"/>
                    <a:lumOff val="80000"/>
                  </a:schemeClr>
                </a:solidFill>
              </a:rPr>
              <a:t>যুক্তফ্রন্টের</a:t>
            </a:r>
            <a:r>
              <a:rPr lang="en-US" sz="6000" dirty="0" smtClean="0">
                <a:solidFill>
                  <a:schemeClr val="accent1">
                    <a:lumMod val="20000"/>
                    <a:lumOff val="80000"/>
                  </a:schemeClr>
                </a:solidFill>
              </a:rPr>
              <a:t> ২১ </a:t>
            </a:r>
            <a:r>
              <a:rPr lang="en-US" sz="6000" dirty="0" err="1" smtClean="0">
                <a:solidFill>
                  <a:schemeClr val="accent1">
                    <a:lumMod val="20000"/>
                    <a:lumOff val="80000"/>
                  </a:schemeClr>
                </a:solidFill>
              </a:rPr>
              <a:t>দফা</a:t>
            </a:r>
            <a:r>
              <a:rPr lang="en-US" sz="6000" dirty="0" smtClean="0">
                <a:solidFill>
                  <a:schemeClr val="accent1">
                    <a:lumMod val="20000"/>
                    <a:lumOff val="80000"/>
                  </a:schemeClr>
                </a:solidFill>
              </a:rPr>
              <a:t> </a:t>
            </a:r>
            <a:r>
              <a:rPr lang="en-US" sz="6000" dirty="0" err="1" smtClean="0">
                <a:solidFill>
                  <a:schemeClr val="accent1">
                    <a:lumMod val="20000"/>
                    <a:lumOff val="80000"/>
                  </a:schemeClr>
                </a:solidFill>
              </a:rPr>
              <a:t>দাবির</a:t>
            </a:r>
            <a:r>
              <a:rPr lang="en-US" sz="6000" dirty="0" smtClean="0">
                <a:solidFill>
                  <a:schemeClr val="accent1">
                    <a:lumMod val="20000"/>
                    <a:lumOff val="80000"/>
                  </a:schemeClr>
                </a:solidFill>
              </a:rPr>
              <a:t> </a:t>
            </a:r>
            <a:r>
              <a:rPr lang="en-US" sz="6000" dirty="0" err="1" smtClean="0">
                <a:solidFill>
                  <a:schemeClr val="accent1">
                    <a:lumMod val="20000"/>
                    <a:lumOff val="80000"/>
                  </a:schemeClr>
                </a:solidFill>
              </a:rPr>
              <a:t>দফাগুলি</a:t>
            </a:r>
            <a:r>
              <a:rPr lang="en-US" sz="6000" dirty="0" smtClean="0">
                <a:solidFill>
                  <a:schemeClr val="accent1">
                    <a:lumMod val="20000"/>
                    <a:lumOff val="80000"/>
                  </a:schemeClr>
                </a:solidFill>
              </a:rPr>
              <a:t> </a:t>
            </a:r>
            <a:r>
              <a:rPr lang="en-US" sz="6000" dirty="0" err="1" smtClean="0">
                <a:solidFill>
                  <a:schemeClr val="accent1">
                    <a:lumMod val="20000"/>
                    <a:lumOff val="80000"/>
                  </a:schemeClr>
                </a:solidFill>
              </a:rPr>
              <a:t>উল্লেখ</a:t>
            </a:r>
            <a:r>
              <a:rPr lang="en-US" sz="6000" dirty="0" smtClean="0">
                <a:solidFill>
                  <a:schemeClr val="accent1">
                    <a:lumMod val="20000"/>
                    <a:lumOff val="80000"/>
                  </a:schemeClr>
                </a:solidFill>
              </a:rPr>
              <a:t> কর।</a:t>
            </a:r>
            <a:endParaRPr lang="en-US" sz="6000" dirty="0">
              <a:solidFill>
                <a:schemeClr val="accent1">
                  <a:lumMod val="20000"/>
                  <a:lumOff val="80000"/>
                </a:schemeClr>
              </a:solidFill>
            </a:endParaRPr>
          </a:p>
        </p:txBody>
      </p:sp>
    </p:spTree>
    <p:extLst>
      <p:ext uri="{BB962C8B-B14F-4D97-AF65-F5344CB8AC3E}">
        <p14:creationId xmlns:p14="http://schemas.microsoft.com/office/powerpoint/2010/main" val="107503391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4"/>
          <p:cNvSpPr>
            <a:spLocks noGrp="1"/>
          </p:cNvSpPr>
          <p:nvPr>
            <p:ph type="body" idx="1"/>
          </p:nvPr>
        </p:nvSpPr>
        <p:spPr>
          <a:xfrm>
            <a:off x="4641942" y="747676"/>
            <a:ext cx="3399059" cy="576262"/>
          </a:xfrm>
          <a:solidFill>
            <a:schemeClr val="accent2">
              <a:lumMod val="20000"/>
              <a:lumOff val="80000"/>
            </a:schemeClr>
          </a:solidFill>
          <a:scene3d>
            <a:camera prst="orthographicFront"/>
            <a:lightRig rig="threePt" dir="t"/>
          </a:scene3d>
          <a:sp3d>
            <a:bevelT/>
          </a:sp3d>
        </p:spPr>
        <p:txBody>
          <a:bodyPr>
            <a:noAutofit/>
          </a:bodyPr>
          <a:lstStyle/>
          <a:p>
            <a:pPr algn="ctr"/>
            <a:r>
              <a:rPr lang="en-US" sz="3600" dirty="0" err="1" smtClean="0">
                <a:latin typeface="Shonar Bangla" pitchFamily="34" charset="0"/>
                <a:cs typeface="Shonar Bangla" pitchFamily="34" charset="0"/>
              </a:rPr>
              <a:t>পরিচিতি</a:t>
            </a:r>
            <a:endParaRPr lang="en-US" sz="3600" dirty="0">
              <a:latin typeface="Shonar Bangla" pitchFamily="34" charset="0"/>
              <a:cs typeface="Shonar Bangla" pitchFamily="34" charset="0"/>
            </a:endParaRPr>
          </a:p>
        </p:txBody>
      </p:sp>
      <p:sp>
        <p:nvSpPr>
          <p:cNvPr id="15" name="Content Placeholder 5"/>
          <p:cNvSpPr>
            <a:spLocks noGrp="1"/>
          </p:cNvSpPr>
          <p:nvPr>
            <p:ph sz="half" idx="2"/>
          </p:nvPr>
        </p:nvSpPr>
        <p:spPr>
          <a:xfrm>
            <a:off x="915945" y="1554521"/>
            <a:ext cx="5246914" cy="4905829"/>
          </a:xfrm>
          <a:solidFill>
            <a:schemeClr val="accent1">
              <a:lumMod val="20000"/>
              <a:lumOff val="80000"/>
            </a:schemeClr>
          </a:solidFill>
          <a:scene3d>
            <a:camera prst="orthographicFront"/>
            <a:lightRig rig="threePt" dir="t"/>
          </a:scene3d>
          <a:sp3d>
            <a:bevelT/>
          </a:sp3d>
        </p:spPr>
        <p:txBody>
          <a:bodyPr>
            <a:noAutofit/>
          </a:bodyPr>
          <a:lstStyle/>
          <a:p>
            <a:pPr>
              <a:buNone/>
            </a:pPr>
            <a:r>
              <a:rPr lang="en-US" sz="2000" dirty="0" smtClean="0">
                <a:latin typeface="Shonar Bangla" pitchFamily="34" charset="0"/>
                <a:cs typeface="Shonar Bangla" pitchFamily="34" charset="0"/>
              </a:rPr>
              <a:t>                                                                                                       </a:t>
            </a: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buNone/>
            </a:pPr>
            <a:endParaRPr lang="en-US" sz="2000" dirty="0">
              <a:latin typeface="Shonar Bangla" pitchFamily="34" charset="0"/>
              <a:cs typeface="Shonar Bangla" pitchFamily="34" charset="0"/>
            </a:endParaRPr>
          </a:p>
          <a:p>
            <a:pPr>
              <a:buNone/>
            </a:pPr>
            <a:endParaRPr lang="en-US" sz="2000" dirty="0" smtClean="0">
              <a:latin typeface="Shonar Bangla" pitchFamily="34" charset="0"/>
              <a:cs typeface="Shonar Bangla" pitchFamily="34" charset="0"/>
            </a:endParaRPr>
          </a:p>
          <a:p>
            <a:pPr algn="ctr">
              <a:buNone/>
            </a:pPr>
            <a:r>
              <a:rPr lang="en-US" sz="2400" dirty="0">
                <a:latin typeface="Shonar Bangla" pitchFamily="34" charset="0"/>
                <a:cs typeface="Shonar Bangla" pitchFamily="34" charset="0"/>
              </a:rPr>
              <a:t> </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উম্মে</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হাবিবা</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আক্তার</a:t>
            </a:r>
            <a:endParaRPr lang="en-US" sz="2400" dirty="0" smtClean="0">
              <a:latin typeface="Shonar Bangla" pitchFamily="34" charset="0"/>
              <a:cs typeface="Shonar Bangla" pitchFamily="34" charset="0"/>
            </a:endParaRP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প্রভাষক</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সমাজবিজ্ঞান</a:t>
            </a:r>
            <a:r>
              <a:rPr lang="en-US" sz="2400" dirty="0" smtClean="0">
                <a:latin typeface="Shonar Bangla" pitchFamily="34" charset="0"/>
                <a:cs typeface="Shonar Bangla" pitchFamily="34" charset="0"/>
              </a:rPr>
              <a:t>)</a:t>
            </a: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বওলা</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ডিগ্রি</a:t>
            </a: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কলেজ</a:t>
            </a:r>
            <a:endParaRPr lang="en-US" sz="2400" dirty="0" smtClean="0">
              <a:latin typeface="Shonar Bangla" pitchFamily="34" charset="0"/>
              <a:cs typeface="Shonar Bangla" pitchFamily="34" charset="0"/>
            </a:endParaRPr>
          </a:p>
          <a:p>
            <a:pPr algn="ctr">
              <a:buNone/>
            </a:pPr>
            <a:r>
              <a:rPr lang="en-US" sz="2400" dirty="0" smtClean="0">
                <a:latin typeface="Shonar Bangla" pitchFamily="34" charset="0"/>
                <a:cs typeface="Shonar Bangla" pitchFamily="34" charset="0"/>
              </a:rPr>
              <a:t>   </a:t>
            </a:r>
            <a:r>
              <a:rPr lang="en-US" sz="2400" dirty="0" err="1" smtClean="0">
                <a:latin typeface="Shonar Bangla" pitchFamily="34" charset="0"/>
                <a:cs typeface="Shonar Bangla" pitchFamily="34" charset="0"/>
              </a:rPr>
              <a:t>ফুলপুর</a:t>
            </a:r>
            <a:r>
              <a:rPr lang="en-US" sz="2400" dirty="0" smtClean="0">
                <a:latin typeface="Shonar Bangla" pitchFamily="34" charset="0"/>
                <a:cs typeface="Shonar Bangla" pitchFamily="34" charset="0"/>
              </a:rPr>
              <a:t> , </a:t>
            </a:r>
            <a:r>
              <a:rPr lang="en-US" sz="2400" dirty="0" err="1" smtClean="0">
                <a:latin typeface="Shonar Bangla" pitchFamily="34" charset="0"/>
                <a:cs typeface="Shonar Bangla" pitchFamily="34" charset="0"/>
              </a:rPr>
              <a:t>ময়মনসিংহ</a:t>
            </a:r>
            <a:endParaRPr lang="en-US" sz="2400" dirty="0">
              <a:latin typeface="Shonar Bangla" pitchFamily="34" charset="0"/>
              <a:cs typeface="Shonar Bangla" pitchFamily="34" charset="0"/>
            </a:endParaRPr>
          </a:p>
        </p:txBody>
      </p:sp>
      <p:sp>
        <p:nvSpPr>
          <p:cNvPr id="17" name="Content Placeholder 7"/>
          <p:cNvSpPr>
            <a:spLocks noGrp="1"/>
          </p:cNvSpPr>
          <p:nvPr>
            <p:ph sz="quarter" idx="4"/>
          </p:nvPr>
        </p:nvSpPr>
        <p:spPr>
          <a:xfrm>
            <a:off x="6438211" y="1554521"/>
            <a:ext cx="5244273" cy="4905829"/>
          </a:xfrm>
          <a:solidFill>
            <a:schemeClr val="accent1">
              <a:lumMod val="20000"/>
              <a:lumOff val="80000"/>
            </a:schemeClr>
          </a:solidFill>
          <a:scene3d>
            <a:camera prst="orthographicFront"/>
            <a:lightRig rig="threePt" dir="t"/>
          </a:scene3d>
          <a:sp3d>
            <a:bevelT/>
          </a:sp3d>
        </p:spPr>
        <p:txBody>
          <a:bodyPr>
            <a:normAutofit/>
          </a:bodyPr>
          <a:lstStyle/>
          <a:p>
            <a:pPr>
              <a:buNone/>
            </a:pPr>
            <a:r>
              <a:rPr lang="en-US" sz="3200" dirty="0" smtClean="0">
                <a:latin typeface="Shonar Bangla" pitchFamily="34" charset="0"/>
                <a:cs typeface="Shonar Bangla" pitchFamily="34" charset="0"/>
              </a:rPr>
              <a:t>    </a:t>
            </a:r>
          </a:p>
          <a:p>
            <a:pPr>
              <a:buNone/>
            </a:pPr>
            <a:endParaRPr lang="en-US" sz="3200" dirty="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বিষয়ঃ</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সমাজবিজ্ঞান</a:t>
            </a:r>
            <a:r>
              <a:rPr lang="en-US" sz="3200" dirty="0" smtClean="0">
                <a:latin typeface="Shonar Bangla" pitchFamily="34" charset="0"/>
                <a:cs typeface="Shonar Bangla" pitchFamily="34" charset="0"/>
              </a:rPr>
              <a:t> </a:t>
            </a: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শ্রেণিঃ</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দ্বাদশ</a:t>
            </a:r>
            <a:endParaRPr lang="en-US" sz="3200" dirty="0" smtClean="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অধ্যায়ঃ</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পঞ্চম</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বাংলাদেশের</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অভ্যুদয়ের</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সামাজিক</a:t>
            </a: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প্রেক্ষাপট</a:t>
            </a:r>
            <a:r>
              <a:rPr lang="en-US" sz="3200" dirty="0" smtClean="0">
                <a:latin typeface="Shonar Bangla" pitchFamily="34" charset="0"/>
                <a:cs typeface="Shonar Bangla" pitchFamily="34" charset="0"/>
              </a:rPr>
              <a:t>)</a:t>
            </a:r>
          </a:p>
          <a:p>
            <a:pPr>
              <a:buNone/>
            </a:pPr>
            <a:r>
              <a:rPr lang="en-US" sz="3200" dirty="0" smtClean="0">
                <a:latin typeface="Shonar Bangla" pitchFamily="34" charset="0"/>
                <a:cs typeface="Shonar Bangla" pitchFamily="34" charset="0"/>
              </a:rPr>
              <a:t>    </a:t>
            </a:r>
            <a:r>
              <a:rPr lang="en-US" sz="3200" dirty="0" err="1" smtClean="0">
                <a:latin typeface="Shonar Bangla" pitchFamily="34" charset="0"/>
                <a:cs typeface="Shonar Bangla" pitchFamily="34" charset="0"/>
              </a:rPr>
              <a:t>পাঠঃ</a:t>
            </a:r>
            <a:r>
              <a:rPr lang="en-US" sz="3200" dirty="0" smtClean="0">
                <a:latin typeface="Shonar Bangla" pitchFamily="34" charset="0"/>
                <a:cs typeface="Shonar Bangla" pitchFamily="34" charset="0"/>
              </a:rPr>
              <a:t> </a:t>
            </a:r>
            <a:r>
              <a:rPr lang="bn-IN" sz="3200" dirty="0" smtClean="0">
                <a:latin typeface="Shonar Bangla" pitchFamily="34" charset="0"/>
                <a:cs typeface="Shonar Bangla" pitchFamily="34" charset="0"/>
              </a:rPr>
              <a:t>বাঙালি জাতীয়তাবাদের বিকাশধারা</a:t>
            </a:r>
            <a:endParaRPr lang="en-US" sz="3200" dirty="0" smtClean="0">
              <a:latin typeface="Shonar Bangla" pitchFamily="34" charset="0"/>
              <a:cs typeface="Shonar Bangla" pitchFamily="34" charset="0"/>
            </a:endParaRPr>
          </a:p>
          <a:p>
            <a:pPr>
              <a:buNone/>
            </a:pPr>
            <a:r>
              <a:rPr lang="en-US" sz="3200" dirty="0" smtClean="0">
                <a:latin typeface="Shonar Bangla" pitchFamily="34" charset="0"/>
                <a:cs typeface="Shonar Bangla" pitchFamily="34" charset="0"/>
              </a:rPr>
              <a:t>  </a:t>
            </a:r>
            <a:endParaRPr lang="en-US" sz="3200" dirty="0">
              <a:latin typeface="Shonar Bangla" pitchFamily="34" charset="0"/>
              <a:cs typeface="Shonar Bangla"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465" y="1690688"/>
            <a:ext cx="2127477" cy="2459111"/>
          </a:xfrm>
          <a:prstGeom prst="rect">
            <a:avLst/>
          </a:prstGeom>
        </p:spPr>
      </p:pic>
    </p:spTree>
    <p:extLst>
      <p:ext uri="{BB962C8B-B14F-4D97-AF65-F5344CB8AC3E}">
        <p14:creationId xmlns:p14="http://schemas.microsoft.com/office/powerpoint/2010/main" val="620031413"/>
      </p:ext>
    </p:extLst>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a:xfrm>
            <a:off x="7806870" y="5720898"/>
            <a:ext cx="3862615" cy="868588"/>
          </a:xfrm>
        </p:spPr>
        <p:txBody>
          <a:bodyPr>
            <a:noAutofit/>
          </a:bodyPr>
          <a:lstStyle/>
          <a:p>
            <a:r>
              <a:rPr lang="en-US" sz="6600" dirty="0" err="1" smtClean="0">
                <a:latin typeface="NikoshBAN" panose="02000000000000000000" pitchFamily="2" charset="0"/>
                <a:cs typeface="NikoshBAN" panose="02000000000000000000" pitchFamily="2" charset="0"/>
              </a:rPr>
              <a:t>আল্লাহ</a:t>
            </a:r>
            <a:r>
              <a:rPr lang="en-US" sz="6600" dirty="0" smtClean="0">
                <a:latin typeface="NikoshBAN" panose="02000000000000000000" pitchFamily="2" charset="0"/>
                <a:cs typeface="NikoshBAN" panose="02000000000000000000" pitchFamily="2" charset="0"/>
              </a:rPr>
              <a:t> </a:t>
            </a:r>
            <a:r>
              <a:rPr lang="en-US" sz="6600" dirty="0" err="1" smtClean="0">
                <a:latin typeface="NikoshBAN" panose="02000000000000000000" pitchFamily="2" charset="0"/>
                <a:cs typeface="NikoshBAN" panose="02000000000000000000" pitchFamily="2" charset="0"/>
              </a:rPr>
              <a:t>হাফেজ</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03935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by="(-#ppt_w*2)" calcmode="lin" valueType="num">
                                      <p:cBhvr rctx="PPT">
                                        <p:cTn id="15" dur="500" autoRev="1" fill="hold">
                                          <p:stCondLst>
                                            <p:cond delay="0"/>
                                          </p:stCondLst>
                                        </p:cTn>
                                        <p:tgtEl>
                                          <p:spTgt spid="2"/>
                                        </p:tgtEl>
                                        <p:attrNameLst>
                                          <p:attrName>ppt_w</p:attrName>
                                        </p:attrNameLst>
                                      </p:cBhvr>
                                    </p:anim>
                                    <p:anim by="(#ppt_w*0.50)" calcmode="lin" valueType="num">
                                      <p:cBhvr>
                                        <p:cTn id="16" dur="500" decel="50000" autoRev="1" fill="hold">
                                          <p:stCondLst>
                                            <p:cond delay="0"/>
                                          </p:stCondLst>
                                        </p:cTn>
                                        <p:tgtEl>
                                          <p:spTgt spid="2"/>
                                        </p:tgtEl>
                                        <p:attrNameLst>
                                          <p:attrName>ppt_x</p:attrName>
                                        </p:attrNameLst>
                                      </p:cBhvr>
                                    </p:anim>
                                    <p:anim from="(-#ppt_h/2)" to="(#ppt_y)" calcmode="lin" valueType="num">
                                      <p:cBhvr>
                                        <p:cTn id="17" dur="1000" fill="hold">
                                          <p:stCondLst>
                                            <p:cond delay="0"/>
                                          </p:stCondLst>
                                        </p:cTn>
                                        <p:tgtEl>
                                          <p:spTgt spid="2"/>
                                        </p:tgtEl>
                                        <p:attrNameLst>
                                          <p:attrName>ppt_y</p:attrName>
                                        </p:attrNameLst>
                                      </p:cBhvr>
                                    </p:anim>
                                    <p:animRot by="21600000">
                                      <p:cBhvr>
                                        <p:cTn id="18"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3796145" cy="501534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6146" y="1842654"/>
            <a:ext cx="4114800" cy="378229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0946" y="3505201"/>
            <a:ext cx="4113501" cy="3352800"/>
          </a:xfrm>
          <a:prstGeom prst="rect">
            <a:avLst/>
          </a:prstGeom>
        </p:spPr>
      </p:pic>
    </p:spTree>
    <p:extLst>
      <p:ext uri="{BB962C8B-B14F-4D97-AF65-F5344CB8AC3E}">
        <p14:creationId xmlns:p14="http://schemas.microsoft.com/office/powerpoint/2010/main" val="941176957"/>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1218" y="2581852"/>
            <a:ext cx="10515600" cy="1325563"/>
          </a:xfrm>
        </p:spPr>
        <p:txBody>
          <a:bodyPr>
            <a:normAutofit/>
          </a:bodyPr>
          <a:lstStyle/>
          <a:p>
            <a:pPr algn="ctr"/>
            <a:r>
              <a:rPr lang="bn-IN" sz="6600" dirty="0" smtClean="0">
                <a:latin typeface="NikoshBAN" panose="02000000000000000000" pitchFamily="2" charset="0"/>
                <a:cs typeface="NikoshBAN" panose="02000000000000000000" pitchFamily="2" charset="0"/>
              </a:rPr>
              <a:t>বাঙালি জাতীয়তাবাদের বিকাশধারা</a:t>
            </a:r>
            <a:endParaRPr lang="en-US" sz="6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6162876"/>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anose="02000000000000000000" pitchFamily="2" charset="0"/>
                <a:cs typeface="NikoshBAN" panose="02000000000000000000" pitchFamily="2" charset="0"/>
              </a:rPr>
              <a:t>শিখনফল</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pPr marL="0" indent="0">
              <a:buNone/>
            </a:pPr>
            <a:r>
              <a:rPr lang="en-US" dirty="0" err="1" smtClean="0">
                <a:latin typeface="NikoshBAN" panose="02000000000000000000" pitchFamily="2" charset="0"/>
                <a:cs typeface="NikoshBAN" panose="02000000000000000000" pitchFamily="2" charset="0"/>
              </a:rPr>
              <a:t>এই</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পাঠ</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শিক্ষার্থীরা</a:t>
            </a:r>
            <a:r>
              <a:rPr lang="en-US" dirty="0" smtClean="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১। </a:t>
            </a:r>
            <a:r>
              <a:rPr lang="en-US" dirty="0">
                <a:latin typeface="NikoshBAN" panose="02000000000000000000" pitchFamily="2" charset="0"/>
                <a:cs typeface="NikoshBAN" panose="02000000000000000000" pitchFamily="2" charset="0"/>
              </a:rPr>
              <a:t>১৯৫৪ </a:t>
            </a:r>
            <a:r>
              <a:rPr lang="en-US" dirty="0" err="1">
                <a:latin typeface="NikoshBAN" panose="02000000000000000000" pitchFamily="2" charset="0"/>
                <a:cs typeface="NikoshBAN" panose="02000000000000000000" pitchFamily="2" charset="0"/>
              </a:rPr>
              <a:t>সালের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যুক্তফ্রন্ট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গঠন</a:t>
            </a:r>
            <a:r>
              <a:rPr lang="en-US" dirty="0">
                <a:latin typeface="NikoshBAN" panose="02000000000000000000" pitchFamily="2" charset="0"/>
                <a:cs typeface="NikoshBAN" panose="02000000000000000000" pitchFamily="2" charset="0"/>
              </a:rPr>
              <a:t> ও </a:t>
            </a:r>
            <a:r>
              <a:rPr lang="en-US" dirty="0" err="1">
                <a:latin typeface="NikoshBAN" panose="02000000000000000000" pitchFamily="2" charset="0"/>
                <a:cs typeface="NikoshBAN" panose="02000000000000000000" pitchFamily="2" charset="0"/>
              </a:rPr>
              <a:t>প্রাদেশিক</a:t>
            </a:r>
            <a:r>
              <a:rPr lang="en-US" dirty="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নির্বাচন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সম্পর্কে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বলতে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পারবে</a:t>
            </a:r>
            <a:r>
              <a:rPr lang="en-US" dirty="0" smtClean="0">
                <a:latin typeface="NikoshBAN" panose="02000000000000000000" pitchFamily="2" charset="0"/>
                <a:cs typeface="NikoshBAN" panose="02000000000000000000" pitchFamily="2" charset="0"/>
              </a:rPr>
              <a:t>।</a:t>
            </a:r>
          </a:p>
          <a:p>
            <a:pPr marL="0" indent="0">
              <a:buNone/>
            </a:pPr>
            <a:r>
              <a:rPr lang="en-US" dirty="0" smtClean="0">
                <a:latin typeface="NikoshBAN" panose="02000000000000000000" pitchFamily="2" charset="0"/>
                <a:cs typeface="NikoshBAN" panose="02000000000000000000" pitchFamily="2" charset="0"/>
              </a:rPr>
              <a:t>২</a:t>
            </a:r>
            <a:r>
              <a:rPr lang="bn-IN" dirty="0" smtClean="0">
                <a:latin typeface="NikoshBAN" panose="02000000000000000000" pitchFamily="2" charset="0"/>
                <a:cs typeface="NikoshBAN" panose="02000000000000000000" pitchFamily="2" charset="0"/>
              </a:rPr>
              <a:t>। যুক্তফ্রন্টের </a:t>
            </a:r>
            <a:r>
              <a:rPr lang="bn-IN" dirty="0">
                <a:latin typeface="NikoshBAN" panose="02000000000000000000" pitchFamily="2" charset="0"/>
                <a:cs typeface="NikoshBAN" panose="02000000000000000000" pitchFamily="2" charset="0"/>
              </a:rPr>
              <a:t>ঐতিহাসিক ২১ </a:t>
            </a:r>
            <a:r>
              <a:rPr lang="bn-IN" dirty="0" smtClean="0">
                <a:latin typeface="NikoshBAN" panose="02000000000000000000" pitchFamily="2" charset="0"/>
                <a:cs typeface="NikoshBAN" panose="02000000000000000000" pitchFamily="2" charset="0"/>
              </a:rPr>
              <a:t>দফাগুলি বলতে পারবে।</a:t>
            </a:r>
          </a:p>
          <a:p>
            <a:pPr marL="0" indent="0">
              <a:buNone/>
            </a:pPr>
            <a:r>
              <a:rPr lang="bn-IN" dirty="0" smtClean="0">
                <a:latin typeface="NikoshBAN" panose="02000000000000000000" pitchFamily="2" charset="0"/>
                <a:cs typeface="NikoshBAN" panose="02000000000000000000" pitchFamily="2" charset="0"/>
              </a:rPr>
              <a:t>৩</a:t>
            </a:r>
            <a:r>
              <a:rPr lang="bn-IN" dirty="0" smtClean="0">
                <a:latin typeface="NikoshBAN" panose="02000000000000000000" pitchFamily="2" charset="0"/>
                <a:cs typeface="NikoshBAN" panose="02000000000000000000" pitchFamily="2" charset="0"/>
              </a:rPr>
              <a:t>। </a:t>
            </a:r>
            <a:r>
              <a:rPr lang="en-US" dirty="0" smtClean="0">
                <a:latin typeface="NikoshBAN" panose="02000000000000000000" pitchFamily="2" charset="0"/>
                <a:cs typeface="NikoshBAN" panose="02000000000000000000" pitchFamily="2" charset="0"/>
              </a:rPr>
              <a:t>১৯</a:t>
            </a:r>
            <a:r>
              <a:rPr lang="bn-IN" dirty="0">
                <a:latin typeface="NikoshBAN" panose="02000000000000000000" pitchFamily="2" charset="0"/>
                <a:cs typeface="NikoshBAN" panose="02000000000000000000" pitchFamily="2" charset="0"/>
              </a:rPr>
              <a:t>৬৬ সালের </a:t>
            </a:r>
            <a:r>
              <a:rPr lang="bn-IN" dirty="0" smtClean="0">
                <a:latin typeface="NikoshBAN" panose="02000000000000000000" pitchFamily="2" charset="0"/>
                <a:cs typeface="NikoshBAN" panose="02000000000000000000" pitchFamily="2" charset="0"/>
              </a:rPr>
              <a:t>ছয়দফাগুলি বলতে পারবে।</a:t>
            </a:r>
            <a:endParaRPr lang="en-US" dirty="0">
              <a:latin typeface="NikoshBAN" panose="02000000000000000000" pitchFamily="2" charset="0"/>
              <a:cs typeface="NikoshBAN" panose="02000000000000000000" pitchFamily="2" charset="0"/>
            </a:endParaRPr>
          </a:p>
          <a:p>
            <a:pPr marL="0" indent="0">
              <a:buNone/>
            </a:pPr>
            <a:endParaRPr lang="en-US" dirty="0">
              <a:latin typeface="NikoshBAN" panose="02000000000000000000" pitchFamily="2" charset="0"/>
              <a:cs typeface="NikoshBAN" panose="02000000000000000000" pitchFamily="2" charset="0"/>
            </a:endParaRPr>
          </a:p>
          <a:p>
            <a:pPr marL="0" indent="0">
              <a:buNone/>
            </a:pPr>
            <a:endParaRPr lang="en-US"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47592803"/>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7492" y="365125"/>
            <a:ext cx="4904508" cy="1325563"/>
          </a:xfrm>
        </p:spPr>
        <p:txBody>
          <a:bodyPr/>
          <a:lstStyle/>
          <a:p>
            <a:pPr algn="ctr"/>
            <a:r>
              <a:rPr lang="en-US" dirty="0">
                <a:latin typeface="NikoshBAN" panose="02000000000000000000" pitchFamily="2" charset="0"/>
                <a:cs typeface="NikoshBAN" panose="02000000000000000000" pitchFamily="2" charset="0"/>
              </a:rPr>
              <a:t>১৯৫৪ </a:t>
            </a:r>
            <a:r>
              <a:rPr lang="en-US" dirty="0" err="1">
                <a:latin typeface="NikoshBAN" panose="02000000000000000000" pitchFamily="2" charset="0"/>
                <a:cs typeface="NikoshBAN" panose="02000000000000000000" pitchFamily="2" charset="0"/>
              </a:rPr>
              <a:t>সালের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যুক্তফ্রন্ট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গঠন</a:t>
            </a:r>
            <a:endParaRPr lang="en-US" dirty="0"/>
          </a:p>
        </p:txBody>
      </p:sp>
      <p:sp>
        <p:nvSpPr>
          <p:cNvPr id="5" name="Content Placeholder 4"/>
          <p:cNvSpPr>
            <a:spLocks noGrp="1"/>
          </p:cNvSpPr>
          <p:nvPr>
            <p:ph idx="1"/>
          </p:nvPr>
        </p:nvSpPr>
        <p:spPr>
          <a:xfrm>
            <a:off x="838200" y="3685309"/>
            <a:ext cx="10515600" cy="2491654"/>
          </a:xfrm>
        </p:spPr>
        <p:txBody>
          <a:bodyPr/>
          <a:lstStyle/>
          <a:p>
            <a:pPr marL="0" indent="0">
              <a:buNone/>
            </a:pPr>
            <a:r>
              <a:rPr lang="bn-IN" dirty="0" smtClean="0">
                <a:latin typeface="NikoshBAN" panose="02000000000000000000" pitchFamily="2" charset="0"/>
                <a:cs typeface="NikoshBAN" panose="02000000000000000000" pitchFamily="2" charset="0"/>
              </a:rPr>
              <a:t>বাঙ্গালী জাতীয়তাবাদের বিকাশধারায় ১৯৫৪ সালের যুক্তফ্রন্ট গঠন, প্রাদেশিক নির্বাচন ও সরকার হিসেবে শপথগ্রহণ সবই ছিল জাতীয় চেতনার বহিঃপ্রকাশ। ১৯৪৭ সালে পাকিস্তান প্রতিষ্ঠার পর পূর্ব বাংলার জনগণ পাকিস্তান রাষ্ট্রের সুদূর প্রসারী কুটকৌশল এবং দ্বিজাতিতত্ত্বের ভুলসমুহ বুঝতে পারে। প্রাদেশিক সাধারণ নির্বাচন সংঘটনের উদ্দেশ্যে এবং ঐতিহাসিক ২১দফা বাস্তবায়নের লক্ষ্যে ১৯৫৩সালের ৪ঠা ডিসেম্বর আওয়ামী লীগ, কৃষক শ্রমিক পার্টি,নেজামে ইসলাম,বামপন্থি গণতন্ত্রের সমন্বয়ে গঠিত হয় যুক্তফ্রন্ট।</a:t>
            </a:r>
            <a:endParaRPr lang="en-US"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310" y="877599"/>
            <a:ext cx="5126182" cy="2558328"/>
          </a:xfrm>
          <a:prstGeom prst="rect">
            <a:avLst/>
          </a:prstGeom>
        </p:spPr>
      </p:pic>
    </p:spTree>
    <p:extLst>
      <p:ext uri="{BB962C8B-B14F-4D97-AF65-F5344CB8AC3E}">
        <p14:creationId xmlns:p14="http://schemas.microsoft.com/office/powerpoint/2010/main" val="134661612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4156364"/>
            <a:ext cx="12192000" cy="2701636"/>
          </a:xfrm>
        </p:spPr>
        <p:txBody>
          <a:bodyPr>
            <a:normAutofit/>
          </a:bodyPr>
          <a:lstStyle/>
          <a:p>
            <a:pPr marL="0" indent="0">
              <a:buNone/>
            </a:pPr>
            <a:r>
              <a:rPr lang="bn-IN" altLang="en-US" b="1" dirty="0">
                <a:latin typeface="NikoshBAN" panose="02000000000000000000" pitchFamily="2" charset="0"/>
                <a:cs typeface="NikoshBAN" panose="02000000000000000000" pitchFamily="2" charset="0"/>
              </a:rPr>
              <a:t>একুশ দফা</a:t>
            </a:r>
            <a:r>
              <a:rPr lang="bn-IN" altLang="en-US" dirty="0">
                <a:latin typeface="NikoshBAN" panose="02000000000000000000" pitchFamily="2" charset="0"/>
                <a:cs typeface="NikoshBAN" panose="02000000000000000000" pitchFamily="2" charset="0"/>
              </a:rPr>
              <a:t> ১৯৫৪ সালে </a:t>
            </a:r>
            <a:r>
              <a:rPr lang="bn-IN" altLang="en-US" dirty="0">
                <a:latin typeface="NikoshBAN" panose="02000000000000000000" pitchFamily="2" charset="0"/>
                <a:cs typeface="NikoshBAN" panose="02000000000000000000" pitchFamily="2" charset="0"/>
                <a:hlinkClick r:id="rId2" tooltip="পূর্ব বাংলা"/>
              </a:rPr>
              <a:t>পূর্ব বাংলা</a:t>
            </a:r>
            <a:r>
              <a:rPr lang="bn-IN" altLang="en-US" dirty="0">
                <a:latin typeface="NikoshBAN" panose="02000000000000000000" pitchFamily="2" charset="0"/>
                <a:cs typeface="NikoshBAN" panose="02000000000000000000" pitchFamily="2" charset="0"/>
              </a:rPr>
              <a:t> প্রাদেশিক পরিষদ নির্বাচনে ক্ষমতাসীন মুসলম লীগের বিরুদ্ধে প্রতিদ্বন্দ্বিতা এবং পূর্ব বাংলায় </a:t>
            </a:r>
            <a:r>
              <a:rPr lang="bn-IN" altLang="en-US" dirty="0">
                <a:latin typeface="NikoshBAN" panose="02000000000000000000" pitchFamily="2" charset="0"/>
                <a:cs typeface="NikoshBAN" panose="02000000000000000000" pitchFamily="2" charset="0"/>
                <a:hlinkClick r:id="rId3" tooltip="মুসলিম লীগ"/>
              </a:rPr>
              <a:t>মুসলিম লীগ</a:t>
            </a:r>
            <a:r>
              <a:rPr lang="bn-IN" altLang="en-US" dirty="0">
                <a:latin typeface="NikoshBAN" panose="02000000000000000000" pitchFamily="2" charset="0"/>
                <a:cs typeface="NikoshBAN" panose="02000000000000000000" pitchFamily="2" charset="0"/>
              </a:rPr>
              <a:t> শাসনের অবসানের উদ্দেশ্যে </a:t>
            </a:r>
            <a:r>
              <a:rPr lang="bn-IN" altLang="en-US" dirty="0">
                <a:latin typeface="NikoshBAN" panose="02000000000000000000" pitchFamily="2" charset="0"/>
                <a:cs typeface="NikoshBAN" panose="02000000000000000000" pitchFamily="2" charset="0"/>
                <a:hlinkClick r:id="rId4" tooltip="আওয়ামী মুসলীম লীগ (পাতার অস্তিত্ব নেই)"/>
              </a:rPr>
              <a:t>আওয়ামী মুসলীম লীগ</a:t>
            </a:r>
            <a:r>
              <a:rPr lang="bn-IN" altLang="en-US" dirty="0">
                <a:latin typeface="NikoshBAN" panose="02000000000000000000" pitchFamily="2" charset="0"/>
                <a:cs typeface="NikoshBAN" panose="02000000000000000000" pitchFamily="2" charset="0"/>
              </a:rPr>
              <a:t>, কৃষক-শ্রমিক পার্টি, নেজামে ইসলাম এবং গণতন্ত্রী দলের </a:t>
            </a:r>
            <a:r>
              <a:rPr lang="bn-IN" altLang="en-US" dirty="0" smtClean="0">
                <a:latin typeface="NikoshBAN" panose="02000000000000000000" pitchFamily="2" charset="0"/>
                <a:cs typeface="NikoshBAN" panose="02000000000000000000" pitchFamily="2" charset="0"/>
              </a:rPr>
              <a:t>সমন্বয়ে </a:t>
            </a:r>
            <a:r>
              <a:rPr lang="bn-IN" altLang="en-US" dirty="0">
                <a:latin typeface="NikoshBAN" panose="02000000000000000000" pitchFamily="2" charset="0"/>
                <a:cs typeface="NikoshBAN" panose="02000000000000000000" pitchFamily="2" charset="0"/>
              </a:rPr>
              <a:t>১৯৫৩ সালের ৪ ডিসেম্বর </a:t>
            </a:r>
            <a:r>
              <a:rPr lang="bn-IN" altLang="en-US" dirty="0">
                <a:latin typeface="NikoshBAN" panose="02000000000000000000" pitchFamily="2" charset="0"/>
                <a:cs typeface="NikoshBAN" panose="02000000000000000000" pitchFamily="2" charset="0"/>
                <a:hlinkClick r:id="rId5" tooltip="যুক্তফ্রন্ট"/>
              </a:rPr>
              <a:t>যুক্তফ্রন্ট</a:t>
            </a:r>
            <a:r>
              <a:rPr lang="bn-IN" altLang="en-US" dirty="0">
                <a:latin typeface="NikoshBAN" panose="02000000000000000000" pitchFamily="2" charset="0"/>
                <a:cs typeface="NikoshBAN" panose="02000000000000000000" pitchFamily="2" charset="0"/>
              </a:rPr>
              <a:t> নামে একটি নির্বাচনী মোর্চা গঠিত হয়। এর প্রধান উদ্যোক্তা ছিলেন কৃষক-শ্রমিক পার্টির সভাপতি </a:t>
            </a:r>
            <a:r>
              <a:rPr lang="bn-IN" altLang="en-US" dirty="0">
                <a:latin typeface="NikoshBAN" panose="02000000000000000000" pitchFamily="2" charset="0"/>
                <a:cs typeface="NikoshBAN" panose="02000000000000000000" pitchFamily="2" charset="0"/>
                <a:hlinkClick r:id="rId6" tooltip="এ. কে. ফজলুল হক"/>
              </a:rPr>
              <a:t>এ. কে. ফজলুল হক</a:t>
            </a:r>
            <a:r>
              <a:rPr lang="bn-IN" altLang="en-US" dirty="0">
                <a:latin typeface="NikoshBAN" panose="02000000000000000000" pitchFamily="2" charset="0"/>
                <a:cs typeface="NikoshBAN" panose="02000000000000000000" pitchFamily="2" charset="0"/>
              </a:rPr>
              <a:t>, </a:t>
            </a:r>
            <a:r>
              <a:rPr lang="bn-IN" altLang="en-US" dirty="0">
                <a:latin typeface="NikoshBAN" panose="02000000000000000000" pitchFamily="2" charset="0"/>
                <a:cs typeface="NikoshBAN" panose="02000000000000000000" pitchFamily="2" charset="0"/>
                <a:hlinkClick r:id="rId4" tooltip="আওয়ামী মুসলীম লীগ (পাতার অস্তিত্ব নেই)"/>
              </a:rPr>
              <a:t>আওয়ামী মুসলীম লীগের</a:t>
            </a:r>
            <a:r>
              <a:rPr lang="bn-IN" altLang="en-US" dirty="0">
                <a:latin typeface="NikoshBAN" panose="02000000000000000000" pitchFamily="2" charset="0"/>
                <a:cs typeface="NikoshBAN" panose="02000000000000000000" pitchFamily="2" charset="0"/>
              </a:rPr>
              <a:t> সভাপতি মাওলানা </a:t>
            </a:r>
            <a:r>
              <a:rPr lang="bn-IN" altLang="en-US" dirty="0">
                <a:latin typeface="NikoshBAN" panose="02000000000000000000" pitchFamily="2" charset="0"/>
                <a:cs typeface="NikoshBAN" panose="02000000000000000000" pitchFamily="2" charset="0"/>
                <a:hlinkClick r:id="rId7" tooltip="আবদুল হামিদ খান ভাসানী"/>
              </a:rPr>
              <a:t>আবদুল হামিদ খান ভাসানী</a:t>
            </a:r>
            <a:r>
              <a:rPr lang="bn-IN" altLang="en-US" dirty="0">
                <a:latin typeface="NikoshBAN" panose="02000000000000000000" pitchFamily="2" charset="0"/>
                <a:cs typeface="NikoshBAN" panose="02000000000000000000" pitchFamily="2" charset="0"/>
              </a:rPr>
              <a:t> এবং নেতা </a:t>
            </a:r>
            <a:r>
              <a:rPr lang="bn-IN" altLang="en-US" dirty="0">
                <a:latin typeface="NikoshBAN" panose="02000000000000000000" pitchFamily="2" charset="0"/>
                <a:cs typeface="NikoshBAN" panose="02000000000000000000" pitchFamily="2" charset="0"/>
                <a:hlinkClick r:id="rId8" tooltip="হোসেন শহীদ সোহ্‌রাওয়ার্দী"/>
              </a:rPr>
              <a:t>হোসেন শহীদ সোহ্‌রাওয়ার্দী</a:t>
            </a:r>
            <a:r>
              <a:rPr lang="bn-IN" altLang="en-US" dirty="0">
                <a:latin typeface="NikoshBAN" panose="02000000000000000000" pitchFamily="2" charset="0"/>
                <a:cs typeface="NikoshBAN" panose="02000000000000000000" pitchFamily="2" charset="0"/>
              </a:rPr>
              <a:t>। যুক্তফ্রন্টের পক্ষ থেকে ২১টি প্রতিশ্রুতি সহকারে যে নির্বাচনী কর্মসূচী ঘোষণা করা হয় তা </a:t>
            </a:r>
            <a:r>
              <a:rPr lang="bn-IN" altLang="en-US" b="1" dirty="0">
                <a:latin typeface="NikoshBAN" panose="02000000000000000000" pitchFamily="2" charset="0"/>
                <a:cs typeface="NikoshBAN" panose="02000000000000000000" pitchFamily="2" charset="0"/>
              </a:rPr>
              <a:t>একুশ দফা কর্মসূচী</a:t>
            </a:r>
            <a:r>
              <a:rPr lang="bn-IN" altLang="en-US" dirty="0">
                <a:latin typeface="NikoshBAN" panose="02000000000000000000" pitchFamily="2" charset="0"/>
                <a:cs typeface="NikoshBAN" panose="02000000000000000000" pitchFamily="2" charset="0"/>
              </a:rPr>
              <a:t> নামে পরিচিত।</a:t>
            </a:r>
            <a:r>
              <a:rPr lang="bn-IN" altLang="en-US" baseline="30000" dirty="0">
                <a:latin typeface="NikoshBAN" panose="02000000000000000000" pitchFamily="2" charset="0"/>
                <a:cs typeface="NikoshBAN" panose="02000000000000000000" pitchFamily="2" charset="0"/>
                <a:hlinkClick r:id="rId9"/>
              </a:rPr>
              <a:t>[</a:t>
            </a:r>
            <a:endParaRPr lang="en-US" dirty="0">
              <a:latin typeface="NikoshBAN" panose="02000000000000000000" pitchFamily="2" charset="0"/>
              <a:cs typeface="NikoshBAN" panose="02000000000000000000" pitchFamily="2" charset="0"/>
            </a:endParaRPr>
          </a:p>
        </p:txBody>
      </p:sp>
      <p:pic>
        <p:nvPicPr>
          <p:cNvPr id="11" name="Pictur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26327" y="0"/>
            <a:ext cx="5611091" cy="3532909"/>
          </a:xfrm>
          <a:prstGeom prst="rect">
            <a:avLst/>
          </a:prstGeom>
        </p:spPr>
      </p:pic>
    </p:spTree>
    <p:extLst>
      <p:ext uri="{BB962C8B-B14F-4D97-AF65-F5344CB8AC3E}">
        <p14:creationId xmlns:p14="http://schemas.microsoft.com/office/powerpoint/2010/main" val="273918572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825624"/>
            <a:ext cx="12192000" cy="5032375"/>
          </a:xfrm>
        </p:spPr>
        <p:txBody>
          <a:bodyPr>
            <a:normAutofit lnSpcReduction="10000"/>
          </a:bodyPr>
          <a:lstStyle/>
          <a:p>
            <a:pPr marL="0" indent="0">
              <a:buNone/>
            </a:pPr>
            <a:r>
              <a:rPr lang="bn-IN" dirty="0" smtClean="0">
                <a:latin typeface="NikoshBAN" panose="02000000000000000000" pitchFamily="2" charset="0"/>
                <a:cs typeface="NikoshBAN" panose="02000000000000000000" pitchFamily="2" charset="0"/>
                <a:hlinkClick r:id="rId2" tooltip="বাংলা ভাষা"/>
              </a:rPr>
              <a:t>১। </a:t>
            </a:r>
            <a:r>
              <a:rPr lang="as-IN" dirty="0" smtClean="0">
                <a:latin typeface="NikoshBAN" panose="02000000000000000000" pitchFamily="2" charset="0"/>
                <a:cs typeface="NikoshBAN" panose="02000000000000000000" pitchFamily="2" charset="0"/>
                <a:hlinkClick r:id="rId2" tooltip="বাংলা ভাষা"/>
              </a:rPr>
              <a:t>বাংলাকে</a:t>
            </a:r>
            <a:r>
              <a:rPr lang="as-IN" dirty="0" smtClean="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rPr>
              <a:t>পাকিস্তানের অন্যতম </a:t>
            </a:r>
            <a:r>
              <a:rPr lang="as-IN" dirty="0">
                <a:latin typeface="NikoshBAN" panose="02000000000000000000" pitchFamily="2" charset="0"/>
                <a:cs typeface="NikoshBAN" panose="02000000000000000000" pitchFamily="2" charset="0"/>
                <a:hlinkClick r:id="rId3" tooltip="রাষ্ট্রভাষা"/>
              </a:rPr>
              <a:t>রাষ্ট্রভাষা</a:t>
            </a:r>
            <a:r>
              <a:rPr lang="as-IN" dirty="0">
                <a:latin typeface="NikoshBAN" panose="02000000000000000000" pitchFamily="2" charset="0"/>
                <a:cs typeface="NikoshBAN" panose="02000000000000000000" pitchFamily="2" charset="0"/>
              </a:rPr>
              <a:t> করা </a:t>
            </a:r>
            <a:r>
              <a:rPr lang="as-IN" dirty="0" smtClean="0">
                <a:latin typeface="NikoshBAN" panose="02000000000000000000" pitchFamily="2" charset="0"/>
                <a:cs typeface="NikoshBAN" panose="02000000000000000000" pitchFamily="2" charset="0"/>
              </a:rPr>
              <a:t>হবে</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২। </a:t>
            </a:r>
            <a:r>
              <a:rPr lang="as-IN" dirty="0" smtClean="0">
                <a:latin typeface="NikoshBAN" panose="02000000000000000000" pitchFamily="2" charset="0"/>
                <a:cs typeface="NikoshBAN" panose="02000000000000000000" pitchFamily="2" charset="0"/>
              </a:rPr>
              <a:t>বিনা </a:t>
            </a:r>
            <a:r>
              <a:rPr lang="as-IN" dirty="0">
                <a:latin typeface="NikoshBAN" panose="02000000000000000000" pitchFamily="2" charset="0"/>
                <a:cs typeface="NikoshBAN" panose="02000000000000000000" pitchFamily="2" charset="0"/>
              </a:rPr>
              <a:t>ক্ষতিপূরণে </a:t>
            </a:r>
            <a:r>
              <a:rPr lang="as-IN" dirty="0">
                <a:latin typeface="NikoshBAN" panose="02000000000000000000" pitchFamily="2" charset="0"/>
                <a:cs typeface="NikoshBAN" panose="02000000000000000000" pitchFamily="2" charset="0"/>
                <a:hlinkClick r:id="rId4" tooltip="জমিদারি (পাতার অস্তিত্ব নেই)"/>
              </a:rPr>
              <a:t>জমিদারি</a:t>
            </a:r>
            <a:r>
              <a:rPr lang="as-IN" dirty="0">
                <a:latin typeface="NikoshBAN" panose="02000000000000000000" pitchFamily="2" charset="0"/>
                <a:cs typeface="NikoshBAN" panose="02000000000000000000" pitchFamily="2" charset="0"/>
              </a:rPr>
              <a:t> ও সমস্ত </a:t>
            </a:r>
            <a:r>
              <a:rPr lang="as-IN" dirty="0">
                <a:latin typeface="NikoshBAN" panose="02000000000000000000" pitchFamily="2" charset="0"/>
                <a:cs typeface="NikoshBAN" panose="02000000000000000000" pitchFamily="2" charset="0"/>
                <a:hlinkClick r:id="rId5" tooltip="খাজনা (পাতার অস্তিত্ব নেই)"/>
              </a:rPr>
              <a:t>খাজনা</a:t>
            </a:r>
            <a:r>
              <a:rPr lang="as-IN" dirty="0">
                <a:latin typeface="NikoshBAN" panose="02000000000000000000" pitchFamily="2" charset="0"/>
                <a:cs typeface="NikoshBAN" panose="02000000000000000000" pitchFamily="2" charset="0"/>
              </a:rPr>
              <a:t> </a:t>
            </a:r>
            <a:r>
              <a:rPr lang="as-IN" dirty="0" smtClean="0">
                <a:latin typeface="NikoshBAN" panose="02000000000000000000" pitchFamily="2" charset="0"/>
                <a:cs typeface="NikoshBAN" panose="02000000000000000000" pitchFamily="2" charset="0"/>
              </a:rPr>
              <a:t>আ</a:t>
            </a:r>
            <a:r>
              <a:rPr lang="bn-IN" dirty="0" smtClean="0">
                <a:latin typeface="NikoshBAN" panose="02000000000000000000" pitchFamily="2" charset="0"/>
                <a:cs typeface="NikoshBAN" panose="02000000000000000000" pitchFamily="2" charset="0"/>
              </a:rPr>
              <a:t>দায়</a:t>
            </a:r>
            <a:r>
              <a:rPr lang="as-IN" dirty="0" smtClean="0">
                <a:latin typeface="NikoshBAN" panose="02000000000000000000" pitchFamily="2" charset="0"/>
                <a:cs typeface="NikoshBAN" panose="02000000000000000000" pitchFamily="2" charset="0"/>
              </a:rPr>
              <a:t>কারী </a:t>
            </a:r>
            <a:r>
              <a:rPr lang="as-IN" dirty="0">
                <a:latin typeface="NikoshBAN" panose="02000000000000000000" pitchFamily="2" charset="0"/>
                <a:cs typeface="NikoshBAN" panose="02000000000000000000" pitchFamily="2" charset="0"/>
              </a:rPr>
              <a:t>স্বত্ব উচ্ছেদ ও রহিত করে উদ্বৃত্ত জমি ভূমিহীন কৃষকদের মধ্যে বিতরণ এবং খাজনা হ্রাস ও সার্টিফিকেট মারফত খাজনা আদায় রহিত করা </a:t>
            </a:r>
            <a:r>
              <a:rPr lang="as-IN" dirty="0" smtClean="0">
                <a:latin typeface="NikoshBAN" panose="02000000000000000000" pitchFamily="2" charset="0"/>
                <a:cs typeface="NikoshBAN" panose="02000000000000000000" pitchFamily="2" charset="0"/>
              </a:rPr>
              <a:t>হবে</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৩। </a:t>
            </a:r>
            <a:r>
              <a:rPr lang="as-IN" dirty="0" smtClean="0">
                <a:latin typeface="NikoshBAN" panose="02000000000000000000" pitchFamily="2" charset="0"/>
                <a:cs typeface="NikoshBAN" panose="02000000000000000000" pitchFamily="2" charset="0"/>
              </a:rPr>
              <a:t>পাট </a:t>
            </a:r>
            <a:r>
              <a:rPr lang="as-IN" dirty="0">
                <a:latin typeface="NikoshBAN" panose="02000000000000000000" pitchFamily="2" charset="0"/>
                <a:cs typeface="NikoshBAN" panose="02000000000000000000" pitchFamily="2" charset="0"/>
              </a:rPr>
              <a:t>ব্যবসা জাতীয়করণ এবং তা পূর্ববঙ্গ সরকারের প্রত্যক্ষ পরিচালনায় আনা এবং মুসলিম লীগ শাসনামলের পাট কেলেঙ্কারির তদন্ত ও অপরাধীর শাস্তি বিধান </a:t>
            </a:r>
            <a:r>
              <a:rPr lang="as-IN" dirty="0" smtClean="0">
                <a:latin typeface="NikoshBAN" panose="02000000000000000000" pitchFamily="2" charset="0"/>
                <a:cs typeface="NikoshBAN" panose="02000000000000000000" pitchFamily="2" charset="0"/>
              </a:rPr>
              <a:t>করা</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৪। </a:t>
            </a:r>
            <a:r>
              <a:rPr lang="as-IN" dirty="0" smtClean="0">
                <a:latin typeface="NikoshBAN" panose="02000000000000000000" pitchFamily="2" charset="0"/>
                <a:cs typeface="NikoshBAN" panose="02000000000000000000" pitchFamily="2" charset="0"/>
              </a:rPr>
              <a:t>কৃষিতে </a:t>
            </a:r>
            <a:r>
              <a:rPr lang="as-IN" dirty="0">
                <a:latin typeface="NikoshBAN" panose="02000000000000000000" pitchFamily="2" charset="0"/>
                <a:cs typeface="NikoshBAN" panose="02000000000000000000" pitchFamily="2" charset="0"/>
              </a:rPr>
              <a:t>সমবায় প্রথা প্রবর্তন এবং সরকারি সাহায্যে কুটির শিল্পের উন্নয়ন</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৫। </a:t>
            </a:r>
            <a:r>
              <a:rPr lang="as-IN" dirty="0" smtClean="0">
                <a:latin typeface="NikoshBAN" panose="02000000000000000000" pitchFamily="2" charset="0"/>
                <a:cs typeface="NikoshBAN" panose="02000000000000000000" pitchFamily="2" charset="0"/>
              </a:rPr>
              <a:t>পূর্ববঙ্গকে </a:t>
            </a:r>
            <a:r>
              <a:rPr lang="as-IN" dirty="0">
                <a:latin typeface="NikoshBAN" panose="02000000000000000000" pitchFamily="2" charset="0"/>
                <a:cs typeface="NikoshBAN" panose="02000000000000000000" pitchFamily="2" charset="0"/>
              </a:rPr>
              <a:t>লবণ শিল্পে স্বয়ংসম্পূর্ণ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৬। </a:t>
            </a:r>
            <a:r>
              <a:rPr lang="as-IN" dirty="0" smtClean="0">
                <a:latin typeface="NikoshBAN" panose="02000000000000000000" pitchFamily="2" charset="0"/>
                <a:cs typeface="NikoshBAN" panose="02000000000000000000" pitchFamily="2" charset="0"/>
              </a:rPr>
              <a:t>কারিগর </a:t>
            </a:r>
            <a:r>
              <a:rPr lang="as-IN" dirty="0">
                <a:latin typeface="NikoshBAN" panose="02000000000000000000" pitchFamily="2" charset="0"/>
                <a:cs typeface="NikoshBAN" panose="02000000000000000000" pitchFamily="2" charset="0"/>
              </a:rPr>
              <a:t>শ্রেনীর গরিব </a:t>
            </a:r>
            <a:r>
              <a:rPr lang="as-IN" dirty="0" smtClean="0">
                <a:latin typeface="NikoshBAN" panose="02000000000000000000" pitchFamily="2" charset="0"/>
                <a:cs typeface="NikoshBAN" panose="02000000000000000000" pitchFamily="2" charset="0"/>
              </a:rPr>
              <a:t>মোহা</a:t>
            </a:r>
            <a:r>
              <a:rPr lang="bn-IN" dirty="0" smtClean="0">
                <a:latin typeface="NikoshBAN" panose="02000000000000000000" pitchFamily="2" charset="0"/>
                <a:cs typeface="NikoshBAN" panose="02000000000000000000" pitchFamily="2" charset="0"/>
              </a:rPr>
              <a:t>জন</a:t>
            </a:r>
            <a:r>
              <a:rPr lang="as-IN" dirty="0" smtClean="0">
                <a:latin typeface="NikoshBAN" panose="02000000000000000000" pitchFamily="2" charset="0"/>
                <a:cs typeface="NikoshBAN" panose="02000000000000000000" pitchFamily="2" charset="0"/>
              </a:rPr>
              <a:t>দের </a:t>
            </a:r>
            <a:r>
              <a:rPr lang="as-IN" dirty="0">
                <a:latin typeface="NikoshBAN" panose="02000000000000000000" pitchFamily="2" charset="0"/>
                <a:cs typeface="NikoshBAN" panose="02000000000000000000" pitchFamily="2" charset="0"/>
              </a:rPr>
              <a:t>কর্মসংস্থানের আশু ব্যবস্থা</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৭। </a:t>
            </a:r>
            <a:r>
              <a:rPr lang="as-IN" dirty="0" smtClean="0">
                <a:latin typeface="NikoshBAN" panose="02000000000000000000" pitchFamily="2" charset="0"/>
                <a:cs typeface="NikoshBAN" panose="02000000000000000000" pitchFamily="2" charset="0"/>
              </a:rPr>
              <a:t>খাল </a:t>
            </a:r>
            <a:r>
              <a:rPr lang="as-IN" dirty="0">
                <a:latin typeface="NikoshBAN" panose="02000000000000000000" pitchFamily="2" charset="0"/>
                <a:cs typeface="NikoshBAN" panose="02000000000000000000" pitchFamily="2" charset="0"/>
              </a:rPr>
              <a:t>খনন ও সেচ ব্যবস্থার মাধ্যমে দেশে বন্যা ও দূর্ভিক্ষ রোধ</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৮। </a:t>
            </a:r>
            <a:r>
              <a:rPr lang="as-IN" dirty="0" smtClean="0">
                <a:latin typeface="NikoshBAN" panose="02000000000000000000" pitchFamily="2" charset="0"/>
                <a:cs typeface="NikoshBAN" panose="02000000000000000000" pitchFamily="2" charset="0"/>
              </a:rPr>
              <a:t>পূর্ববঙ্গে </a:t>
            </a:r>
            <a:r>
              <a:rPr lang="as-IN" dirty="0">
                <a:latin typeface="NikoshBAN" panose="02000000000000000000" pitchFamily="2" charset="0"/>
                <a:cs typeface="NikoshBAN" panose="02000000000000000000" pitchFamily="2" charset="0"/>
              </a:rPr>
              <a:t>কৃষি ও শিল্প খাতের আধুনিকায়নের মাধ্যমে দেশকে স্বাবলম্বী করা এবং </a:t>
            </a:r>
            <a:r>
              <a:rPr lang="as-IN" dirty="0">
                <a:latin typeface="NikoshBAN" panose="02000000000000000000" pitchFamily="2" charset="0"/>
                <a:cs typeface="NikoshBAN" panose="02000000000000000000" pitchFamily="2" charset="0"/>
                <a:hlinkClick r:id="rId6" tooltip="আন্তর্জাতিক শ্রম সংস্থা"/>
              </a:rPr>
              <a:t>আন্তর্জাতিক শ্রম সংস্থার</a:t>
            </a:r>
            <a:r>
              <a:rPr lang="as-IN" dirty="0">
                <a:latin typeface="NikoshBAN" panose="02000000000000000000" pitchFamily="2" charset="0"/>
                <a:cs typeface="NikoshBAN" panose="02000000000000000000" pitchFamily="2" charset="0"/>
              </a:rPr>
              <a:t> (</a:t>
            </a:r>
            <a:r>
              <a:rPr lang="en-US" dirty="0">
                <a:latin typeface="NikoshBAN" panose="02000000000000000000" pitchFamily="2" charset="0"/>
                <a:cs typeface="NikoshBAN" panose="02000000000000000000" pitchFamily="2" charset="0"/>
              </a:rPr>
              <a:t>ILO) </a:t>
            </a:r>
            <a:r>
              <a:rPr lang="as-IN" dirty="0">
                <a:latin typeface="NikoshBAN" panose="02000000000000000000" pitchFamily="2" charset="0"/>
                <a:cs typeface="NikoshBAN" panose="02000000000000000000" pitchFamily="2" charset="0"/>
              </a:rPr>
              <a:t>মূলনীতি মাফিক শ্রমিক অধিকার </a:t>
            </a:r>
            <a:r>
              <a:rPr lang="as-IN" dirty="0" smtClean="0">
                <a:latin typeface="NikoshBAN" panose="02000000000000000000" pitchFamily="2" charset="0"/>
                <a:cs typeface="NikoshBAN" panose="02000000000000000000" pitchFamily="2" charset="0"/>
              </a:rPr>
              <a:t>প্রতিষ্ঠা।</a:t>
            </a:r>
            <a:r>
              <a:rPr lang="bn-IN"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4381495"/>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982"/>
            <a:ext cx="12192000" cy="6761018"/>
          </a:xfrm>
        </p:spPr>
        <p:txBody>
          <a:bodyPr>
            <a:normAutofit/>
          </a:bodyPr>
          <a:lstStyle/>
          <a:p>
            <a:pPr marL="0" indent="0">
              <a:buNone/>
            </a:pPr>
            <a:r>
              <a:rPr lang="bn-IN" dirty="0" smtClean="0">
                <a:latin typeface="NikoshBAN" panose="02000000000000000000" pitchFamily="2" charset="0"/>
                <a:cs typeface="NikoshBAN" panose="02000000000000000000" pitchFamily="2" charset="0"/>
              </a:rPr>
              <a:t>৯। </a:t>
            </a:r>
            <a:r>
              <a:rPr lang="as-IN" dirty="0" smtClean="0">
                <a:latin typeface="NikoshBAN" panose="02000000000000000000" pitchFamily="2" charset="0"/>
                <a:cs typeface="NikoshBAN" panose="02000000000000000000" pitchFamily="2" charset="0"/>
              </a:rPr>
              <a:t>দেশের </a:t>
            </a:r>
            <a:r>
              <a:rPr lang="as-IN" dirty="0">
                <a:latin typeface="NikoshBAN" panose="02000000000000000000" pitchFamily="2" charset="0"/>
                <a:cs typeface="NikoshBAN" panose="02000000000000000000" pitchFamily="2" charset="0"/>
              </a:rPr>
              <a:t>সর্বত্র অবৈতনিক বাধ্যতামূলক প্রাথমিক শিক্ষার প্রবর্তন এবং </a:t>
            </a:r>
            <a:r>
              <a:rPr lang="as-IN" dirty="0" smtClean="0">
                <a:latin typeface="NikoshBAN" panose="02000000000000000000" pitchFamily="2" charset="0"/>
                <a:cs typeface="NikoshBAN" panose="02000000000000000000" pitchFamily="2" charset="0"/>
              </a:rPr>
              <a:t>শিক্ষকদের </a:t>
            </a:r>
            <a:r>
              <a:rPr lang="as-IN" dirty="0">
                <a:latin typeface="NikoshBAN" panose="02000000000000000000" pitchFamily="2" charset="0"/>
                <a:cs typeface="NikoshBAN" panose="02000000000000000000" pitchFamily="2" charset="0"/>
              </a:rPr>
              <a:t>ন্যায্য বেতন ও ভাতার ব্যবস্থা</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১০। </a:t>
            </a:r>
            <a:r>
              <a:rPr lang="as-IN" dirty="0" smtClean="0">
                <a:latin typeface="NikoshBAN" panose="02000000000000000000" pitchFamily="2" charset="0"/>
                <a:cs typeface="NikoshBAN" panose="02000000000000000000" pitchFamily="2" charset="0"/>
              </a:rPr>
              <a:t>শিক্ষাব্যবস্থার </a:t>
            </a:r>
            <a:r>
              <a:rPr lang="as-IN" dirty="0">
                <a:latin typeface="NikoshBAN" panose="02000000000000000000" pitchFamily="2" charset="0"/>
                <a:cs typeface="NikoshBAN" panose="02000000000000000000" pitchFamily="2" charset="0"/>
              </a:rPr>
              <a:t>আমূল সংস্কার, মাতৃভাষায় শিক্ষাদান, সরকারি ও বেসরকারি বিদ্যালয়ের ভেদাভেদ বিলোপ করে সকল বিদ্যালয়কে সরকারি সাহায্যপুষ্ট প্রতিষ্ঠানে পরিণত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১১। </a:t>
            </a:r>
            <a:r>
              <a:rPr lang="as-IN" dirty="0" smtClean="0">
                <a:latin typeface="NikoshBAN" panose="02000000000000000000" pitchFamily="2" charset="0"/>
                <a:cs typeface="NikoshBAN" panose="02000000000000000000" pitchFamily="2" charset="0"/>
              </a:rPr>
              <a:t>ঢাকা </a:t>
            </a:r>
            <a:r>
              <a:rPr lang="as-IN" dirty="0">
                <a:latin typeface="NikoshBAN" panose="02000000000000000000" pitchFamily="2" charset="0"/>
                <a:cs typeface="NikoshBAN" panose="02000000000000000000" pitchFamily="2" charset="0"/>
              </a:rPr>
              <a:t>ও রাজশাহী বিশ্ববিদ্যালয় আইন প্রভৃতি প্রতিক্রিয়াশীল আইন বাতিল এবং উচ্চশিক্ষা সহজলভ্য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১২। </a:t>
            </a:r>
            <a:r>
              <a:rPr lang="as-IN" dirty="0" smtClean="0">
                <a:latin typeface="NikoshBAN" panose="02000000000000000000" pitchFamily="2" charset="0"/>
                <a:cs typeface="NikoshBAN" panose="02000000000000000000" pitchFamily="2" charset="0"/>
              </a:rPr>
              <a:t>শাসনব্য</a:t>
            </a:r>
            <a:r>
              <a:rPr lang="bn-IN" dirty="0" smtClean="0">
                <a:latin typeface="NikoshBAN" panose="02000000000000000000" pitchFamily="2" charset="0"/>
                <a:cs typeface="NikoshBAN" panose="02000000000000000000" pitchFamily="2" charset="0"/>
              </a:rPr>
              <a:t>য়</a:t>
            </a:r>
            <a:r>
              <a:rPr lang="as-IN" dirty="0" smtClean="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rPr>
              <a:t>হ্রাস, যুক্তফ্রন্টের কোনো মন্ত্রীর এক হাজার টাকার বেশি বেতন গ্রহণ না </a:t>
            </a:r>
            <a:r>
              <a:rPr lang="as-IN" dirty="0" smtClean="0">
                <a:latin typeface="NikoshBAN" panose="02000000000000000000" pitchFamily="2" charset="0"/>
                <a:cs typeface="NikoshBAN" panose="02000000000000000000" pitchFamily="2" charset="0"/>
              </a:rPr>
              <a:t>করা</a:t>
            </a:r>
            <a:r>
              <a:rPr lang="bn-IN" dirty="0" smtClean="0">
                <a:latin typeface="NikoshBAN" panose="02000000000000000000" pitchFamily="2" charset="0"/>
                <a:cs typeface="NikoshBAN" panose="02000000000000000000" pitchFamily="2" charset="0"/>
              </a:rPr>
              <a:t>।</a:t>
            </a:r>
          </a:p>
          <a:p>
            <a:pPr marL="0" indent="0">
              <a:buNone/>
            </a:pPr>
            <a:r>
              <a:rPr lang="bn-IN" dirty="0" smtClean="0">
                <a:latin typeface="NikoshBAN" panose="02000000000000000000" pitchFamily="2" charset="0"/>
                <a:cs typeface="NikoshBAN" panose="02000000000000000000" pitchFamily="2" charset="0"/>
              </a:rPr>
              <a:t>১৩। </a:t>
            </a:r>
            <a:r>
              <a:rPr lang="as-IN" dirty="0" smtClean="0">
                <a:latin typeface="NikoshBAN" panose="02000000000000000000" pitchFamily="2" charset="0"/>
                <a:cs typeface="NikoshBAN" panose="02000000000000000000" pitchFamily="2" charset="0"/>
              </a:rPr>
              <a:t>দুর্নীতি</a:t>
            </a:r>
            <a:r>
              <a:rPr lang="as-IN" dirty="0">
                <a:latin typeface="NikoshBAN" panose="02000000000000000000" pitchFamily="2" charset="0"/>
                <a:cs typeface="NikoshBAN" panose="02000000000000000000" pitchFamily="2" charset="0"/>
              </a:rPr>
              <a:t>, স্বজনপ্রীতি ও </a:t>
            </a:r>
            <a:r>
              <a:rPr lang="as-IN" dirty="0" smtClean="0">
                <a:latin typeface="NikoshBAN" panose="02000000000000000000" pitchFamily="2" charset="0"/>
                <a:cs typeface="NikoshBAN" panose="02000000000000000000" pitchFamily="2" charset="0"/>
              </a:rPr>
              <a:t>ঘুষ</a:t>
            </a:r>
            <a:r>
              <a:rPr lang="bn-IN" dirty="0" smtClean="0">
                <a:latin typeface="NikoshBAN" panose="02000000000000000000" pitchFamily="2" charset="0"/>
                <a:cs typeface="NikoshBAN" panose="02000000000000000000" pitchFamily="2" charset="0"/>
              </a:rPr>
              <a:t> </a:t>
            </a:r>
            <a:r>
              <a:rPr lang="as-IN" dirty="0" smtClean="0">
                <a:latin typeface="NikoshBAN" panose="02000000000000000000" pitchFamily="2" charset="0"/>
                <a:cs typeface="NikoshBAN" panose="02000000000000000000" pitchFamily="2" charset="0"/>
              </a:rPr>
              <a:t>বন্ধের </a:t>
            </a:r>
            <a:r>
              <a:rPr lang="as-IN" dirty="0">
                <a:latin typeface="NikoshBAN" panose="02000000000000000000" pitchFamily="2" charset="0"/>
                <a:cs typeface="NikoshBAN" panose="02000000000000000000" pitchFamily="2" charset="0"/>
              </a:rPr>
              <a:t>কার্যকর ব্যবস্থা গ্রহণ</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১৪। </a:t>
            </a:r>
            <a:r>
              <a:rPr lang="as-IN" dirty="0" smtClean="0">
                <a:latin typeface="NikoshBAN" panose="02000000000000000000" pitchFamily="2" charset="0"/>
                <a:cs typeface="NikoshBAN" panose="02000000000000000000" pitchFamily="2" charset="0"/>
              </a:rPr>
              <a:t>জননিরাপত্তা </a:t>
            </a:r>
            <a:r>
              <a:rPr lang="as-IN" dirty="0">
                <a:latin typeface="NikoshBAN" panose="02000000000000000000" pitchFamily="2" charset="0"/>
                <a:cs typeface="NikoshBAN" panose="02000000000000000000" pitchFamily="2" charset="0"/>
              </a:rPr>
              <a:t>আইন, অর্ডিন্যান্স ও অনুরূপ কালাকানুন বাতিল, বিনাবিচারে আটক বন্দির মুক্তি, রাষ্ট্রদ্রোহিতায় অভিযুক্তদের প্রকাশ্য আদালতে বিচার এবং সংবাদপত্র ও সভাসমিতি করার অবাধ অধিকার নিশ্চিত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১৫। </a:t>
            </a:r>
            <a:r>
              <a:rPr lang="as-IN" dirty="0">
                <a:latin typeface="NikoshBAN" panose="02000000000000000000" pitchFamily="2" charset="0"/>
                <a:cs typeface="NikoshBAN" panose="02000000000000000000" pitchFamily="2" charset="0"/>
              </a:rPr>
              <a:t>বিচারবিভাগকে শাসনবিভাগ থেকে পৃথক করা</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১৬।</a:t>
            </a:r>
            <a:r>
              <a:rPr lang="as-IN" dirty="0" smtClean="0">
                <a:latin typeface="NikoshBAN" panose="02000000000000000000" pitchFamily="2" charset="0"/>
                <a:cs typeface="NikoshBAN" panose="02000000000000000000" pitchFamily="2" charset="0"/>
              </a:rPr>
              <a:t> </a:t>
            </a:r>
            <a:r>
              <a:rPr lang="as-IN" dirty="0">
                <a:latin typeface="NikoshBAN" panose="02000000000000000000" pitchFamily="2" charset="0"/>
                <a:cs typeface="NikoshBAN" panose="02000000000000000000" pitchFamily="2" charset="0"/>
              </a:rPr>
              <a:t>বর্ধমান হাউসের পরিবর্তে কম বিলাসের বাড়িতে যুক্তফ্রন্টের প্রধান মন্ত্রীর অবস্থান করা এবং বর্ধমান হাউসকে প্রথমে ছাত্রাবাস ও পরে বাংলা ভাষার গবেষণাগারে পরিণত করা</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১৭। </a:t>
            </a:r>
            <a:r>
              <a:rPr lang="as-IN" dirty="0">
                <a:latin typeface="NikoshBAN" panose="02000000000000000000" pitchFamily="2" charset="0"/>
                <a:cs typeface="NikoshBAN" panose="02000000000000000000" pitchFamily="2" charset="0"/>
                <a:hlinkClick r:id="rId2" tooltip="ভাষা আন্দোলন"/>
              </a:rPr>
              <a:t>রাষ্ট্রভাষা আন্দোলনে</a:t>
            </a:r>
            <a:r>
              <a:rPr lang="as-IN" dirty="0">
                <a:latin typeface="NikoshBAN" panose="02000000000000000000" pitchFamily="2" charset="0"/>
                <a:cs typeface="NikoshBAN" panose="02000000000000000000" pitchFamily="2" charset="0"/>
              </a:rPr>
              <a:t> শহীদদের স্মৃতিচিহ্নস্বরূপ ঘটনাস্থলে শহীদ মিনার নির্মাণ করা এবং শহীদদের পরিবারবর্গকে উপযুক্ত ক্ষতিপূরণ দেওয়া</a:t>
            </a:r>
            <a:r>
              <a:rPr lang="as-IN" dirty="0" smtClean="0">
                <a:latin typeface="NikoshBAN" panose="02000000000000000000" pitchFamily="2" charset="0"/>
                <a:cs typeface="NikoshBAN" panose="02000000000000000000" pitchFamily="2" charset="0"/>
              </a:rPr>
              <a:t>।</a:t>
            </a:r>
            <a:endParaRPr lang="bn-IN" dirty="0" smtClean="0">
              <a:latin typeface="NikoshBAN" panose="02000000000000000000" pitchFamily="2" charset="0"/>
              <a:cs typeface="NikoshBAN" panose="02000000000000000000" pitchFamily="2" charset="0"/>
            </a:endParaRPr>
          </a:p>
          <a:p>
            <a:pPr marL="0" indent="0">
              <a:buNone/>
            </a:pPr>
            <a:r>
              <a:rPr lang="bn-IN" dirty="0" smtClean="0">
                <a:latin typeface="NikoshBAN" panose="02000000000000000000" pitchFamily="2" charset="0"/>
                <a:cs typeface="NikoshBAN" panose="02000000000000000000" pitchFamily="2" charset="0"/>
              </a:rPr>
              <a:t>১৮। </a:t>
            </a:r>
            <a:r>
              <a:rPr lang="as-IN" dirty="0" smtClean="0">
                <a:latin typeface="NikoshBAN" panose="02000000000000000000" pitchFamily="2" charset="0"/>
                <a:cs typeface="NikoshBAN" panose="02000000000000000000" pitchFamily="2" charset="0"/>
              </a:rPr>
              <a:t>একুশে </a:t>
            </a:r>
            <a:r>
              <a:rPr lang="as-IN" dirty="0">
                <a:latin typeface="NikoshBAN" panose="02000000000000000000" pitchFamily="2" charset="0"/>
                <a:cs typeface="NikoshBAN" panose="02000000000000000000" pitchFamily="2" charset="0"/>
              </a:rPr>
              <a:t>ফেব্রুয়ারিকে শহীদ দিবস এবং সরকারি ছুটির দিন হিসেবে ঘোষণা করা।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23043184"/>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1288</Words>
  <Application>Microsoft Office PowerPoint</Application>
  <PresentationFormat>Widescreen</PresentationFormat>
  <Paragraphs>79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NikoshBAN</vt:lpstr>
      <vt:lpstr>Shonar Bangla</vt:lpstr>
      <vt:lpstr>Office Theme</vt:lpstr>
      <vt:lpstr>PowerPoint Presentation</vt:lpstr>
      <vt:lpstr>PowerPoint Presentation</vt:lpstr>
      <vt:lpstr>PowerPoint Presentation</vt:lpstr>
      <vt:lpstr>বাঙালি জাতীয়তাবাদের বিকাশধারা</vt:lpstr>
      <vt:lpstr>শিখনফল</vt:lpstr>
      <vt:lpstr>১৯৫৪ সালের যুক্তফ্রন্ট গঠন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vt:lpstr>
      <vt:lpstr>একক কাজ</vt:lpstr>
      <vt:lpstr>PowerPoint Presentation</vt:lpstr>
      <vt:lpstr>আল্লাহ হাফেজ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cp:revision>
  <dcterms:created xsi:type="dcterms:W3CDTF">2020-07-17T01:09:15Z</dcterms:created>
  <dcterms:modified xsi:type="dcterms:W3CDTF">2020-07-21T00:52:03Z</dcterms:modified>
</cp:coreProperties>
</file>