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6" r:id="rId2"/>
    <p:sldId id="281" r:id="rId3"/>
    <p:sldId id="280" r:id="rId4"/>
    <p:sldId id="261" r:id="rId5"/>
    <p:sldId id="258" r:id="rId6"/>
    <p:sldId id="278" r:id="rId7"/>
    <p:sldId id="274" r:id="rId8"/>
    <p:sldId id="271" r:id="rId9"/>
    <p:sldId id="275" r:id="rId10"/>
    <p:sldId id="264" r:id="rId11"/>
    <p:sldId id="267" r:id="rId12"/>
    <p:sldId id="273" r:id="rId13"/>
    <p:sldId id="266" r:id="rId14"/>
    <p:sldId id="269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FF"/>
    <a:srgbClr val="9FFFFF"/>
    <a:srgbClr val="CCFF99"/>
    <a:srgbClr val="FBEEFC"/>
    <a:srgbClr val="00FFFF"/>
    <a:srgbClr val="DEEFFE"/>
    <a:srgbClr val="ABFFFF"/>
    <a:srgbClr val="B9EDFF"/>
    <a:srgbClr val="EBFFFF"/>
    <a:srgbClr val="F6DB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874A4-8EA2-4218-9E0E-405EEA93CB60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821B5-52A3-4DFF-A4FD-56FA93943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128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141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বোর্ড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করে শিক্ষার্থীদের দ্বারা সমস্যাটির সমাধান করার সহায়তা করা যেতে পারে।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574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কাজটি সমাধান</a:t>
            </a:r>
            <a:r>
              <a:rPr lang="bn-IN" baseline="0" dirty="0" smtClean="0"/>
              <a:t> করতে ২ মিনিট সময় দেয়া যেতে পারে।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সমাধান শিক্ষার্থী দ্বারা বোর্ডে নির্ণয় করতে সহায়তা করতে পারেন।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327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বিভিন্ন মাপনীর সম্পর্কে জানতে চাওয়া  যেতে পারে। </a:t>
            </a:r>
            <a:r>
              <a:rPr lang="bn-IN" dirty="0" smtClean="0"/>
              <a:t>শিক্ষক</a:t>
            </a:r>
            <a:r>
              <a:rPr lang="bn-IN" baseline="0" dirty="0" smtClean="0"/>
              <a:t> সঠিক উত্তর শিক্ষার্থী দ্বারা বোর্ডে লেখাতে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3646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dirty="0" smtClean="0"/>
              <a:t>বাড়ির কাজের খাতাগুলো</a:t>
            </a:r>
            <a:r>
              <a:rPr lang="bn-IN" baseline="0" dirty="0" smtClean="0"/>
              <a:t> দেখে শিক্ষার্থীদের সচেতন করে তুলতে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8219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ধন্যবাদের</a:t>
            </a:r>
            <a:r>
              <a:rPr lang="bn-IN" baseline="0" dirty="0" smtClean="0"/>
              <a:t> মাধ্যমে আজকের পাঠ সমাপন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65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১ম চিত্রে বোতলে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কী ভর্তি? বোতলের আকার কেমন? পানি কী পদার্থ? ২য় চিত্রে কী কী পদার্থ আছে? তরল পদার্থের কী পরিমাপ করা হয়?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149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পাত্রগুলোর নাম কী? পাত্রগুলোর আকার কেমন? পাত্রগুলো দ্বারা কী পরিমাপ করা হয়? তরল পদার্থের কী পরিমাপ করা হয়?  পাঠ ঘোষণা।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6585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 করে</a:t>
            </a:r>
            <a:r>
              <a:rPr lang="bn-IN" baseline="0" dirty="0" smtClean="0"/>
              <a:t> রাখা হতে পারে অথবা দেখানো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295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প্রদত্ত চিত্রটি দেখিয়ে</a:t>
            </a:r>
            <a:r>
              <a:rPr lang="bn-IN" baseline="0" dirty="0" smtClean="0"/>
              <a:t> প্রশ্নত্তোরের মাধ্যমে পাঠ উপস্থাপনের সহায়তা করা যেতে পারে। পানি পরিমাপের একক কী?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3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পাত্রগুলোর আকার কেমন? পাত্রগুলোতে পানির উচ্চতার</a:t>
            </a:r>
            <a:r>
              <a:rPr lang="bn-IN" baseline="0" dirty="0" smtClean="0"/>
              <a:t> কী পরিবর্তন হয়েছে? পানি কীসের আকার ধার</a:t>
            </a:r>
            <a:r>
              <a:rPr lang="en-US" baseline="0" dirty="0" smtClean="0"/>
              <a:t>ণ</a:t>
            </a:r>
            <a:r>
              <a:rPr lang="bn-IN" baseline="0" dirty="0" smtClean="0"/>
              <a:t> করে? পানি পাত্রে যতটুকু যায়গা জুড়ে থাকে তাকে কী বলে?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21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পরিমাপের পাত্রগুলোর নাম কী? কী কী ধরনের</a:t>
            </a:r>
            <a:r>
              <a:rPr lang="bn-IN" baseline="0" dirty="0" smtClean="0"/>
              <a:t> পাত্র দ্বারা তরল পদার্থ পরিমাপ করা হয়? তরল পদার্থের কী পরিমাপ করা হয়? তরল পদার্থের আয়তনের একক কী?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095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চৌবাচ্চার প্রতি ধারের মান কত? চৌবাচ্চাপূর্ণ পানির আয়তন কত? ওজন কত? ওজনের একক কী? কত তাপমাত্রায় বিশুদ্ধ পানির ওজন নিতে হয়? শিক্ষার্থী দ্বারা  আয়তন ও ওজনের সম্পর্ক বোর্ডে লিখতে সহায়তা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620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চার্টটি</a:t>
            </a:r>
            <a:r>
              <a:rPr lang="bn-IN" baseline="0" dirty="0" smtClean="0"/>
              <a:t> প্রদর্শন করে তরল পদার্থ পরিমাপের বিভিন্ন এককের মধ্যে সম্পর্ক শেখানো যেতে পারে এবং শিক্ষার্থীদের দ্বারা বোর্ডে লেখানো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821B5-52A3-4DFF-A4FD-56FA93943B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45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229" y="609600"/>
            <a:ext cx="7620000" cy="5715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48200" y="4343400"/>
            <a:ext cx="3575018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31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774442"/>
            <a:ext cx="7467600" cy="5509200"/>
          </a:xfrm>
          <a:prstGeom prst="rect">
            <a:avLst/>
          </a:prstGeom>
          <a:solidFill>
            <a:srgbClr val="DE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 পদার্থ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ের আয়তন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পরিমাপে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মেট্রিক এককাবলি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মিলিলি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(মি.লি.)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=     ১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সেন্টিলি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(সে.লি.)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সেন্টিলি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টার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    ১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ডেসিলি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ডেসিলি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টার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    ১  লিটার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টার     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    ১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ডেকা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লিটার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ডেকালি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     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হেক্টো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লিটার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হেক্টোলি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টার    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কিলো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লিটার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পদার্থ পরিমাপের আদর্শ একক হল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লিটার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93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712"/>
          <a:stretch/>
        </p:blipFill>
        <p:spPr bwMode="auto">
          <a:xfrm>
            <a:off x="685800" y="609600"/>
            <a:ext cx="4299857" cy="3886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  <a:extLst/>
        </p:spPr>
      </p:pic>
      <p:sp>
        <p:nvSpPr>
          <p:cNvPr id="8" name="TextBox 7"/>
          <p:cNvSpPr txBox="1"/>
          <p:nvPr/>
        </p:nvSpPr>
        <p:spPr>
          <a:xfrm>
            <a:off x="670560" y="4648200"/>
            <a:ext cx="7620000" cy="1569660"/>
          </a:xfrm>
          <a:prstGeom prst="rect">
            <a:avLst/>
          </a:prstGeom>
          <a:solidFill>
            <a:srgbClr val="F6DBF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পরিবারে দৈনিক ১.২৫ লিটার দুধ লাগে। প্রতি লিটার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দুধের দাম ৫২ টাকা হলে, ঐ পরিবারে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জানুয়ারী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মাসে কত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টাকার দুধ লাগবে?         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559" t="-33095" r="-18455" b="-33095"/>
          <a:stretch/>
        </p:blipFill>
        <p:spPr>
          <a:xfrm>
            <a:off x="4985657" y="609600"/>
            <a:ext cx="3304903" cy="3886200"/>
          </a:xfrm>
          <a:prstGeom prst="rect">
            <a:avLst/>
          </a:prstGeom>
          <a:solidFill>
            <a:srgbClr val="DDDDFF"/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25366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704" t="-25584" r="-24668" b="-23157"/>
          <a:stretch/>
        </p:blipFill>
        <p:spPr>
          <a:xfrm>
            <a:off x="5203371" y="1208288"/>
            <a:ext cx="3342712" cy="3740359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4350" y="5015805"/>
            <a:ext cx="8031733" cy="1384995"/>
          </a:xfrm>
          <a:prstGeom prst="rect">
            <a:avLst/>
          </a:prstGeom>
          <a:solidFill>
            <a:srgbClr val="E5FFE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একজন রোগী প্রতিদিন তিনটি বোতল থেকে যথাক্রমে  ৫মিঃলিঃ,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১০মিঃলিঃ ও ১৫মিঃলিঃ ঔষধ সেবন করে। সে এক সপ্তাহে কতটুকু ঔষধ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সেবন করে?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" y="457200"/>
            <a:ext cx="8031733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236" y="1208288"/>
            <a:ext cx="4580164" cy="37403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78571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11314"/>
            <a:ext cx="7848600" cy="707886"/>
          </a:xfrm>
          <a:prstGeom prst="rect">
            <a:avLst/>
          </a:prstGeom>
          <a:solidFill>
            <a:srgbClr val="DD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5930" t="-21820" r="-22126" b="-42231"/>
          <a:stretch/>
        </p:blipFill>
        <p:spPr bwMode="auto">
          <a:xfrm>
            <a:off x="4909457" y="1219200"/>
            <a:ext cx="3472543" cy="359158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730" y="4810780"/>
            <a:ext cx="5360670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 ট্যাংকটিতে কত মগ পানি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730" y="5344180"/>
            <a:ext cx="5360670" cy="523220"/>
          </a:xfrm>
          <a:prstGeom prst="rect">
            <a:avLst/>
          </a:prstGeom>
          <a:solidFill>
            <a:srgbClr val="F6DBF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মগে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কত মিলিলিটার 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730" y="5877580"/>
            <a:ext cx="5360670" cy="523220"/>
          </a:xfrm>
          <a:prstGeom prst="rect">
            <a:avLst/>
          </a:prstGeom>
          <a:solidFill>
            <a:srgbClr val="D1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এক মগ পানি কত ঘনসেন্টিমিটারের সমান?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2159" y="4810780"/>
            <a:ext cx="2530793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১৮০০ মগ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5970" y="5341740"/>
            <a:ext cx="2526982" cy="523220"/>
          </a:xfrm>
          <a:prstGeom prst="rect">
            <a:avLst/>
          </a:prstGeom>
          <a:solidFill>
            <a:srgbClr val="F6DBF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৩০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০০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মিলিলিটার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8829" y="5877580"/>
            <a:ext cx="2504123" cy="523220"/>
          </a:xfrm>
          <a:prstGeom prst="rect">
            <a:avLst/>
          </a:prstGeom>
          <a:solidFill>
            <a:srgbClr val="D1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১৫০০ ঘনসেন্টিমিটার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62" t="-3714" r="-11954" b="-3408"/>
          <a:stretch/>
        </p:blipFill>
        <p:spPr bwMode="auto">
          <a:xfrm>
            <a:off x="533400" y="1219200"/>
            <a:ext cx="4038600" cy="359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397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9" grpId="0" animBg="1"/>
      <p:bldP spid="20" grpId="0" animBg="1"/>
      <p:bldP spid="13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06269"/>
            <a:ext cx="8077200" cy="646331"/>
          </a:xfrm>
          <a:prstGeom prst="rect">
            <a:avLst/>
          </a:prstGeom>
          <a:solidFill>
            <a:srgbClr val="F6DBF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2743200"/>
            <a:ext cx="8077200" cy="224676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পাম্প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স্টেশনে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সপ্তাহে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০০ লিটার ডিজেল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০০০ লিটার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পেট্রোল বিক্রয় হয়। প্রতি লিটার পেট্রোল 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 এবং ডিজেল 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সপ্তাহে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কত লিটার তেল বিক্রয় হয়?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সপ্তাহে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কত টাকা বিক্রয় হয়?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তেল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থেকে কত টাকা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বিক্রয়মূল্য পাওয়া গেল?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86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609600"/>
            <a:ext cx="7543800" cy="5562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5200" y="4419600"/>
            <a:ext cx="2969083" cy="156966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bn-BD" sz="9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IN" sz="9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9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64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wkÿK</a:t>
            </a:r>
            <a:r>
              <a:rPr lang="en-US" sz="6000" dirty="0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SushreeMJ" pitchFamily="2" charset="0"/>
                <a:cs typeface="SutonnySushreeMJ" pitchFamily="2" charset="0"/>
              </a:rPr>
              <a:t>cwiwPwZ</a:t>
            </a:r>
            <a:endParaRPr lang="en-US" sz="6000" dirty="0">
              <a:solidFill>
                <a:srgbClr val="C00000"/>
              </a:solidFill>
              <a:latin typeface="SutonnySushreeMJ" pitchFamily="2" charset="0"/>
              <a:cs typeface="SutonnySushreeMJ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cvV</a:t>
            </a:r>
            <a:r>
              <a:rPr lang="en-US" sz="5400" dirty="0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cwiwPwZ</a:t>
            </a:r>
            <a:endParaRPr lang="en-US" sz="5400" dirty="0" smtClean="0">
              <a:solidFill>
                <a:srgbClr val="002060"/>
              </a:solidFill>
              <a:latin typeface="SutonnySushreeMJ" pitchFamily="2" charset="0"/>
              <a:cs typeface="SutonnySushreeMJ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33400" y="3368040"/>
            <a:ext cx="3931920" cy="3489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‡</a:t>
            </a:r>
            <a:r>
              <a:rPr lang="en-US" sz="4400" b="1" dirty="0" err="1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invbv</a:t>
            </a:r>
            <a:r>
              <a:rPr lang="en-US" sz="4400" b="1" dirty="0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SushreeMJ" pitchFamily="2" charset="0"/>
                <a:cs typeface="SutonnySushreeMJ" pitchFamily="2" charset="0"/>
              </a:rPr>
              <a:t>cvifxb</a:t>
            </a:r>
            <a:endParaRPr lang="en-US" sz="4400" b="1" dirty="0" smtClean="0">
              <a:solidFill>
                <a:srgbClr val="002060"/>
              </a:solidFill>
              <a:latin typeface="SutonnySushreeMJ" pitchFamily="2" charset="0"/>
              <a:cs typeface="SutonnySushreeMJ" pitchFamily="2" charset="0"/>
            </a:endParaRPr>
          </a:p>
          <a:p>
            <a:pPr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mnKvix</a:t>
            </a:r>
            <a:r>
              <a:rPr lang="en-US" sz="3200" b="1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wkÿK</a:t>
            </a:r>
            <a:r>
              <a:rPr lang="en-US" sz="3200" b="1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MwYZ</a:t>
            </a:r>
            <a:r>
              <a:rPr lang="en-US" sz="3200" b="1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)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cvskv</a:t>
            </a:r>
            <a:r>
              <a:rPr lang="en-US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 </a:t>
            </a:r>
            <a:r>
              <a:rPr lang="en-US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cvBjU</a:t>
            </a:r>
            <a:r>
              <a:rPr lang="en-US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evwjKv</a:t>
            </a:r>
            <a:r>
              <a:rPr lang="en-US" b="1" dirty="0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 D”P </a:t>
            </a:r>
            <a:r>
              <a:rPr lang="en-US" b="1" dirty="0" err="1" smtClean="0">
                <a:solidFill>
                  <a:srgbClr val="0070C0"/>
                </a:solidFill>
                <a:latin typeface="SutonnySushreeMJ" pitchFamily="2" charset="0"/>
                <a:cs typeface="SutonnySushreeMJ" pitchFamily="2" charset="0"/>
              </a:rPr>
              <a:t>we`¨vjq</a:t>
            </a:r>
            <a:endParaRPr lang="en-US" b="1" dirty="0" smtClean="0">
              <a:solidFill>
                <a:srgbClr val="0070C0"/>
              </a:solidFill>
              <a:latin typeface="SutonnySushreeMJ" pitchFamily="2" charset="0"/>
              <a:cs typeface="SutonnySushreeMJ" pitchFamily="2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rgbClr val="7030A0"/>
                </a:solidFill>
                <a:latin typeface="SutonnySushreeMJ" pitchFamily="2" charset="0"/>
                <a:cs typeface="SutonnySushreeMJ" pitchFamily="2" charset="0"/>
              </a:rPr>
              <a:t>cvskv</a:t>
            </a:r>
            <a:r>
              <a:rPr lang="en-US" b="1" dirty="0" smtClean="0">
                <a:solidFill>
                  <a:srgbClr val="7030A0"/>
                </a:solidFill>
                <a:latin typeface="SutonnySushreeMJ" pitchFamily="2" charset="0"/>
                <a:cs typeface="SutonnySushreeMJ" pitchFamily="2" charset="0"/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  <a:latin typeface="SutonnySushreeMJ" pitchFamily="2" charset="0"/>
                <a:cs typeface="SutonnySushreeMJ" pitchFamily="2" charset="0"/>
              </a:rPr>
              <a:t>ivRevox</a:t>
            </a:r>
            <a:endParaRPr lang="en-US" b="1" dirty="0">
              <a:solidFill>
                <a:srgbClr val="7030A0"/>
              </a:solidFill>
              <a:latin typeface="SutonnySushreeMJ" pitchFamily="2" charset="0"/>
              <a:cs typeface="SutonnySushreeMJ" pitchFamily="2" charset="0"/>
            </a:endParaRPr>
          </a:p>
        </p:txBody>
      </p:sp>
      <p:pic>
        <p:nvPicPr>
          <p:cNvPr id="7" name="Content Placeholder 6" descr="image_88655_159308866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676400"/>
            <a:ext cx="1407460" cy="1660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648200" y="1981200"/>
            <a:ext cx="388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‡</a:t>
            </a:r>
            <a:r>
              <a:rPr lang="en-US" sz="4400" b="1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kÖwY:Aôg</a:t>
            </a:r>
            <a:endParaRPr lang="en-US" sz="4400" b="1" dirty="0" smtClean="0">
              <a:solidFill>
                <a:srgbClr val="FF0000"/>
              </a:solidFill>
              <a:latin typeface="SutonnySushreeMJ" pitchFamily="2" charset="0"/>
              <a:cs typeface="SutonnySushreeMJ" pitchFamily="2" charset="0"/>
            </a:endParaRPr>
          </a:p>
          <a:p>
            <a:r>
              <a:rPr lang="en-US" sz="4400" b="1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w</a:t>
            </a:r>
            <a:r>
              <a:rPr lang="en-US" sz="4400" b="1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elq:MwYZ</a:t>
            </a:r>
            <a:endParaRPr lang="en-US" sz="4400" b="1" dirty="0" smtClean="0">
              <a:solidFill>
                <a:srgbClr val="FF0000"/>
              </a:solidFill>
              <a:latin typeface="SutonnySushreeMJ" pitchFamily="2" charset="0"/>
              <a:cs typeface="SutonnySushreeMJ" pitchFamily="2" charset="0"/>
            </a:endParaRPr>
          </a:p>
          <a:p>
            <a:r>
              <a:rPr lang="en-US" sz="4400" b="1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Aa¨vq:Z</a:t>
            </a:r>
            <a:r>
              <a:rPr lang="en-US" sz="4400" b="1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…</a:t>
            </a:r>
            <a:r>
              <a:rPr lang="en-US" sz="4400" b="1" dirty="0" err="1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Zxq</a:t>
            </a:r>
            <a:endParaRPr lang="en-US" sz="4400" b="1" dirty="0" smtClean="0">
              <a:solidFill>
                <a:srgbClr val="FF0000"/>
              </a:solidFill>
              <a:latin typeface="SutonnySushreeMJ" pitchFamily="2" charset="0"/>
              <a:cs typeface="SutonnySushreeMJ" pitchFamily="2" charset="0"/>
            </a:endParaRPr>
          </a:p>
          <a:p>
            <a:r>
              <a:rPr lang="en-US" sz="4400" b="1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mgq:35wgwbU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SutonnySushreeMJ" pitchFamily="2" charset="0"/>
                <a:cs typeface="SutonnySushreeMJ" pitchFamily="2" charset="0"/>
              </a:rPr>
              <a:t>ZvwiL:21/07/2020</a:t>
            </a:r>
            <a:endParaRPr lang="en-US" sz="4400" b="1" dirty="0">
              <a:solidFill>
                <a:srgbClr val="FF0000"/>
              </a:solidFill>
              <a:latin typeface="SutonnySushreeMJ" pitchFamily="2" charset="0"/>
              <a:cs typeface="SutonnySushree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4" r="9880" b="21238"/>
          <a:stretch/>
        </p:blipFill>
        <p:spPr>
          <a:xfrm>
            <a:off x="838200" y="664029"/>
            <a:ext cx="7369629" cy="26887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838200" y="3581400"/>
            <a:ext cx="7391399" cy="2819400"/>
            <a:chOff x="838200" y="3581400"/>
            <a:chExt cx="7391399" cy="2819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048" r="18333"/>
            <a:stretch/>
          </p:blipFill>
          <p:spPr>
            <a:xfrm>
              <a:off x="838200" y="3581400"/>
              <a:ext cx="2122714" cy="281247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386" t="5454" r="28073" b="5253"/>
            <a:stretch/>
          </p:blipFill>
          <p:spPr>
            <a:xfrm>
              <a:off x="3006973" y="3581400"/>
              <a:ext cx="1184026" cy="281247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6857" r="-13713"/>
            <a:stretch/>
          </p:blipFill>
          <p:spPr>
            <a:xfrm>
              <a:off x="4264381" y="3581400"/>
              <a:ext cx="2250716" cy="281247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9238" r="22095"/>
            <a:stretch/>
          </p:blipFill>
          <p:spPr>
            <a:xfrm>
              <a:off x="6586894" y="3588329"/>
              <a:ext cx="1642705" cy="281247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xmlns="" val="324005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0859" y="511314"/>
            <a:ext cx="7070363" cy="646331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তরল পদার্থের আয়তন পরিমাপ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858" y="5715000"/>
            <a:ext cx="7070365" cy="646331"/>
          </a:xfrm>
          <a:prstGeom prst="rect">
            <a:avLst/>
          </a:prstGeom>
          <a:solidFill>
            <a:srgbClr val="DD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তরল পদার্থ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পরিমাপের বিভিন্ন আকারের পাত্র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50858" y="1382486"/>
            <a:ext cx="7046308" cy="4177938"/>
            <a:chOff x="950858" y="1382486"/>
            <a:chExt cx="7046308" cy="4177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861" t="-3251" r="1" b="7283"/>
            <a:stretch/>
          </p:blipFill>
          <p:spPr>
            <a:xfrm>
              <a:off x="950858" y="1382486"/>
              <a:ext cx="7046308" cy="417793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5" name="Oval 4"/>
            <p:cNvSpPr/>
            <p:nvPr/>
          </p:nvSpPr>
          <p:spPr>
            <a:xfrm>
              <a:off x="4044035" y="2438400"/>
              <a:ext cx="664012" cy="533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553200" y="1393372"/>
              <a:ext cx="990600" cy="2830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43000" y="3429000"/>
              <a:ext cx="1524000" cy="2830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scene3d>
              <a:camera prst="perspectiveRelaxed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7943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14400"/>
            <a:ext cx="6858000" cy="4770537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এই পাঠ শেষে শিক্ষার্থীরা--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১। তরল পদার্থের আয়তন ব্যাখ্যা করতে পারবে;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আয়তন পরিমাপের মেট্রিক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এককাবলি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আয়তন পরিমাপ সংক্রান্ত সমস্যার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 করতে পারবে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665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5595256" y="2548910"/>
            <a:ext cx="2862944" cy="29566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arallelogram 40"/>
          <p:cNvSpPr/>
          <p:nvPr/>
        </p:nvSpPr>
        <p:spPr>
          <a:xfrm>
            <a:off x="4649792" y="5471218"/>
            <a:ext cx="3808408" cy="914400"/>
          </a:xfrm>
          <a:prstGeom prst="parallelogram">
            <a:avLst>
              <a:gd name="adj" fmla="val 1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arallelogram 41"/>
          <p:cNvSpPr/>
          <p:nvPr/>
        </p:nvSpPr>
        <p:spPr>
          <a:xfrm rot="16200000" flipV="1">
            <a:off x="3206941" y="3975910"/>
            <a:ext cx="3849624" cy="927006"/>
          </a:xfrm>
          <a:prstGeom prst="parallelogram">
            <a:avLst>
              <a:gd name="adj" fmla="val 1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4659086" y="3781455"/>
            <a:ext cx="3810000" cy="2582769"/>
          </a:xfrm>
          <a:prstGeom prst="cube">
            <a:avLst>
              <a:gd name="adj" fmla="val 35001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arallelogram 51"/>
          <p:cNvSpPr/>
          <p:nvPr/>
        </p:nvSpPr>
        <p:spPr>
          <a:xfrm>
            <a:off x="4648200" y="2514600"/>
            <a:ext cx="3808408" cy="959596"/>
          </a:xfrm>
          <a:prstGeom prst="parallelogram">
            <a:avLst>
              <a:gd name="adj" fmla="val 1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4648200" y="2529782"/>
            <a:ext cx="3810000" cy="3871018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648200" y="3581400"/>
            <a:ext cx="1411621" cy="2819400"/>
            <a:chOff x="4280807" y="1385887"/>
            <a:chExt cx="1411621" cy="2819400"/>
          </a:xfrm>
          <a:noFill/>
        </p:grpSpPr>
        <p:sp>
          <p:nvSpPr>
            <p:cNvPr id="20" name="Half Frame 19"/>
            <p:cNvSpPr/>
            <p:nvPr/>
          </p:nvSpPr>
          <p:spPr>
            <a:xfrm>
              <a:off x="4280807" y="3824287"/>
              <a:ext cx="304800" cy="3810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>
              <a:off x="4280807" y="3345316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>
              <a:off x="4280807" y="2877230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>
              <a:off x="4280807" y="2438399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>
              <a:off x="4280807" y="1992085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>
              <a:off x="4280807" y="1534885"/>
              <a:ext cx="304800" cy="457200"/>
            </a:xfrm>
            <a:prstGeom prst="halfFrame">
              <a:avLst>
                <a:gd name="adj1" fmla="val 8333"/>
                <a:gd name="adj2" fmla="val 10714"/>
              </a:avLst>
            </a:prstGeom>
            <a:grpFill/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26168" y="3633787"/>
              <a:ext cx="93807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41527" y="3138487"/>
              <a:ext cx="950901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0902" y="2677175"/>
              <a:ext cx="97334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৩০০০লিঃ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80016" y="2249230"/>
              <a:ext cx="94128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65588" y="1792030"/>
              <a:ext cx="955711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৫০০০লিঃ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52764" y="1385887"/>
              <a:ext cx="968535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৬০০০লিঃ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7" name="L-Shape 56"/>
          <p:cNvSpPr/>
          <p:nvPr/>
        </p:nvSpPr>
        <p:spPr>
          <a:xfrm flipH="1" flipV="1">
            <a:off x="3886200" y="3088140"/>
            <a:ext cx="2556884" cy="373681"/>
          </a:xfrm>
          <a:prstGeom prst="corner">
            <a:avLst>
              <a:gd name="adj1" fmla="val 68684"/>
              <a:gd name="adj2" fmla="val 3119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-Shape 58"/>
          <p:cNvSpPr/>
          <p:nvPr/>
        </p:nvSpPr>
        <p:spPr>
          <a:xfrm rot="16200000" flipH="1" flipV="1">
            <a:off x="4736526" y="4557373"/>
            <a:ext cx="3240026" cy="373681"/>
          </a:xfrm>
          <a:prstGeom prst="corner">
            <a:avLst>
              <a:gd name="adj1" fmla="val 68684"/>
              <a:gd name="adj2" fmla="val 3119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-Shape 48"/>
          <p:cNvSpPr/>
          <p:nvPr/>
        </p:nvSpPr>
        <p:spPr>
          <a:xfrm flipH="1" flipV="1">
            <a:off x="3820422" y="3091542"/>
            <a:ext cx="2622662" cy="382654"/>
          </a:xfrm>
          <a:prstGeom prst="corner">
            <a:avLst>
              <a:gd name="adj1" fmla="val 64850"/>
              <a:gd name="adj2" fmla="val 8266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962400" y="644605"/>
            <a:ext cx="4728093" cy="523220"/>
          </a:xfrm>
          <a:prstGeom prst="rect">
            <a:avLst/>
          </a:prstGeom>
          <a:solidFill>
            <a:srgbClr val="FBEE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ট্যাংকের পানি কী দ্বারা পরিমাপ করা হয়?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62400" y="1381780"/>
            <a:ext cx="4728093" cy="523220"/>
          </a:xfrm>
          <a:prstGeom prst="rect">
            <a:avLst/>
          </a:prstGeom>
          <a:solidFill>
            <a:srgbClr val="DEEFF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ঘনবস্তু আকৃতির মাপনি দ্বারা।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1849" y="4265123"/>
            <a:ext cx="3813693" cy="523220"/>
          </a:xfrm>
          <a:prstGeom prst="rect">
            <a:avLst/>
          </a:prstGeom>
          <a:solidFill>
            <a:srgbClr val="FBEE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ট্যাংকে পানির ধার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ক্ষমতা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1849" y="5039380"/>
            <a:ext cx="3813695" cy="523220"/>
          </a:xfrm>
          <a:prstGeom prst="rect">
            <a:avLst/>
          </a:prstGeom>
          <a:solidFill>
            <a:srgbClr val="DEEFFE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৪০০০ লিটার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1" y="457200"/>
            <a:ext cx="3657599" cy="3273198"/>
            <a:chOff x="609601" y="917802"/>
            <a:chExt cx="3657599" cy="3273198"/>
          </a:xfrm>
        </p:grpSpPr>
        <p:sp>
          <p:nvSpPr>
            <p:cNvPr id="5" name="Flowchart: Stored Data 4"/>
            <p:cNvSpPr/>
            <p:nvPr/>
          </p:nvSpPr>
          <p:spPr>
            <a:xfrm>
              <a:off x="3352800" y="3548741"/>
              <a:ext cx="914400" cy="264661"/>
            </a:xfrm>
            <a:prstGeom prst="flowChartOnlineStorag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01" name="Group 4100"/>
            <p:cNvGrpSpPr/>
            <p:nvPr/>
          </p:nvGrpSpPr>
          <p:grpSpPr>
            <a:xfrm>
              <a:off x="609601" y="917802"/>
              <a:ext cx="3352800" cy="3273198"/>
              <a:chOff x="609601" y="457200"/>
              <a:chExt cx="3352800" cy="42672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09601" y="457200"/>
                <a:ext cx="3352800" cy="4267200"/>
              </a:xfrm>
              <a:prstGeom prst="rect">
                <a:avLst/>
              </a:prstGeom>
            </p:spPr>
          </p:pic>
          <p:sp>
            <p:nvSpPr>
              <p:cNvPr id="4100" name="TextBox 4099"/>
              <p:cNvSpPr txBox="1"/>
              <p:nvPr/>
            </p:nvSpPr>
            <p:spPr>
              <a:xfrm>
                <a:off x="1371600" y="1549944"/>
                <a:ext cx="20120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4000" b="1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গাজী ট্যাংক</a:t>
                </a:r>
                <a:endParaRPr lang="en-US" sz="40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55713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6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  <p:bldP spid="42" grpId="0" animBg="1"/>
      <p:bldP spid="35" grpId="0" animBg="1"/>
      <p:bldP spid="52" grpId="0" animBg="1"/>
      <p:bldP spid="17" grpId="0" animBg="1"/>
      <p:bldP spid="57" grpId="0" animBg="1"/>
      <p:bldP spid="57" grpId="1" animBg="1"/>
      <p:bldP spid="59" grpId="0" animBg="1"/>
      <p:bldP spid="59" grpId="1" animBg="1"/>
      <p:bldP spid="49" grpId="0" animBg="1"/>
      <p:bldP spid="55" grpId="0" animBg="1"/>
      <p:bldP spid="61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n 7"/>
          <p:cNvSpPr/>
          <p:nvPr/>
        </p:nvSpPr>
        <p:spPr>
          <a:xfrm>
            <a:off x="4114800" y="1142999"/>
            <a:ext cx="1600200" cy="4724401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4136571" y="2894624"/>
            <a:ext cx="1562100" cy="297277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5942624"/>
            <a:ext cx="8104632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কোনো তরল পদার্থ পাত্রের যতটুকু জায়গা জুড়ে থাকে তা এর আয়তন।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an 10"/>
          <p:cNvSpPr/>
          <p:nvPr/>
        </p:nvSpPr>
        <p:spPr>
          <a:xfrm>
            <a:off x="2438400" y="1142999"/>
            <a:ext cx="1041298" cy="4724401"/>
          </a:xfrm>
          <a:prstGeom prst="can">
            <a:avLst/>
          </a:prstGeom>
          <a:solidFill>
            <a:srgbClr val="E7FF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2468550" y="2056423"/>
            <a:ext cx="980998" cy="381097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990600" y="1142022"/>
            <a:ext cx="787502" cy="4724401"/>
          </a:xfrm>
          <a:prstGeom prst="can">
            <a:avLst/>
          </a:prstGeom>
          <a:solidFill>
            <a:srgbClr val="E7FF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1003351" y="1523024"/>
            <a:ext cx="762000" cy="434437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6210300" y="1142999"/>
            <a:ext cx="1866900" cy="4724401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n 19"/>
          <p:cNvSpPr/>
          <p:nvPr/>
        </p:nvSpPr>
        <p:spPr>
          <a:xfrm>
            <a:off x="6242957" y="3885223"/>
            <a:ext cx="1828800" cy="1982176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05968" y="457200"/>
            <a:ext cx="8104632" cy="523220"/>
          </a:xfrm>
          <a:prstGeom prst="rect">
            <a:avLst/>
          </a:prstGeom>
          <a:solidFill>
            <a:srgbClr val="FBEE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প্রত্যেকটি পাত্রে একই পরিমান পানি ঢালা হয়েছে।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23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1" grpId="0" animBg="1"/>
      <p:bldP spid="10" grpId="0" animBg="1"/>
      <p:bldP spid="15" grpId="0" animBg="1"/>
      <p:bldP spid="14" grpId="0" animBg="1"/>
      <p:bldP spid="19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09600" y="5791200"/>
            <a:ext cx="7866304" cy="584775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 পদার্থ বিভিন্ন মাপের  পাত্রের সাহায্যে পরিমাপ করা হয়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09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34657"/>
            <a:ext cx="1998903" cy="1935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9599" y="457200"/>
            <a:ext cx="7866303" cy="584775"/>
          </a:xfrm>
          <a:prstGeom prst="rect">
            <a:avLst/>
          </a:prstGeom>
          <a:solidFill>
            <a:srgbClr val="DD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তরল পদার্থের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আয়তন পরিমাপের বিভিন্ন এককের পাত্র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34" t="6121" r="1665" b="6606"/>
          <a:stretch/>
        </p:blipFill>
        <p:spPr>
          <a:xfrm>
            <a:off x="6532802" y="3145971"/>
            <a:ext cx="1943101" cy="25581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37" t="7725" r="15316" b="10055"/>
          <a:stretch/>
        </p:blipFill>
        <p:spPr>
          <a:xfrm>
            <a:off x="3581400" y="1134658"/>
            <a:ext cx="2024746" cy="19351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00" t="12000" r="17429" b="6857"/>
          <a:stretch/>
        </p:blipFill>
        <p:spPr>
          <a:xfrm>
            <a:off x="3593029" y="3145970"/>
            <a:ext cx="2024746" cy="2427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87" r="10952"/>
          <a:stretch/>
        </p:blipFill>
        <p:spPr>
          <a:xfrm>
            <a:off x="857400" y="3222169"/>
            <a:ext cx="16572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112886"/>
            <a:ext cx="1641171" cy="193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507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6337" y="3391406"/>
            <a:ext cx="235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দৈর্ঘ্য=১ সেঃ 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999246">
            <a:off x="2880695" y="2473874"/>
            <a:ext cx="2304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প্রস্থ =১ সেঃমিঃ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285582" y="1415642"/>
            <a:ext cx="237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উচ্চতা=১সেঃমিঃ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1279652" y="1568455"/>
            <a:ext cx="2093675" cy="1844813"/>
          </a:xfrm>
          <a:prstGeom prst="cube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be 1"/>
          <p:cNvSpPr/>
          <p:nvPr/>
        </p:nvSpPr>
        <p:spPr>
          <a:xfrm>
            <a:off x="1246995" y="1558200"/>
            <a:ext cx="2093675" cy="1844813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4003120"/>
            <a:ext cx="7391400" cy="523220"/>
          </a:xfrm>
          <a:prstGeom prst="rect">
            <a:avLst/>
          </a:prstGeom>
          <a:solidFill>
            <a:srgbClr val="9F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 ঘন সেন্টিমিটার = ১মিলিলিটার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1" y="4602540"/>
            <a:ext cx="739139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 ০০০ঘন সেন্টিমিটার = ১০০০মিলিলিটার = ১লিটার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36" r="9429"/>
          <a:stretch/>
        </p:blipFill>
        <p:spPr>
          <a:xfrm>
            <a:off x="4800600" y="1117178"/>
            <a:ext cx="2550312" cy="26928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66801" y="5201960"/>
            <a:ext cx="7391400" cy="523220"/>
          </a:xfrm>
          <a:prstGeom prst="rect">
            <a:avLst/>
          </a:prstGeom>
          <a:solidFill>
            <a:srgbClr val="DD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 ঘন সেন্টিমিটার = ১মিলিলিটার  বিশুদ্ধ পানির ওজন = ১ গ্রাম।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952" t="41410" r="11548" b="22247"/>
          <a:stretch/>
        </p:blipFill>
        <p:spPr>
          <a:xfrm rot="8015257">
            <a:off x="1129154" y="342138"/>
            <a:ext cx="919472" cy="18288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693304" y="662739"/>
            <a:ext cx="1317096" cy="1013661"/>
            <a:chOff x="6531504" y="662739"/>
            <a:chExt cx="1317096" cy="1013661"/>
          </a:xfrm>
        </p:grpSpPr>
        <p:sp>
          <p:nvSpPr>
            <p:cNvPr id="22" name="Can 21"/>
            <p:cNvSpPr/>
            <p:nvPr/>
          </p:nvSpPr>
          <p:spPr>
            <a:xfrm>
              <a:off x="6726028" y="821207"/>
              <a:ext cx="928045" cy="747248"/>
            </a:xfrm>
            <a:prstGeom prst="can">
              <a:avLst/>
            </a:prstGeom>
            <a:solidFill>
              <a:srgbClr val="CCFF99"/>
            </a:solidFill>
            <a:ln>
              <a:solidFill>
                <a:srgbClr val="CC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31504" y="662739"/>
              <a:ext cx="1317096" cy="1013661"/>
            </a:xfrm>
            <a:prstGeom prst="rect">
              <a:avLst/>
            </a:prstGeom>
          </p:spPr>
        </p:pic>
      </p:grpSp>
      <p:cxnSp>
        <p:nvCxnSpPr>
          <p:cNvPr id="25" name="Straight Arrow Connector 24"/>
          <p:cNvCxnSpPr/>
          <p:nvPr/>
        </p:nvCxnSpPr>
        <p:spPr>
          <a:xfrm>
            <a:off x="5900057" y="2463589"/>
            <a:ext cx="14900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90101" y="2171201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= গ্রাম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5801380"/>
            <a:ext cx="73914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১লিটার  বিশুদ্ধ পানির ওজন = ১ কিলোগ্রাম।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19400" y="821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70761" y="520459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তাপমাত্রা ৪</a:t>
            </a:r>
            <a:r>
              <a:rPr lang="bn-IN" sz="3200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সেলসিয়াস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72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0" grpId="0" animBg="1"/>
      <p:bldP spid="2" grpId="0" animBg="1"/>
      <p:bldP spid="9" grpId="0" animBg="1"/>
      <p:bldP spid="11" grpId="0" animBg="1"/>
      <p:bldP spid="19" grpId="0" animBg="1"/>
      <p:bldP spid="27" grpId="0"/>
      <p:bldP spid="28" grpId="0" animBg="1"/>
      <p:bldP spid="3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2836</TotalTime>
  <Words>706</Words>
  <Application>Microsoft Office PowerPoint</Application>
  <PresentationFormat>On-screen Show (4:3)</PresentationFormat>
  <Paragraphs>107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RK</cp:lastModifiedBy>
  <cp:revision>304</cp:revision>
  <dcterms:created xsi:type="dcterms:W3CDTF">2006-08-16T00:00:00Z</dcterms:created>
  <dcterms:modified xsi:type="dcterms:W3CDTF">2020-07-21T14:26:10Z</dcterms:modified>
</cp:coreProperties>
</file>