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8" r:id="rId3"/>
    <p:sldId id="276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9B8996-4D7E-4FB4-953E-E8195512E88E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A1A56-B4E3-4E2D-9081-A8FB44B05F5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513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5105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28800" y="228600"/>
            <a:ext cx="6019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933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2578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ছায়াপথঃ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রাতের অন্ধকার আকাশে উত্তর-দক্ষিনে উজ্জল দীপ্ত দীর্ঘপথের মতো যে তারকারাশি দেখা যায় তাকে ছায়াপথ বলে। একটি ছায়াপথ লক্ষ কোটি নক্ষত্রের সমষ্টি।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ছাা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518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3074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899630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0000"/>
                </a:solidFill>
              </a:rPr>
              <a:t>নীহারিকাঃ</a:t>
            </a:r>
            <a:r>
              <a:rPr lang="bn-BD" sz="2400" dirty="0" smtClean="0"/>
              <a:t>  মহাকাশে স্বল্পালোকিত তারকারাজির আস্তরনকে নীহারিকা ।</a:t>
            </a:r>
            <a:r>
              <a:rPr lang="bn-BD" sz="2400" dirty="0"/>
              <a:t> </a:t>
            </a:r>
            <a:r>
              <a:rPr lang="bn-BD" sz="2400" dirty="0" smtClean="0"/>
              <a:t>নীহারিকাসমূহ গ্যাসীয় পদার্থে পূর্ন। এদের আকার বিচিত্র। এক একটি নীহারিকার মাঝে </a:t>
            </a:r>
            <a:r>
              <a:rPr lang="bn-BD" sz="2400" dirty="0"/>
              <a:t>কোটি নক্ষত্রের </a:t>
            </a:r>
            <a:r>
              <a:rPr lang="bn-BD" sz="2400" dirty="0" smtClean="0"/>
              <a:t>সমষ্টি।এরা পৃথিবী থেকে কোটি </a:t>
            </a:r>
            <a:r>
              <a:rPr lang="bn-BD" sz="2400" dirty="0"/>
              <a:t>কোটি</a:t>
            </a:r>
            <a:r>
              <a:rPr lang="bn-BD" sz="2400" dirty="0" smtClean="0"/>
              <a:t> </a:t>
            </a:r>
            <a:r>
              <a:rPr lang="bn-BD" sz="2400" dirty="0"/>
              <a:t>আলোক বর্ষ </a:t>
            </a:r>
            <a:r>
              <a:rPr lang="bn-BD" sz="2400" dirty="0" smtClean="0"/>
              <a:t>দূরে অবস্থিত।</a:t>
            </a:r>
            <a:endParaRPr lang="en-US" sz="2400" dirty="0"/>
          </a:p>
        </p:txBody>
      </p:sp>
      <p:pic>
        <p:nvPicPr>
          <p:cNvPr id="6" name="Picture 5" descr="Crab_Nebu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28600"/>
            <a:ext cx="76200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9834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014" y="4935072"/>
            <a:ext cx="845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0000"/>
                </a:solidFill>
              </a:rPr>
              <a:t>উল্কাঃ</a:t>
            </a:r>
            <a:r>
              <a:rPr lang="bn-BD" sz="2400" dirty="0" smtClean="0"/>
              <a:t> 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মহাশূন্যে অজস্র জড়পিন্ড ভেসে বেড়ায়। এই জড়পিন্ডগুলো মধ্যাকর্ষন বলের আকর্ষনের প্রচন্ড গতিতে পৃথিবীর দিকে ছুটে আসে।বায়ুর সঙ্গে ঘর্ষনের ফলে এরা জ্জলে ওঠে। এদেরকে উল্কা বা ছুটন্ত তারা বলে।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iggan+o+gonit+ho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222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112" y="42672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0000"/>
                </a:solidFill>
              </a:rPr>
              <a:t>ধূমকেতুঃ</a:t>
            </a:r>
            <a:r>
              <a:rPr lang="bn-BD" sz="2400" dirty="0" smtClean="0"/>
              <a:t>  </a:t>
            </a:r>
            <a:r>
              <a:rPr lang="bn-BD" sz="2400" i="1" dirty="0" smtClean="0">
                <a:latin typeface="NikoshBAN" pitchFamily="2" charset="0"/>
                <a:cs typeface="NikoshBAN" pitchFamily="2" charset="0"/>
              </a:rPr>
              <a:t>মহাকাশে মাঝে মাঝে একপ্রকার জ্যোতিষ্কের আবির্ভাব ঘটে। এসব জ্যোতিষ্ক কিছুদিনের জন্য উদয় হয়ে অদৃশ্য হয়ে যায়। এসব</a:t>
            </a:r>
            <a:r>
              <a:rPr lang="bn-BD" sz="24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i="1" dirty="0" smtClean="0">
                <a:latin typeface="NikoshBAN" pitchFamily="2" charset="0"/>
                <a:cs typeface="NikoshBAN" pitchFamily="2" charset="0"/>
              </a:rPr>
              <a:t>জ্যোতিষ্ককে ধূমকেতু বলে।</a:t>
            </a:r>
            <a:r>
              <a:rPr lang="bn-BD" sz="24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i="1" dirty="0" smtClean="0">
                <a:latin typeface="NikoshBAN" pitchFamily="2" charset="0"/>
                <a:cs typeface="NikoshBAN" pitchFamily="2" charset="0"/>
              </a:rPr>
              <a:t>ধূমকেতু আকাশের এক অতি বিস্মকর জ্যোতিষ্ক। এর কেন্দ্র থেকে বের হয়ে আসে উজ্জল ঝাটার ন্যায় বাষ্পময় পুচ্ছ।</a:t>
            </a:r>
            <a:r>
              <a:rPr lang="bn-BD" sz="2400" i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i="1" dirty="0" smtClean="0">
                <a:latin typeface="NikoshBAN" pitchFamily="2" charset="0"/>
                <a:cs typeface="NikoshBAN" pitchFamily="2" charset="0"/>
              </a:rPr>
              <a:t>ধূমকেতু অভিকর্ষনের নিয়ম মেনে চলে। এরা দীর্ঘ পথে নক্ষত্রের চারদিকে পরিক্রম করে। হ্যালির </a:t>
            </a:r>
            <a:r>
              <a:rPr lang="bn-BD" sz="2400" i="1" dirty="0">
                <a:latin typeface="NikoshBAN" pitchFamily="2" charset="0"/>
                <a:cs typeface="NikoshBAN" pitchFamily="2" charset="0"/>
              </a:rPr>
              <a:t>ধূমকেতু</a:t>
            </a:r>
            <a:r>
              <a:rPr lang="bn-BD" sz="2400" i="1" dirty="0" smtClean="0">
                <a:latin typeface="NikoshBAN" pitchFamily="2" charset="0"/>
                <a:cs typeface="NikoshBAN" pitchFamily="2" charset="0"/>
              </a:rPr>
              <a:t> প্রায় ৭৫ বছর পর পর দেখা যায়।     </a:t>
            </a:r>
            <a:endParaRPr lang="en-US" sz="2400" i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download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40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735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3656" y="430973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গ্রহঃ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 মহাকর্ষ বলের প্রভাবে মহাকাশে কতগুলো জ্যোতিষ্ক সূর্যের চারদিকে নির্দিষ্ট সময়ে নির্দিষ্ট পথে পরিক্রম করে। এদের নিজেদের কোনো আলো বা তাপ নেই। এরা সূর্য থেকে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আলো ও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তাপ পায়। এই তাপেই উতপ্ত হয়। এরা তারার মতো মিটমিট করে জ্বলে না। এসব জ্যোতিষ্ককে গ্রহ বলে। যেমনঃ- বুধ,শুক্র,পৃথিবী।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00800" y="304801"/>
            <a:ext cx="1945729" cy="251459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289" y="3057435"/>
            <a:ext cx="20237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বুধ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962843" y="3057434"/>
            <a:ext cx="9826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শুক্র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49656" y="3057435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/>
              <a:t>পৃথিবী</a:t>
            </a:r>
            <a:endParaRPr lang="en-US" sz="2400" dirty="0"/>
          </a:p>
        </p:txBody>
      </p:sp>
      <p:pic>
        <p:nvPicPr>
          <p:cNvPr id="9" name="Picture 8" descr="download (1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304800"/>
            <a:ext cx="2133600" cy="2514600"/>
          </a:xfrm>
          <a:prstGeom prst="rect">
            <a:avLst/>
          </a:prstGeom>
        </p:spPr>
      </p:pic>
      <p:pic>
        <p:nvPicPr>
          <p:cNvPr id="10" name="Picture 9" descr="download (13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9000" y="304800"/>
            <a:ext cx="2133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996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419" y="43434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3300"/>
                </a:solidFill>
              </a:rPr>
              <a:t>উপগ্রহঃ</a:t>
            </a:r>
            <a:r>
              <a:rPr lang="bn-BD" sz="2400" dirty="0" smtClean="0"/>
              <a:t>  মহাকর্ষ </a:t>
            </a:r>
            <a:r>
              <a:rPr lang="bn-BD" sz="2400" dirty="0"/>
              <a:t>বলের প্রভাবে মহাকাশে কতগুলো </a:t>
            </a:r>
            <a:r>
              <a:rPr lang="bn-BD" sz="2400" dirty="0" smtClean="0"/>
              <a:t>জ্যোতিষ্ক গ্রহকে ঘিরে আবর্তিত হয়। এদেরকে উপগ্রহ বলে।</a:t>
            </a:r>
            <a:r>
              <a:rPr lang="bn-BD" sz="2400" dirty="0"/>
              <a:t> এদের নিজেদের কোনো আলো বা তাপ নেই। এরা </a:t>
            </a:r>
            <a:r>
              <a:rPr lang="bn-BD" sz="2400" dirty="0" smtClean="0"/>
              <a:t>সূর্য বা নক্ষত্র  </a:t>
            </a:r>
            <a:r>
              <a:rPr lang="bn-BD" sz="2400" dirty="0"/>
              <a:t>থেকে আলো ও তাপ পায়</a:t>
            </a:r>
            <a:r>
              <a:rPr lang="bn-BD" sz="2400" dirty="0" smtClean="0"/>
              <a:t>। চাঁদ পৃথিবীর একমাত্র উপগ্রহ । সব গ্রহের উপগ্রহ নাও থাকতে পারে। বুধ ও শুক্র এর কোন উপগ্রহ নেই। শনির উপগ্রহের সংখ্যা সবচেয়ে বেশী।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44191" y="300979"/>
            <a:ext cx="4121017" cy="343367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39209" y="3881735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পৃথিবী</a:t>
            </a:r>
            <a:r>
              <a:rPr lang="en-US" sz="2400" dirty="0" smtClean="0"/>
              <a:t> </a:t>
            </a:r>
            <a:r>
              <a:rPr lang="bn-BD" sz="2400" dirty="0" smtClean="0"/>
              <a:t>ও </a:t>
            </a:r>
            <a:r>
              <a:rPr lang="bn-BD" sz="2400" dirty="0"/>
              <a:t>চাঁদ</a:t>
            </a:r>
            <a:r>
              <a:rPr lang="bn-BD" sz="2400" dirty="0" smtClean="0"/>
              <a:t>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029199" y="3777826"/>
            <a:ext cx="37072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400" dirty="0" smtClean="0"/>
              <a:t>মঙ্গল ও তার দুই </a:t>
            </a:r>
            <a:r>
              <a:rPr lang="bn-BD" sz="2400" dirty="0"/>
              <a:t>চাঁদ </a:t>
            </a:r>
            <a:endParaRPr lang="en-US" sz="2400" dirty="0"/>
          </a:p>
          <a:p>
            <a:pPr algn="ctr"/>
            <a:r>
              <a:rPr lang="bn-BD" dirty="0" smtClean="0"/>
              <a:t> </a:t>
            </a:r>
            <a:endParaRPr lang="en-US" dirty="0"/>
          </a:p>
        </p:txBody>
      </p:sp>
      <p:pic>
        <p:nvPicPr>
          <p:cNvPr id="9" name="Picture 8" descr="b107312e3ded40989a79ed58e261fae5-5cdaca3ce0e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1981200" cy="3276600"/>
          </a:xfrm>
          <a:prstGeom prst="rect">
            <a:avLst/>
          </a:prstGeom>
        </p:spPr>
      </p:pic>
      <p:pic>
        <p:nvPicPr>
          <p:cNvPr id="10" name="Picture 9" descr="download (1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0" y="304800"/>
            <a:ext cx="19812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0985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-2209800"/>
            <a:ext cx="7239000" cy="86023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 smtClean="0"/>
          </a:p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bn-BD" sz="7200" dirty="0">
              <a:latin typeface="NikoshBAN" pitchFamily="2" charset="0"/>
              <a:cs typeface="NikoshBAN" pitchFamily="2" charset="0"/>
            </a:endParaRPr>
          </a:p>
          <a:p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endParaRPr lang="en-US" sz="100" dirty="0" smtClean="0">
              <a:latin typeface="NikoshBAN" pitchFamily="2" charset="0"/>
              <a:cs typeface="NikoshBAN" pitchFamily="2" charset="0"/>
            </a:endParaRPr>
          </a:p>
          <a:p>
            <a:endParaRPr lang="en-US" sz="100" dirty="0" smtClean="0">
              <a:latin typeface="NikoshBAN" pitchFamily="2" charset="0"/>
              <a:cs typeface="NikoshBAN" pitchFamily="2" charset="0"/>
            </a:endParaRPr>
          </a:p>
          <a:p>
            <a:endParaRPr lang="en-US" sz="100" dirty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>
                <a:latin typeface="NikoshBAN" pitchFamily="2" charset="0"/>
                <a:cs typeface="NikoshBAN" pitchFamily="2" charset="0"/>
              </a:rPr>
              <a:t>	</a:t>
            </a:r>
            <a:endParaRPr lang="en-US" sz="3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নক্ষত্র কাকে বলে ?</a:t>
            </a: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গ্যালাক্সি </a:t>
            </a:r>
            <a:r>
              <a:rPr lang="bn-BD" sz="3000" dirty="0">
                <a:latin typeface="NikoshBAN" pitchFamily="2" charset="0"/>
                <a:cs typeface="NikoshBAN" pitchFamily="2" charset="0"/>
              </a:rPr>
              <a:t>কাকে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বলে ?</a:t>
            </a:r>
            <a:endParaRPr lang="bn-BD" sz="3000" dirty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৩।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ছায়াপথ </a:t>
            </a:r>
            <a:r>
              <a:rPr lang="bn-BD" sz="3000" dirty="0">
                <a:latin typeface="NikoshBAN" pitchFamily="2" charset="0"/>
                <a:cs typeface="NikoshBAN" pitchFamily="2" charset="0"/>
              </a:rPr>
              <a:t>কাকে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বলে ?</a:t>
            </a:r>
            <a:endParaRPr lang="bn-BD" sz="3000" dirty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৪।</a:t>
            </a:r>
            <a:r>
              <a:rPr lang="en-US" sz="3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উল্কা </a:t>
            </a:r>
            <a:r>
              <a:rPr lang="bn-BD" sz="3000" dirty="0">
                <a:latin typeface="NikoshBAN" pitchFamily="2" charset="0"/>
                <a:cs typeface="NikoshBAN" pitchFamily="2" charset="0"/>
              </a:rPr>
              <a:t>কাকে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বলে ?</a:t>
            </a:r>
            <a:endParaRPr lang="bn-BD" sz="3000" dirty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৫।</a:t>
            </a:r>
            <a:r>
              <a:rPr lang="en-US" sz="3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ধূমকেতু </a:t>
            </a:r>
            <a:r>
              <a:rPr lang="bn-BD" sz="3000" dirty="0">
                <a:latin typeface="NikoshBAN" pitchFamily="2" charset="0"/>
                <a:cs typeface="NikoshBAN" pitchFamily="2" charset="0"/>
              </a:rPr>
              <a:t>কাকে </a:t>
            </a:r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বলে ?</a:t>
            </a:r>
            <a:endParaRPr lang="bn-BD" sz="3000" dirty="0">
              <a:latin typeface="NikoshBAN" pitchFamily="2" charset="0"/>
              <a:cs typeface="NikoshBAN" pitchFamily="2" charset="0"/>
            </a:endParaRPr>
          </a:p>
          <a:p>
            <a:r>
              <a:rPr lang="en-US" sz="3000" dirty="0" smtClean="0"/>
              <a:t>	</a:t>
            </a:r>
            <a:endParaRPr lang="bn-BD" sz="3000" dirty="0"/>
          </a:p>
          <a:p>
            <a:pPr algn="ctr"/>
            <a:endParaRPr lang="bn-BD" sz="7200" dirty="0" smtClean="0"/>
          </a:p>
          <a:p>
            <a:pPr algn="ctr"/>
            <a:endParaRPr lang="bn-BD" sz="7200" dirty="0"/>
          </a:p>
          <a:p>
            <a:pPr algn="ctr"/>
            <a:endParaRPr lang="bn-IN" sz="7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3657600"/>
            <a:ext cx="7032635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5-Point Star 4"/>
          <p:cNvSpPr/>
          <p:nvPr/>
        </p:nvSpPr>
        <p:spPr>
          <a:xfrm>
            <a:off x="8061251" y="1850063"/>
            <a:ext cx="914400" cy="914400"/>
          </a:xfrm>
          <a:prstGeom prst="star5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3300"/>
              </a:solidFill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-76200" y="1903227"/>
            <a:ext cx="914400" cy="914400"/>
          </a:xfrm>
          <a:prstGeom prst="star5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465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76071"/>
            <a:ext cx="74676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7200" dirty="0" smtClean="0"/>
          </a:p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bn-BD" sz="7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দল কঃ-</a:t>
            </a:r>
          </a:p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গ্রহ ও নক্ষত্রের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মধ্যে পার্থক্য নির্নয় কর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algn="ctr"/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দল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খঃ-</a:t>
            </a:r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গ্রহ ও উপগ্রহের মধ্যে পার্থক্য নির্নয় কর ?</a:t>
            </a:r>
          </a:p>
          <a:p>
            <a:pPr algn="ctr"/>
            <a:endParaRPr lang="bn-BD" sz="2400" dirty="0" smtClean="0"/>
          </a:p>
          <a:p>
            <a:pPr algn="ctr"/>
            <a:endParaRPr lang="bn-IN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855381" y="2667000"/>
            <a:ext cx="4953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-Point Star 5"/>
          <p:cNvSpPr/>
          <p:nvPr/>
        </p:nvSpPr>
        <p:spPr>
          <a:xfrm>
            <a:off x="951614" y="1445567"/>
            <a:ext cx="914400" cy="914400"/>
          </a:xfrm>
          <a:prstGeom prst="star5">
            <a:avLst>
              <a:gd name="adj" fmla="val 16994"/>
              <a:gd name="hf" fmla="val 105146"/>
              <a:gd name="vf" fmla="val 110557"/>
            </a:avLst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808381" y="1445567"/>
            <a:ext cx="914400" cy="914400"/>
          </a:xfrm>
          <a:prstGeom prst="star5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9259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533400"/>
            <a:ext cx="5867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7200" b="1" dirty="0" smtClean="0"/>
          </a:p>
          <a:p>
            <a:r>
              <a:rPr lang="bn-BD" sz="7200" b="1" dirty="0" smtClean="0">
                <a:latin typeface="NikoshBAN" pitchFamily="2" charset="0"/>
                <a:cs typeface="NikoshBAN" pitchFamily="2" charset="0"/>
              </a:rPr>
              <a:t>বাড়ীর কাজ</a:t>
            </a:r>
          </a:p>
          <a:p>
            <a:endParaRPr lang="bn-BD" sz="7200" dirty="0"/>
          </a:p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সূর্য একটি নক্ষত্র এর পক্ষে তোমার যুক্তি উপস্থান কর।</a:t>
            </a:r>
          </a:p>
          <a:p>
            <a:endParaRPr lang="bn-BD" sz="7200" dirty="0"/>
          </a:p>
          <a:p>
            <a:endParaRPr lang="en-US" sz="7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2938702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5-Point Star 4"/>
          <p:cNvSpPr/>
          <p:nvPr/>
        </p:nvSpPr>
        <p:spPr>
          <a:xfrm>
            <a:off x="0" y="2432794"/>
            <a:ext cx="914400" cy="914400"/>
          </a:xfrm>
          <a:prstGeom prst="star5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8185298" y="2494528"/>
            <a:ext cx="914400" cy="914400"/>
          </a:xfrm>
          <a:prstGeom prst="star5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4-Point Star 2"/>
          <p:cNvSpPr/>
          <p:nvPr/>
        </p:nvSpPr>
        <p:spPr>
          <a:xfrm>
            <a:off x="1543493" y="3737862"/>
            <a:ext cx="457200" cy="454492"/>
          </a:xfrm>
          <a:prstGeom prst="star4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348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3810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teno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209799"/>
            <a:ext cx="6781800" cy="42405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7772400" cy="1470025"/>
          </a:xfrm>
        </p:spPr>
        <p:txBody>
          <a:bodyPr/>
          <a:lstStyle/>
          <a:p>
            <a:r>
              <a:rPr lang="bn-BD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6553200" cy="1676400"/>
          </a:xfrm>
        </p:spPr>
        <p:txBody>
          <a:bodyPr>
            <a:normAutofit fontScale="25000" lnSpcReduction="20000"/>
          </a:bodyPr>
          <a:lstStyle/>
          <a:p>
            <a:r>
              <a:rPr lang="bn-BD" sz="1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নিকুঞ্জ কুমার দাস</a:t>
            </a:r>
          </a:p>
          <a:p>
            <a:r>
              <a:rPr lang="bn-BD" sz="1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  <a:endParaRPr lang="en-US" sz="1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1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চান্দগাম উচ্চ বিদ্যালয়</a:t>
            </a:r>
          </a:p>
          <a:p>
            <a:r>
              <a:rPr lang="bn-BD" sz="11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বড়লেখা মৌলভীবাজার</a:t>
            </a:r>
          </a:p>
          <a:p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>
              <a:solidFill>
                <a:schemeClr val="tx1"/>
              </a:solidFill>
            </a:endParaRPr>
          </a:p>
          <a:p>
            <a:endParaRPr lang="bn-BD" dirty="0" smtClean="0">
              <a:solidFill>
                <a:schemeClr val="tx1"/>
              </a:solidFill>
            </a:endParaRPr>
          </a:p>
          <a:p>
            <a:endParaRPr lang="bn-BD" dirty="0">
              <a:solidFill>
                <a:schemeClr val="tx1"/>
              </a:solidFill>
            </a:endParaRPr>
          </a:p>
          <a:p>
            <a:endParaRPr lang="bn-IN" sz="9600" dirty="0" smtClean="0">
              <a:solidFill>
                <a:srgbClr val="00B050"/>
              </a:solidFill>
            </a:endParaRPr>
          </a:p>
          <a:p>
            <a:endParaRPr lang="bn-BD" sz="16000" dirty="0" smtClean="0">
              <a:solidFill>
                <a:srgbClr val="FF0000"/>
              </a:solidFill>
            </a:endParaRPr>
          </a:p>
          <a:p>
            <a:endParaRPr lang="bn-BD" dirty="0" smtClean="0">
              <a:solidFill>
                <a:srgbClr val="FF0000"/>
              </a:solidFill>
            </a:endParaRPr>
          </a:p>
          <a:p>
            <a:endParaRPr lang="bn-BD" dirty="0" smtClean="0">
              <a:solidFill>
                <a:srgbClr val="FF0000"/>
              </a:solidFill>
            </a:endParaRPr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1371600"/>
            <a:ext cx="731520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C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5800" y="3733800"/>
            <a:ext cx="777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Lenovo_A1000_IMG_20170101_16252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0" y="1524000"/>
            <a:ext cx="1905000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82123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533400"/>
            <a:ext cx="647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2600" y="2057400"/>
            <a:ext cx="6629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বিষয়ঃ ভূগোল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শ্রেণীঃনবম 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অধ্যায়ঃপ্রথম</a:t>
            </a:r>
          </a:p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সময়ঃ ৪৫ মিনিট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20782" y="0"/>
            <a:ext cx="9164782" cy="684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8721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838200"/>
            <a:ext cx="464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2819400"/>
            <a:ext cx="5715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জ্যোতিষ্কমন্ডলী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n-BD" sz="8000" b="1" dirty="0" smtClean="0">
                <a:solidFill>
                  <a:srgbClr val="00B0F0"/>
                </a:solidFill>
              </a:rPr>
              <a:t/>
            </a:r>
            <a:br>
              <a:rPr lang="bn-BD" sz="8000" b="1" dirty="0" smtClean="0">
                <a:solidFill>
                  <a:srgbClr val="00B0F0"/>
                </a:solidFill>
              </a:rPr>
            </a:br>
            <a:r>
              <a:rPr lang="en-US" sz="8000" b="1" dirty="0" smtClean="0">
                <a:solidFill>
                  <a:srgbClr val="00B0F0"/>
                </a:solidFill>
              </a:rPr>
              <a:t/>
            </a:r>
            <a:br>
              <a:rPr lang="en-US" sz="8000" b="1" dirty="0" smtClean="0">
                <a:solidFill>
                  <a:srgbClr val="00B0F0"/>
                </a:solidFill>
              </a:rPr>
            </a:br>
            <a:r>
              <a:rPr lang="bn-BD" sz="80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latin typeface="NikoshBAN" pitchFamily="2" charset="0"/>
                <a:cs typeface="NikoshBAN" pitchFamily="2" charset="0"/>
              </a:rPr>
              <a:t>এই পাঠশেষে শিক্ষার্থীরা-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00400"/>
            <a:ext cx="8534400" cy="3124200"/>
          </a:xfrm>
        </p:spPr>
        <p:txBody>
          <a:bodyPr>
            <a:normAutofit lnSpcReduction="10000"/>
          </a:bodyPr>
          <a:lstStyle/>
          <a:p>
            <a:pPr algn="l"/>
            <a:r>
              <a:rPr lang="bn-BD" dirty="0" smtClean="0">
                <a:solidFill>
                  <a:schemeClr val="tx1"/>
                </a:solidFill>
              </a:rPr>
              <a:t>১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জ্যোতিষ্ক কাকে বলে বলতে পারা।</a:t>
            </a:r>
          </a:p>
          <a:p>
            <a:pPr algn="l"/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 মহাবিশ্ব গঠন এর সম্পর্কে জানতে পারা।</a:t>
            </a:r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গ্রহ,উপগ্রহ ও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নক্ষত্রের মধ্যে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পার্থক্য নির্নয়</a:t>
            </a:r>
            <a:r>
              <a:rPr lang="en-US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 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endParaRPr lang="bn-BD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2261191"/>
            <a:ext cx="7134447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-Point Star 5"/>
          <p:cNvSpPr/>
          <p:nvPr/>
        </p:nvSpPr>
        <p:spPr>
          <a:xfrm>
            <a:off x="0" y="1714500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8048847" y="1765891"/>
            <a:ext cx="914400" cy="914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4231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274" y="3886200"/>
            <a:ext cx="8610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0000"/>
                </a:solidFill>
              </a:rPr>
              <a:t>নক্ষত্রঃ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2400" dirty="0" smtClean="0"/>
              <a:t>রাত্রিবেলা মেঘমুক্ত আকাশের দিকে তাকালে অনেক আলোক বিন্দু মিট মিট করে জ্বলতে দেখা জায়।এদের কে নক্ষত্র বলে।খালি চোখে মাত্র কয়েক হাজার নক্ষত্র দেখা জায়।কিন্ত শক্তিশালী দূরবীকক্ষন যন্ত্রর দিয়ে ১০০ কোটির ও অধিক নক্ষত্রের সন্ধান লাভ করেছন।</a:t>
            </a:r>
            <a:r>
              <a:rPr lang="bn-BD" sz="2400" dirty="0"/>
              <a:t> </a:t>
            </a:r>
            <a:r>
              <a:rPr lang="bn-BD" sz="2400" dirty="0" smtClean="0"/>
              <a:t>নক্ষত্রগুল প্রকৃতপক্ষে জলন্ত বাষ্পপিণ্ড।নক্ষত্রের নিজস্ব আলো ও উত্তাপ আছে।</a:t>
            </a:r>
            <a:r>
              <a:rPr lang="bn-BD" sz="2400" dirty="0"/>
              <a:t> </a:t>
            </a:r>
            <a:r>
              <a:rPr lang="bn-BD" sz="2400" dirty="0" smtClean="0"/>
              <a:t>নক্ষত্র</a:t>
            </a:r>
            <a:r>
              <a:rPr lang="en-US" sz="2400" dirty="0" smtClean="0"/>
              <a:t> </a:t>
            </a:r>
            <a:r>
              <a:rPr lang="bn-BD" sz="2400" dirty="0" smtClean="0"/>
              <a:t>থেকে নক্ষত্রর দূরত্ব মাপতে যে একক ব্যবহার করা হয় তাকে আলোক বর্ষ বলে।</a:t>
            </a:r>
            <a:endParaRPr lang="en-US" sz="2400" dirty="0"/>
          </a:p>
        </p:txBody>
      </p:sp>
      <p:pic>
        <p:nvPicPr>
          <p:cNvPr id="5" name="Picture 4" descr="নক্ষত্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82033"/>
            <a:ext cx="9144000" cy="383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2893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4572000"/>
            <a:ext cx="8229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bn-BD" sz="2400" b="1" dirty="0" smtClean="0">
                <a:solidFill>
                  <a:srgbClr val="FF0000"/>
                </a:solidFill>
              </a:rPr>
              <a:t>নক্ষত্রমন্ডলীঃ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r>
              <a:rPr lang="bn-BD" sz="2400" dirty="0" smtClean="0">
                <a:solidFill>
                  <a:schemeClr val="accent6"/>
                </a:solidFill>
              </a:rPr>
              <a:t> </a:t>
            </a:r>
            <a:r>
              <a:rPr lang="bn-BD" sz="2400" dirty="0" smtClean="0"/>
              <a:t>রাত্রিবেলা </a:t>
            </a:r>
            <a:r>
              <a:rPr lang="bn-BD" sz="2400" dirty="0"/>
              <a:t>মেঘমুক্ত </a:t>
            </a:r>
            <a:r>
              <a:rPr lang="bn-BD" sz="2400" dirty="0" smtClean="0"/>
              <a:t>আকাশের </a:t>
            </a:r>
            <a:r>
              <a:rPr lang="bn-BD" sz="2400" dirty="0"/>
              <a:t>দিকে </a:t>
            </a:r>
            <a:r>
              <a:rPr lang="bn-BD" sz="2400" dirty="0" smtClean="0"/>
              <a:t>তাকালে মনে হয় কতগুলো নক্ষত্র মিলে জোট বদ্দ আছে। এরূপ দলকে নক্ষত্রমন্ডলী বলে। যেমন-কালপুরুষ,সপ্তর্ষিমন্ডল,লঘুসপ্তর্ষি প্রভৃতি।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5161" y="217624"/>
            <a:ext cx="3609975" cy="412400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263698"/>
            <a:ext cx="4610100" cy="4124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35736" y="4387700"/>
            <a:ext cx="2819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400" dirty="0" smtClean="0"/>
              <a:t>কাল পুরুষ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12667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974058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FF3300"/>
                </a:solidFill>
              </a:rPr>
              <a:t>গ্যালাক্সিঃ</a:t>
            </a:r>
            <a:r>
              <a:rPr lang="bn-BD" sz="2400" dirty="0" smtClean="0"/>
              <a:t>  মহাকাশে কোটি কোটি নক্ষত্র, ধূলিকনা এবং বিশাল বাষ্পকনা নিয়ে  জ্যোতিষ্কমন্ডলীর যে দল সৃষ্টি হয়েছে তাকে গ্যালাক্সি বলে। মহাকাশে অসংখ্য গ্যালাক্সি রয়েছে। এ গুলো পরস্পর থেকে ব্যাপক ব্যবধানে অবস্থিত।</a:t>
            </a:r>
            <a:endParaRPr lang="en-US" sz="2400" dirty="0"/>
          </a:p>
        </p:txBody>
      </p:sp>
      <p:pic>
        <p:nvPicPr>
          <p:cNvPr id="5" name="Picture 4" descr="download (11)গেলাস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49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3075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</TotalTime>
  <Words>504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পরিচিতি</vt:lpstr>
      <vt:lpstr>Slide 3</vt:lpstr>
      <vt:lpstr>Slide 4</vt:lpstr>
      <vt:lpstr>Slide 5</vt:lpstr>
      <vt:lpstr>  শিখনফল এই পাঠশেষে শিক্ষার্থীরা- 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CHS</cp:lastModifiedBy>
  <cp:revision>163</cp:revision>
  <dcterms:created xsi:type="dcterms:W3CDTF">2006-08-16T00:00:00Z</dcterms:created>
  <dcterms:modified xsi:type="dcterms:W3CDTF">2020-07-21T16:31:48Z</dcterms:modified>
</cp:coreProperties>
</file>