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9" r:id="rId11"/>
    <p:sldId id="270" r:id="rId12"/>
    <p:sldId id="282" r:id="rId13"/>
    <p:sldId id="272" r:id="rId14"/>
    <p:sldId id="265" r:id="rId15"/>
    <p:sldId id="266" r:id="rId16"/>
    <p:sldId id="267" r:id="rId17"/>
    <p:sldId id="273" r:id="rId18"/>
    <p:sldId id="275" r:id="rId19"/>
    <p:sldId id="276" r:id="rId20"/>
    <p:sldId id="281" r:id="rId21"/>
    <p:sldId id="279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B982-4CAA-4223-A176-331F85309A00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14FC-F32A-43DE-8925-121B63F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14FC-F32A-43DE-8925-121B63F27E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8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0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9CE6C9-5E72-4E5E-B8F6-55130EA23D0E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13339-4142-49B9-8972-D4703C80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5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avijit09011988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7035800"/>
          </a:xfrm>
          <a:prstGeom prst="frame">
            <a:avLst>
              <a:gd name="adj1" fmla="val 2572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9862" y="6591300"/>
            <a:ext cx="11852275" cy="2667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</a:t>
            </a:r>
            <a:r>
              <a:rPr lang="bn-IN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কুমার মন্ডল,সহকারী শিক্ষক(বাংলা)বঙ্গবাসী মাধ্যমিক বিদ্যালয়,খালিশপুর,খুলনা</a:t>
            </a:r>
            <a:r>
              <a:rPr lang="bn-IN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ফোন নং-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01766-994241/01976-994241.Email-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avijit09011988@gmail.com</a:t>
            </a:r>
            <a:r>
              <a:rPr lang="bn-I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0"/>
            <a:ext cx="520700" cy="8382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537950" y="-95250"/>
            <a:ext cx="558800" cy="7493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158750" y="6350000"/>
            <a:ext cx="520700" cy="8382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0800000">
            <a:off x="11620499" y="6413500"/>
            <a:ext cx="571500" cy="6223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fif"/><Relationship Id="rId4" Type="http://schemas.openxmlformats.org/officeDocument/2006/relationships/image" Target="../media/image2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fif"/><Relationship Id="rId4" Type="http://schemas.openxmlformats.org/officeDocument/2006/relationships/image" Target="../media/image23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fif"/><Relationship Id="rId4" Type="http://schemas.openxmlformats.org/officeDocument/2006/relationships/image" Target="../media/image37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fif"/><Relationship Id="rId4" Type="http://schemas.openxmlformats.org/officeDocument/2006/relationships/image" Target="../media/image40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/>
          <a:stretch/>
        </p:blipFill>
        <p:spPr>
          <a:xfrm>
            <a:off x="191068" y="183431"/>
            <a:ext cx="11805314" cy="6394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221" y="4905670"/>
            <a:ext cx="11709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67934" y="69273"/>
            <a:ext cx="5209309" cy="657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5209309" y="56118"/>
            <a:ext cx="6841664" cy="6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753053" y="1348630"/>
            <a:ext cx="4516723" cy="32787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68552" y="194467"/>
            <a:ext cx="379922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99" y="4858252"/>
            <a:ext cx="466753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আমি ছাত্র </a:t>
            </a:r>
          </a:p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সুনির্মল বসু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7088" y="309884"/>
            <a:ext cx="399879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মাটির কাছে সহিষ্ণুতা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       পেলাম আমি শিক্ষা,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আপন কাজে কঠোর হতে 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        পাষাণ দিল দীক্ষা।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ঝরনা তাহার সহজ গানে 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গান জাগালো আমার প্রাণে,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শ্যাম বনানী সরসতা  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        আমায় দিল ভিক্ষা।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বিশ্ব-জোড়া পাঠশালা মোর, 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             সবার আমি ছাত্র,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  নানান ভাবের নতুন জিনিস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              শিখছি দিবারাত্র;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এই পৃথিবীর বিরাট খাতায়-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পাঠ্য যে-সব পাতায় পাতায়, 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শিখছি সে-সব কৌতূহলে- </a:t>
            </a:r>
          </a:p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              সন্দেহ নাই মাত্র।       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5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701" y="146727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দিল-খোলা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2664283"/>
            <a:ext cx="4154610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যুক্তি-পরামর্শ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সহ্য করার ক্ষমতা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7212" y="5337840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মনখোলা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মুক্তমন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পাষাণ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93" y="1392929"/>
            <a:ext cx="2619375" cy="929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93" y="2757288"/>
            <a:ext cx="2619375" cy="904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92" y="4096290"/>
            <a:ext cx="2619375" cy="983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92" y="5515261"/>
            <a:ext cx="2619375" cy="707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619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1" grpId="0" animBg="1"/>
      <p:bldP spid="17" grpId="0" animBg="1"/>
      <p:bldP spid="1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810" y="309380"/>
            <a:ext cx="653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শব্দার্থগুলোর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নেই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701" y="146727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শ্যাম বনানী  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7212" y="2664283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ধর্মোপদেশ।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054" y="3821372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বিরাট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7212" y="3935637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বিশাল।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7212" y="1392929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সবুজ বন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054" y="2601927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দীক্ষা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9701" y="5342140"/>
            <a:ext cx="247186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উদার      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7212" y="5403695"/>
            <a:ext cx="4154610" cy="70788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দানশীল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1" y="1297056"/>
            <a:ext cx="2466975" cy="899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1" y="2476477"/>
            <a:ext cx="2466975" cy="1085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1" y="5224024"/>
            <a:ext cx="2466975" cy="1005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1" y="3899833"/>
            <a:ext cx="2466975" cy="1119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918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7" grpId="0" animBg="1"/>
      <p:bldP spid="19" grpId="0" animBg="1"/>
      <p:bldP spid="2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09434" y="539191"/>
            <a:ext cx="10698208" cy="5437589"/>
            <a:chOff x="-6202" y="497627"/>
            <a:chExt cx="10698208" cy="54375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5067940" cy="3082674"/>
            </a:xfrm>
            <a:prstGeom prst="rect">
              <a:avLst/>
            </a:prstGeom>
            <a:ln w="38100" cap="sq" cmpd="thickThin">
              <a:solidFill>
                <a:schemeClr val="tx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2602103" y="497627"/>
              <a:ext cx="5067940" cy="76944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6202" y="5274379"/>
              <a:ext cx="10698208" cy="660837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itchFamily="2" charset="2"/>
                <a:buChar char="v"/>
              </a:pPr>
              <a:r>
                <a:rPr lang="bn-IN" sz="40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মন্ত্রণা , পাষাণ,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শ্যাম বনানী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গুলো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118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5797" y="4043486"/>
            <a:ext cx="384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আকাশ আমায় শিক্ষা দিল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উদার হতে ভাই রে,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কর্মী হবার মন্ত্র আমি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বায়ুর কাছে পাই রে। 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8470" y="4043486"/>
            <a:ext cx="48176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পাহাড় শিখায় তাহার সমান 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হই যেন ভাই মৌন-মহান,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খোলা মাঠের উপদেশে-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 দিল-খোলা হই তাই রে। 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4728" y="1139374"/>
            <a:ext cx="4232586" cy="2422692"/>
            <a:chOff x="524728" y="1139374"/>
            <a:chExt cx="4232586" cy="24226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28" y="1139374"/>
              <a:ext cx="2013756" cy="24226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688" y="1139374"/>
              <a:ext cx="1996626" cy="24226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878470" y="1030191"/>
            <a:ext cx="4503765" cy="2477283"/>
            <a:chOff x="6878470" y="1030191"/>
            <a:chExt cx="4503765" cy="24772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470" y="1030192"/>
              <a:ext cx="2170278" cy="24226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2"/>
            <a:stretch/>
          </p:blipFill>
          <p:spPr>
            <a:xfrm>
              <a:off x="9253895" y="1030191"/>
              <a:ext cx="2128340" cy="24772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80207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811" y="4082701"/>
            <a:ext cx="3966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সূর্য আমায় মন্ত্রণা দেয় 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আপন তেজে জ্বলতে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চাদঁ শিখালো হাসতে মিঠে, 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     মধুর কথা বলতে, 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4950" y="4020612"/>
            <a:ext cx="4217158" cy="187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ইঙ্গিতে তার শিখায় সাগর-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অন্তর হোক রত্ন-আকর;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নদীর কাছে শিক্ষা পেলাম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আপন বেগে চলতে।       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6811" y="532263"/>
            <a:ext cx="4158022" cy="3245822"/>
            <a:chOff x="536811" y="1501255"/>
            <a:chExt cx="4760937" cy="22768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11" y="1501255"/>
              <a:ext cx="2370162" cy="22768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973" y="1501255"/>
              <a:ext cx="2390775" cy="22768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6002036" y="532263"/>
            <a:ext cx="4834286" cy="3245822"/>
            <a:chOff x="6002036" y="1118191"/>
            <a:chExt cx="4547683" cy="23907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036" y="1118191"/>
              <a:ext cx="2025828" cy="23907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536" y="1118191"/>
              <a:ext cx="2363183" cy="23907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24074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924" y="4193612"/>
            <a:ext cx="4280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মাটির কাছে সহিষ্ণুতা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পেলাম আমি শিক্ষা,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আপন কাজে কঠোর হতে  </a:t>
            </a:r>
          </a:p>
          <a:p>
            <a:r>
              <a: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       পাষাণ দিল দীক্ষা।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51342" y="4193612"/>
            <a:ext cx="394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ঝরনা তাহার সহজ গানে  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গান জাগালো আমার প্রাণে, 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শ্যাম বনানী সরসতা   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          আমায় দিল ভিক্ষা।</a:t>
            </a:r>
            <a:endParaRPr lang="en-US" sz="2800" dirty="0">
              <a:ln>
                <a:solidFill>
                  <a:schemeClr val="tx1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5751" y="682388"/>
            <a:ext cx="4840974" cy="2947916"/>
            <a:chOff x="695751" y="682388"/>
            <a:chExt cx="4840974" cy="29479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51" y="682388"/>
              <a:ext cx="2470530" cy="29479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125" y="682388"/>
              <a:ext cx="2133600" cy="29479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6718395" y="682388"/>
            <a:ext cx="4252271" cy="2947916"/>
            <a:chOff x="6305266" y="1284808"/>
            <a:chExt cx="4252271" cy="26184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266" y="1284808"/>
              <a:ext cx="2087678" cy="26184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690" y="1284808"/>
              <a:ext cx="1965847" cy="26184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53204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59" y="4507511"/>
            <a:ext cx="4253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বিশ্ব-জোড়া পাঠশালা মোর,  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               সবার আমি ছাত্র,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    নানান ভাবের নতুন জিনিস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                শিখছি দিবারাত্র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9373" y="4507511"/>
            <a:ext cx="4226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এই পৃথিবীর বিরাট খাতায়-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পাঠ্য যে-সব পাতায় পাতায়,  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শিখছি সে-সব কৌতূহলে- </a:t>
            </a: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             সন্দেহ নাই মাত্র।        </a:t>
            </a:r>
            <a:endParaRPr lang="en-US" sz="2800" dirty="0">
              <a:ln>
                <a:solidFill>
                  <a:schemeClr val="tx1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  <a:endParaRPr lang="en-US" sz="2800" dirty="0">
              <a:ln>
                <a:solidFill>
                  <a:schemeClr val="tx1"/>
                </a:solidFill>
              </a:ln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2796" y="586854"/>
            <a:ext cx="4492885" cy="3464825"/>
            <a:chOff x="422796" y="1624083"/>
            <a:chExt cx="4492885" cy="24275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96" y="1624084"/>
              <a:ext cx="2129335" cy="24275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556" y="1624083"/>
              <a:ext cx="2143125" cy="24275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6992205" y="586855"/>
            <a:ext cx="4007889" cy="3417222"/>
            <a:chOff x="6992205" y="1624083"/>
            <a:chExt cx="4007889" cy="23730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205" y="1624084"/>
              <a:ext cx="1733266" cy="23730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931" y="1624083"/>
              <a:ext cx="2047163" cy="23098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22690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156" y="53612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38" y="2006116"/>
            <a:ext cx="5336275" cy="28152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8363" y="5801575"/>
            <a:ext cx="11764371" cy="660837"/>
          </a:xfrm>
          <a:prstGeom prst="rect">
            <a:avLst/>
          </a:prstGeom>
          <a:ln w="15875" cmpd="thickThin">
            <a:solidFill>
              <a:schemeClr val="tx1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bn-IN" sz="32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প্রকৃতি কীভাবে মানুষকে শিক্ষা দিয়ে সৎ ও আদর্শ মানুষ হিসাবে গড়ে তুলতে পারে ?ব্যাখ্যা করো।    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2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337" y="280484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9790" y="1227778"/>
            <a:ext cx="719548" cy="1336456"/>
            <a:chOff x="0" y="823517"/>
            <a:chExt cx="719548" cy="10279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Chevron 11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9790" y="2185582"/>
            <a:ext cx="719548" cy="1228705"/>
            <a:chOff x="0" y="823517"/>
            <a:chExt cx="719548" cy="1027926"/>
          </a:xfrm>
          <a:solidFill>
            <a:schemeClr val="accent4">
              <a:lumMod val="75000"/>
            </a:schemeClr>
          </a:solidFill>
        </p:grpSpPr>
        <p:sp>
          <p:nvSpPr>
            <p:cNvPr id="18" name="Chevron 17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24" name="Chevron 23"/>
          <p:cNvSpPr/>
          <p:nvPr/>
        </p:nvSpPr>
        <p:spPr>
          <a:xfrm rot="5400000">
            <a:off x="496742" y="3283756"/>
            <a:ext cx="1185645" cy="719548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up 28"/>
          <p:cNvGrpSpPr/>
          <p:nvPr/>
        </p:nvGrpSpPr>
        <p:grpSpPr>
          <a:xfrm>
            <a:off x="729790" y="3937286"/>
            <a:ext cx="719548" cy="1163704"/>
            <a:chOff x="0" y="823517"/>
            <a:chExt cx="719548" cy="1027926"/>
          </a:xfrm>
        </p:grpSpPr>
        <p:sp>
          <p:nvSpPr>
            <p:cNvPr id="30" name="Chevron 29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29790" y="4759352"/>
            <a:ext cx="719548" cy="1188876"/>
            <a:chOff x="0" y="823517"/>
            <a:chExt cx="719548" cy="1027926"/>
          </a:xfrm>
          <a:blipFill>
            <a:blip r:embed="rId3"/>
            <a:tile tx="0" ty="0" sx="100000" sy="100000" flip="none" algn="tl"/>
          </a:blipFill>
        </p:grpSpPr>
        <p:sp>
          <p:nvSpPr>
            <p:cNvPr id="36" name="Chevron 35"/>
            <p:cNvSpPr/>
            <p:nvPr/>
          </p:nvSpPr>
          <p:spPr>
            <a:xfrm rot="5400000">
              <a:off x="-154189" y="977706"/>
              <a:ext cx="1027926" cy="719548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/>
            <p:cNvSpPr/>
            <p:nvPr/>
          </p:nvSpPr>
          <p:spPr>
            <a:xfrm>
              <a:off x="0" y="1183291"/>
              <a:ext cx="719548" cy="3083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61612" y="145088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49338" y="141175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 তেজে চলার মন্ত্রণা দেয় কে?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49338" y="228368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কর্মপ্রেরণার বড় উৎস কোনটি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49338" y="3142776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মৌন-মহান হতে শিক্ষা দেয় কে?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338" y="4060878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পাথরের কাছ থেকে আমরা কী শিক্ষা পাই  ?    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49337" y="4830926"/>
            <a:ext cx="6384477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হাসতে শেখেন কার কাছ থেকে ?                                       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61612" y="2283689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নিরন্তর বায়ুপ্রবাহ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461612" y="313185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পাহাড়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461612" y="405603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দৃঢ় থাকার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461612" y="483092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চাঁদের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9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8270" y="1543254"/>
            <a:ext cx="2402006" cy="2293449"/>
            <a:chOff x="1120738" y="1156592"/>
            <a:chExt cx="3246546" cy="2732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38" y="1156592"/>
              <a:ext cx="3246546" cy="273268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087" y="1560406"/>
              <a:ext cx="1618513" cy="2016182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00" y="4172721"/>
            <a:ext cx="1380904" cy="211193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238271" y="234614"/>
            <a:ext cx="1163458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7949" y="1543254"/>
            <a:ext cx="9134902" cy="22934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2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7949" y="3998788"/>
            <a:ext cx="9134902" cy="2459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  সবার আমি ছাত্র 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1" y="3998789"/>
            <a:ext cx="2402005" cy="245979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247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0688" y="381000"/>
            <a:ext cx="8077200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7615" y="1551709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“সবার আমি ছাত্র” কবিতায় এই পৃথিবীর খাতা কেমন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7615" y="2514600"/>
            <a:ext cx="40386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ছোট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8615" y="25146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মাঝারি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7615" y="31242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বিরাট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8615" y="31242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গোলাকার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1860" y="3886200"/>
            <a:ext cx="8077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‘সাগর তার বুকে কী ধারণ করে?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688" y="48768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অগনিত মাছ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1688" y="48768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উর্মিমালা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0688" y="5486400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1688" y="5486400"/>
            <a:ext cx="38862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বিশাল রত্ন ভান্ডার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17456" y="259307"/>
            <a:ext cx="1760562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97056" y="31242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69006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3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330" y="381000"/>
            <a:ext cx="861401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3810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72299" y="232012"/>
            <a:ext cx="1596787" cy="6356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</a:t>
            </a:r>
            <a:endParaRPr lang="bn-IN" sz="1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ক্লিক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1822" y="1376101"/>
            <a:ext cx="8616027" cy="609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আপন কাজে কঠোর হতে শিক্ষা দেয় কে?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14" y="2160004"/>
            <a:ext cx="8631071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পাষাণ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4315" y="2630049"/>
            <a:ext cx="8616026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আকাশ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939" y="3149594"/>
            <a:ext cx="8636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বায়ু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8938" y="3694646"/>
            <a:ext cx="8621403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8938" y="4332053"/>
            <a:ext cx="187036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6559" y="4314334"/>
            <a:ext cx="20054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4606" y="4341190"/>
            <a:ext cx="192924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8307" y="4314334"/>
            <a:ext cx="2092036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4246" y="4383334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66330" y="4863380"/>
            <a:ext cx="8629055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সবার আমি ছাত্র কবিতায় মানব চরিত্রের কোন গুণ উল্লেখ আছে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8939" y="5515483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উদরতা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7361" y="5527431"/>
            <a:ext cx="384298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কোমলতা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8939" y="6071826"/>
            <a:ext cx="40386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ভীরুতা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7361" y="6088638"/>
            <a:ext cx="3858024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শিষ্টাচার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1822" y="550884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412535" y="363301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8291" y="36330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36" y="1746913"/>
            <a:ext cx="3019187" cy="2198406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49846" y="4497934"/>
            <a:ext cx="9033164" cy="1692723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v"/>
            </a:pP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কবি বিশ্বকে কেনো পাঠশালার সাথে তুলনা করেছেন?তা তোমার নিজের ভাষায় লিখ 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FEEAD5-D925-4360-B66F-036D44CF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4217"/>
          <a:stretch/>
        </p:blipFill>
        <p:spPr bwMode="auto">
          <a:xfrm>
            <a:off x="9958317" y="184432"/>
            <a:ext cx="1951407" cy="1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5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3941927" y="2279176"/>
            <a:ext cx="4287673" cy="22256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7" y="191595"/>
            <a:ext cx="11807991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035" y="4642009"/>
            <a:ext cx="994921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7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819" y="411367"/>
            <a:ext cx="6480411" cy="848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9682" y="424201"/>
            <a:ext cx="6480411" cy="798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কী দেখতে পাচ্ছ?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1750" y="443111"/>
            <a:ext cx="6480411" cy="798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ছবিতে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 ।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6" y="1497519"/>
            <a:ext cx="4731084" cy="2282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60" y="1533900"/>
            <a:ext cx="5110539" cy="2360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3" y="4072081"/>
            <a:ext cx="4777697" cy="2311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59" y="4205913"/>
            <a:ext cx="5110540" cy="2362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561749" y="471477"/>
            <a:ext cx="6480411" cy="798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906"/>
              </a:lnSpc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 আমি ছাত্র </a:t>
            </a:r>
            <a:endParaRPr lang="b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9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741" y="1031618"/>
            <a:ext cx="4873886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.......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513" y="1946018"/>
            <a:ext cx="649633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আমি ছাত্র 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সুনির্মল বসু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90" y="2364759"/>
            <a:ext cx="2819400" cy="38481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306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4256254" y="221726"/>
            <a:ext cx="322827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77360" y="5009382"/>
            <a:ext cx="9269513" cy="818211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623888" indent="-623888"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যে এক বিশাল শিক্ষালয় ,সেখান থেকে কীভাবে সৎ,বিনয় ও উদার হওয়া যায় সে বিষয়ে জানতে পারবে।  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717" y="1575235"/>
            <a:ext cx="485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57585" y="2540784"/>
            <a:ext cx="693626" cy="12532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098611" y="2695571"/>
            <a:ext cx="9248262" cy="73904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6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3600" kern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71731" y="3315135"/>
            <a:ext cx="693626" cy="1511111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61107" y="3493080"/>
            <a:ext cx="9285766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</a:t>
            </a:r>
            <a:r>
              <a:rPr lang="en-US" sz="3600" kern="1200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kern="1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kern="1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57585" y="4161272"/>
            <a:ext cx="693626" cy="1206038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7361" y="4238998"/>
            <a:ext cx="9269512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শব্দগুলোর অর্থসহ বাক্য গঠন </a:t>
            </a:r>
            <a:r>
              <a:rPr lang="en-US" sz="3600" kern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71731" y="4941322"/>
            <a:ext cx="745926" cy="1134894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960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56394" y="4268092"/>
            <a:ext cx="1953513" cy="3993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সুনির্মল বসু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4897074" y="305692"/>
            <a:ext cx="2272156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872584" y="518699"/>
            <a:ext cx="3235553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১৯০২ 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পশ্চিম বঙ্গের বিহার।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872584" y="4268092"/>
            <a:ext cx="3236694" cy="200505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পিতামহ ও মাতামহঃ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সাহিত্যিক ও সাংবাদিক গিরিশচন্দ্র বসু ও মনোরঞ্জন গুহঠাকুরতা।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18457" y="562714"/>
            <a:ext cx="3078051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১৯৫৭ সালের ২৫ ফেব্রুয়ারি কলকাতায় 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8457" y="4073880"/>
            <a:ext cx="3078051" cy="2545284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ছানাবড়া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হৈচৈ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হুলুস্থুল,কথা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পাততাড়ি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মরণের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টুংটাং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শিকারী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শিশুপাক্ষিক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   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72586" y="2407384"/>
            <a:ext cx="3235553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পৈতৃক নিবাসঃ</a:t>
            </a:r>
          </a:p>
          <a:p>
            <a:pPr algn="ctr"/>
            <a:r>
              <a:rPr lang="bn-IN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বৃহত্তর ঢাকা জেলার বিক্রমপুরের মালখান নগর। </a:t>
            </a:r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13325" y="2407385"/>
            <a:ext cx="3078051" cy="963612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চিত্রশিল্পী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4984429" y="4826597"/>
            <a:ext cx="2097442" cy="1446549"/>
          </a:xfrm>
          <a:prstGeom prst="upArrowCallout">
            <a:avLst>
              <a:gd name="adj1" fmla="val 25000"/>
              <a:gd name="adj2" fmla="val 14367"/>
              <a:gd name="adj3" fmla="val 25000"/>
              <a:gd name="adj4" fmla="val 64977"/>
            </a:avLst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১৯২০ সালে তিনি মাট্রিক পাশ করেন।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95" y="2286892"/>
            <a:ext cx="1453332" cy="1822088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6012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5186" y="615050"/>
            <a:ext cx="9301513" cy="5002527"/>
            <a:chOff x="1985186" y="615050"/>
            <a:chExt cx="9301513" cy="50025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3316405" y="615050"/>
              <a:ext cx="4776717" cy="769441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985186" y="4977497"/>
              <a:ext cx="9301513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সুনির্মল বসু্র পৈতৃক নিবাস কোথায়</a:t>
              </a:r>
              <a:r>
                <a:rPr lang="bn-IN" sz="36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406" y="1686732"/>
              <a:ext cx="4776717" cy="2826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909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33378" y="576775"/>
            <a:ext cx="9917094" cy="4377363"/>
            <a:chOff x="1533378" y="576775"/>
            <a:chExt cx="9917094" cy="43773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27301"/>
            <a:stretch/>
          </p:blipFill>
          <p:spPr>
            <a:xfrm>
              <a:off x="1637732" y="1759601"/>
              <a:ext cx="5705603" cy="3194537"/>
            </a:xfrm>
            <a:prstGeom prst="rect">
              <a:avLst/>
            </a:prstGeom>
            <a:ln w="88900" cap="sq" cmpd="thickThin">
              <a:solidFill>
                <a:srgbClr val="DC1E9D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6782937" y="2470243"/>
              <a:ext cx="4667535" cy="15696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সবার আমি ছাত্র </a:t>
              </a:r>
            </a:p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সুনির্মল বসু 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3378" y="576775"/>
              <a:ext cx="58099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39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6" y="318997"/>
            <a:ext cx="4490113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সবার আমি ছাত্র</a:t>
            </a:r>
          </a:p>
          <a:p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        সুনির্মল বসু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আকাশ আমায় শিক্ষা দিল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  উদার হতে ভাই রে,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কর্মী হবার মন্ত্র আমি 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  বায়ুর কাছে পাই রে। 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পাহাড় শিখায় তাহার সমান  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হই যেন ভাই মৌন-মহান,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খোলা মাঠের উপদেশে-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   দিল-খোলা হই তাই রে। 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সূর্য আমায় মন্ত্রণা দেয়  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  আপন তেজে জ্বলতে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চাদঁ শিখালো হাসতে মিঠে,  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           মধুর কথা বলতে, 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ইঙ্গিতে তার শিখায় সাগর-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অন্তর হোক রত্ন-আকর;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নদীর কাছে শিক্ষা পেলাম </a:t>
            </a:r>
          </a:p>
          <a:p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           আপন বেগে চলতে।       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000" dirty="0"/>
              <a:t>     ,               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8" y="136478"/>
            <a:ext cx="5375499" cy="63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865</Words>
  <Application>Microsoft Office PowerPoint</Application>
  <PresentationFormat>Widescreen</PresentationFormat>
  <Paragraphs>190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239</cp:revision>
  <dcterms:created xsi:type="dcterms:W3CDTF">2020-05-02T04:39:44Z</dcterms:created>
  <dcterms:modified xsi:type="dcterms:W3CDTF">2020-07-22T09:08:59Z</dcterms:modified>
</cp:coreProperties>
</file>