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56" r:id="rId3"/>
    <p:sldId id="286" r:id="rId4"/>
    <p:sldId id="257" r:id="rId5"/>
    <p:sldId id="287" r:id="rId6"/>
    <p:sldId id="289" r:id="rId7"/>
    <p:sldId id="288" r:id="rId8"/>
    <p:sldId id="290" r:id="rId9"/>
    <p:sldId id="291" r:id="rId10"/>
    <p:sldId id="293" r:id="rId11"/>
    <p:sldId id="294" r:id="rId12"/>
    <p:sldId id="292" r:id="rId13"/>
    <p:sldId id="295" r:id="rId14"/>
    <p:sldId id="296" r:id="rId15"/>
    <p:sldId id="271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C373F-E96F-43EE-BB69-870F46F4B30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E2626-DE4C-440E-8E85-F029BAC7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5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BC2-0012-4F2B-B4AB-7C15B4A6CC9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319D-B478-4BD7-AB59-BF7000286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B2A7A-4462-4A65-9B43-49875A971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286FD-C6F6-45DB-AF07-2F25DA55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026-C5F6-47E1-8FBE-706605DE9672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36476-2500-48E5-8AFD-BC9EBC06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5C29E-7012-451C-8C77-A22446F0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1EE-BC8E-4461-AADA-70E0BF9A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770B-02A3-4E89-A726-93761248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4C839-CD89-4543-99CF-49355BCB2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C9A78-278C-484C-8685-30510FEB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026-C5F6-47E1-8FBE-706605DE9672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480E0-CF04-48C4-8B20-516FF232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301BB-B340-47B5-98D6-F5392DFB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1EE-BC8E-4461-AADA-70E0BF9A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4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F8AE0-9AD8-4EF7-895E-6B8B93340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658CD-6061-4E2B-AF9B-FB49D2121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F769A-6B69-45F4-BB7F-5028AB1C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026-C5F6-47E1-8FBE-706605DE9672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8191B-BA4F-4409-800C-C639197D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C19FC-2A42-4B57-AFC1-A9BF8882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1EE-BC8E-4461-AADA-70E0BF9A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8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D059-E23B-404F-B356-2FBD8500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3863-2640-4EB1-8F10-A35793922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E5BAA-0A4F-4F4C-A9F2-829D1BF6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026-C5F6-47E1-8FBE-706605DE9672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77F57-01D0-453C-AA24-A7D3CE579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275D8-7FE9-4B8A-BE29-3410A5EE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1EE-BC8E-4461-AADA-70E0BF9A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3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1361-1F52-43CE-A671-E963887C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350E0-74FE-4AC2-BBAF-BBDC188AE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6D277-A5DA-4064-A60B-5D341DE4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026-C5F6-47E1-8FBE-706605DE9672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A74F1-7CFA-4554-BE2C-4428BC5F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ABEBA-97E0-4667-BFBB-BE1ED278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1EE-BC8E-4461-AADA-70E0BF9A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5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DCEB-3378-442D-BEEF-A9515E94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72596-1ACB-4B68-8202-CCC11C97D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563D3-E003-44AA-965C-601441852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574A6-F50F-4D98-ADF6-B4038215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026-C5F6-47E1-8FBE-706605DE9672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F54E7-A55B-4225-81D9-9859401F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E2EC2-58C7-4D59-83EC-946C370A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1EE-BC8E-4461-AADA-70E0BF9A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0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684D-617B-4F17-95F0-D9902C05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E1055-BC00-427D-87CF-3D1B7191A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61B13-81DD-4EE6-A9A4-5C478E7CD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ECA0A-DD34-4B57-B92B-CC7F20F20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EDAB4F-8BD8-457C-A9B8-BFE8BDEA5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203E0-38D6-4BA0-AC40-BF88E6B3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026-C5F6-47E1-8FBE-706605DE9672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4AF2C-98DD-4D39-A563-26FB4BF6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FEBA8-DDF2-49E2-A611-19C94B98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1EE-BC8E-4461-AADA-70E0BF9A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3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5C7B-B2B3-4D6C-A2A9-F00C5EBA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710F04-674E-467A-8610-24B4ACD6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026-C5F6-47E1-8FBE-706605DE9672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74D4A-6907-40AB-A5B4-849ED2A2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EA225-84B7-43EB-899B-FED635E0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1EE-BC8E-4461-AADA-70E0BF9A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9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2E21E8-FAB9-47DA-AF9A-EB976691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026-C5F6-47E1-8FBE-706605DE9672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14FB9-3954-4029-9EBB-97EFEF4B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5F141-BDE3-416C-8FBB-3F38471D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1EE-BC8E-4461-AADA-70E0BF9A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0BC0-8662-4FAA-BC1B-241F0EB1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37274-40EB-48C3-B292-9965555DF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DA0FA-9048-4DC6-8F76-B6909B0E7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21FCE-E191-43CB-84F1-C530F730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026-C5F6-47E1-8FBE-706605DE9672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45CA1-9B59-4912-8A35-914788A0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0A327-7BD1-474F-A68E-29513AAD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1EE-BC8E-4461-AADA-70E0BF9A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1AD2-5765-467C-AC43-A178FB8DB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6C4C6-5ADF-44FC-A346-AC584E5D7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6452C-4868-4AF5-8FFC-66E530F61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A9D65-28B2-406B-BA1B-EBAC3C93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026-C5F6-47E1-8FBE-706605DE9672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AFFCB-30F0-4277-A1FB-24697CF82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43593-8BFA-46E5-9A50-55EADC35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C1EE-BC8E-4461-AADA-70E0BF9A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8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8C0F42-652F-467B-8492-1B3B9511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7747D-42ED-4DB0-BD44-C3E633DF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3DE31-F63D-4E41-802C-121874EFB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BB026-C5F6-47E1-8FBE-706605DE9672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09D32-53B5-4BA0-9D8A-03F9CFC43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C9191-2DF8-4E95-8696-8C8D04DD6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C1EE-BC8E-4461-AADA-70E0BF9A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2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BF7806-1391-429A-95FF-299FE04A1D6D}"/>
              </a:ext>
            </a:extLst>
          </p:cNvPr>
          <p:cNvSpPr/>
          <p:nvPr/>
        </p:nvSpPr>
        <p:spPr>
          <a:xfrm>
            <a:off x="0" y="62948"/>
            <a:ext cx="12192000" cy="6732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endParaRPr lang="en-US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718800-D18A-4E3F-B42C-73FF272E9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48" y="4846156"/>
            <a:ext cx="4696209" cy="1709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C07721-EA7F-4609-9DEC-CC2F1808E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2966" y="3802530"/>
            <a:ext cx="3201124" cy="2328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5ABE3-F3D5-4B84-A23F-72FCA7DA2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0273"/>
            <a:ext cx="4567707" cy="1662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4D6220-8CA0-4468-83EC-2811DBB9A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43054" y="844070"/>
            <a:ext cx="3799232" cy="21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892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576" y="207818"/>
            <a:ext cx="6324600" cy="559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বৈশিষ্ট্যঃ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K) </a:t>
            </a:r>
            <a:r>
              <a:rPr lang="en-US" sz="2400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এরা </a:t>
            </a:r>
            <a:r>
              <a:rPr lang="en-US" sz="2400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বহুকোষী,অপুষ্পক</a:t>
            </a:r>
            <a:r>
              <a:rPr lang="en-US" sz="2400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,</a:t>
            </a:r>
            <a:r>
              <a:rPr lang="en-US" sz="2400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দেহ</a:t>
            </a:r>
            <a:r>
              <a:rPr lang="en-US" sz="2400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সরল</a:t>
            </a:r>
            <a:r>
              <a:rPr lang="en-US" sz="2400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।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L)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g~j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Dw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™¢` </a:t>
            </a:r>
            <a:r>
              <a:rPr lang="en-US" sz="2400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গ্যামি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‡UvdvBwUK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|</a:t>
            </a:r>
            <a:endParaRPr lang="en-US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M) †`n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থ্যা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j‡qW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A_ev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big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Kv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ন্ড</a:t>
            </a:r>
            <a:r>
              <a:rPr lang="en-US" sz="2400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I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cvZvi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gZ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As‡k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wef³|</a:t>
            </a:r>
            <a:endParaRPr lang="en-US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N)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g~j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bvB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Gi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cwie‡Z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©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GK‡Kvlx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ivBR‡qW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Av‡Q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|</a:t>
            </a:r>
            <a:endParaRPr lang="en-US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O)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G‡`i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cwienY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Zš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¿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bvB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|</a:t>
            </a:r>
            <a:endParaRPr lang="en-US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P) Rbbv½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eû‡Kvlx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e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ন্ধ্যা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‡Kv‡li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AveiY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Øviv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Ave„Z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|</a:t>
            </a:r>
            <a:endParaRPr lang="en-US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Q)†¯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úv‡ivdvBU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গ্যা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wg‡UvdvB‡Ui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Dci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c~Y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©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ev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AvswkK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wbf©ikxj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|</a:t>
            </a:r>
            <a:endParaRPr lang="en-US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R)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wb‡l‡Ki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R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ন্য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cvwb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Acwinvh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©|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ঝ)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শুক্রানু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দ্বি-ফ্ল্যাজেলা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বিশিষ্ট্য।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ঞ)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যৌন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জনন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উগ্যামাস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ট)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ভ্রুন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বহুকোষী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এবং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স্ত্রী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জননাঙ্গের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অভ্যন্তরে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।</a:t>
            </a:r>
          </a:p>
          <a:p>
            <a:pPr indent="457200"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   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D`vniYt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Times New Roman"/>
                <a:cs typeface="Times New Roman"/>
              </a:rPr>
              <a:t>Riccia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 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36566" r="24248" b="-1"/>
          <a:stretch/>
        </p:blipFill>
        <p:spPr>
          <a:xfrm>
            <a:off x="6514957" y="753361"/>
            <a:ext cx="2819400" cy="2286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8570758" y="1659332"/>
            <a:ext cx="763599" cy="2641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34357" y="1459277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রাইজয়েড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235" y="3666472"/>
            <a:ext cx="2249765" cy="281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EA7D5B-5CDA-4800-8D2C-108F31C22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15054" r="5346"/>
          <a:stretch/>
        </p:blipFill>
        <p:spPr>
          <a:xfrm>
            <a:off x="6265889" y="3584976"/>
            <a:ext cx="3676346" cy="29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725" y="1579152"/>
            <a:ext cx="47244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B050"/>
                </a:solidFill>
              </a:rPr>
              <a:t>শ্রেণীবিন্যাস: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/>
              <a:t>Kingdom- Plantae</a:t>
            </a:r>
          </a:p>
          <a:p>
            <a:r>
              <a:rPr lang="en-US" sz="2400" b="1" dirty="0"/>
              <a:t>  Grade- </a:t>
            </a:r>
            <a:r>
              <a:rPr lang="en-US" sz="2400" b="1" dirty="0" err="1"/>
              <a:t>Bryophyta</a:t>
            </a:r>
            <a:endParaRPr lang="en-US" sz="2400" b="1" dirty="0"/>
          </a:p>
          <a:p>
            <a:r>
              <a:rPr lang="en-US" sz="2400" b="1" dirty="0"/>
              <a:t>    Division- </a:t>
            </a:r>
            <a:r>
              <a:rPr lang="en-US" sz="2400" b="1" dirty="0" err="1"/>
              <a:t>Bryophyta</a:t>
            </a:r>
            <a:endParaRPr lang="en-US" sz="2400" b="1" dirty="0"/>
          </a:p>
          <a:p>
            <a:r>
              <a:rPr lang="en-US" sz="2400" b="1" dirty="0"/>
              <a:t>      Class- </a:t>
            </a:r>
            <a:r>
              <a:rPr lang="en-US" sz="2400" b="1" dirty="0" err="1"/>
              <a:t>Hepaticae</a:t>
            </a:r>
            <a:endParaRPr lang="en-US" sz="2400" b="1" dirty="0"/>
          </a:p>
          <a:p>
            <a:r>
              <a:rPr lang="en-US" sz="2400" b="1" dirty="0"/>
              <a:t>        Order- </a:t>
            </a:r>
            <a:r>
              <a:rPr lang="en-US" sz="2400" b="1" dirty="0" err="1"/>
              <a:t>Marchantiales</a:t>
            </a:r>
            <a:endParaRPr lang="en-US" sz="2400" b="1" dirty="0"/>
          </a:p>
          <a:p>
            <a:r>
              <a:rPr lang="en-US" sz="2400" b="1" dirty="0"/>
              <a:t>          Family- </a:t>
            </a:r>
            <a:r>
              <a:rPr lang="en-US" sz="2400" b="1" dirty="0" err="1"/>
              <a:t>Ricciaceae</a:t>
            </a:r>
            <a:endParaRPr lang="en-US" sz="2400" b="1" dirty="0"/>
          </a:p>
          <a:p>
            <a:r>
              <a:rPr lang="en-US" sz="2400" b="1" dirty="0"/>
              <a:t>            Genus- </a:t>
            </a:r>
            <a:r>
              <a:rPr lang="en-US" sz="2400" b="1" dirty="0" err="1"/>
              <a:t>Riccia</a:t>
            </a:r>
            <a:endParaRPr lang="en-US" sz="2400" b="1" dirty="0"/>
          </a:p>
          <a:p>
            <a:r>
              <a:rPr lang="en-US" sz="2400" b="1" dirty="0"/>
              <a:t>              Species- </a:t>
            </a:r>
            <a:r>
              <a:rPr lang="en-US" sz="2400" b="1" i="1" u="sng" dirty="0" err="1"/>
              <a:t>Riccia</a:t>
            </a:r>
            <a:r>
              <a:rPr lang="en-US" sz="2400" b="1" i="1" dirty="0"/>
              <a:t>  </a:t>
            </a:r>
            <a:r>
              <a:rPr lang="en-US" sz="2400" b="1" i="1" u="sng" dirty="0" err="1"/>
              <a:t>bengalensis</a:t>
            </a:r>
            <a:r>
              <a:rPr lang="en-US" sz="2400" b="1" i="1" u="sng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416" y="5830680"/>
            <a:ext cx="1193716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Hepaticae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শ্রেণির উদ্ভিদের থ্যালাসের আকৃতি মানুষের লিভার-এর সাথে কিছুটা মিল সম্পন্ন হওয়ায় এদেরকে লিভারওয়ার্ট(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Liverwort)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DEEED-6AAE-47C4-A74C-78DFF950F517}"/>
              </a:ext>
            </a:extLst>
          </p:cNvPr>
          <p:cNvSpPr txBox="1"/>
          <p:nvPr/>
        </p:nvSpPr>
        <p:spPr>
          <a:xfrm>
            <a:off x="3369664" y="378343"/>
            <a:ext cx="5452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শ্রেণিবিন্যাসগত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অবস্থানঃ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87C77-2371-4221-AAE9-62EFDF951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40" y="1194466"/>
            <a:ext cx="4314667" cy="3947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805EC-7CA3-446D-B3B7-D7742470634F}"/>
              </a:ext>
            </a:extLst>
          </p:cNvPr>
          <p:cNvSpPr/>
          <p:nvPr/>
        </p:nvSpPr>
        <p:spPr>
          <a:xfrm>
            <a:off x="248529" y="5250766"/>
            <a:ext cx="116949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আবাসস্থলঃ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এরা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ভেঁজা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দেয়ালের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গায়ে,আর্দ্র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স্যাঁস্যাঁতে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মাটিতে,নদীর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কিনারায়,নতুন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জেগে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চড়ে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নার্সারীতে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সব্জী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বাগানে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টবের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জন্মায়।এরা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লিভার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ওয়ার্ট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ব্যাপকভাবে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থাকে।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9AFD1-8DA1-4367-816F-80871FD49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6"/>
          <a:stretch/>
        </p:blipFill>
        <p:spPr>
          <a:xfrm>
            <a:off x="1037327" y="1202344"/>
            <a:ext cx="3267387" cy="364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AD28A8-F2D3-4CA1-92E2-B7CFC2F49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02" y="1202344"/>
            <a:ext cx="3129753" cy="364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92F504-7A50-4223-BCBB-4D0AA23FAC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33896" r="16234"/>
          <a:stretch/>
        </p:blipFill>
        <p:spPr>
          <a:xfrm>
            <a:off x="8593021" y="1202344"/>
            <a:ext cx="2759607" cy="364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24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281E-6FD9-4E22-9BDD-FA63C9D7267B}"/>
              </a:ext>
            </a:extLst>
          </p:cNvPr>
          <p:cNvSpPr txBox="1"/>
          <p:nvPr/>
        </p:nvSpPr>
        <p:spPr>
          <a:xfrm>
            <a:off x="5725550" y="1398681"/>
            <a:ext cx="609834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গ্যামিটোফাইটিক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থ্যালয়েড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মূল,কান্ড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পৃথকযোগ্য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থ্যালাস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বিষম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পৃষ্ট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শায়িত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দ্ব্যাগ্র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শাখাযুক্ত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থ্যালাসের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অন্তর্গঠনে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স্পোরোফাইট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ক্যাপসুলে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বংশবৃদ্ধি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CD597-22CB-4E82-9DC7-75501161D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t="19820" r="6533" b="5953"/>
          <a:stretch/>
        </p:blipFill>
        <p:spPr>
          <a:xfrm>
            <a:off x="1655299" y="237420"/>
            <a:ext cx="3840480" cy="3444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4A802-C424-4C80-80A1-ACC04797B1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14042" r="5609"/>
          <a:stretch/>
        </p:blipFill>
        <p:spPr>
          <a:xfrm>
            <a:off x="2085246" y="3681798"/>
            <a:ext cx="3577881" cy="30182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D3AB4E-C21A-4108-85F8-55638CE65B5E}"/>
              </a:ext>
            </a:extLst>
          </p:cNvPr>
          <p:cNvSpPr txBox="1"/>
          <p:nvPr/>
        </p:nvSpPr>
        <p:spPr>
          <a:xfrm>
            <a:off x="6096000" y="610158"/>
            <a:ext cx="37068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এর বৈশিষ্ট্য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FD90C-6AAF-4F6B-B0F2-6A1007F10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6703"/>
            <a:ext cx="208524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89A0A9-E973-47ED-903E-7E5B5795D03C}"/>
              </a:ext>
            </a:extLst>
          </p:cNvPr>
          <p:cNvSpPr txBox="1"/>
          <p:nvPr/>
        </p:nvSpPr>
        <p:spPr>
          <a:xfrm>
            <a:off x="438462" y="643939"/>
            <a:ext cx="60935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/>
                <a:ea typeface="Times New Roman"/>
              </a:rPr>
              <a:t>Riccia 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 Gi </a:t>
            </a:r>
            <a:r>
              <a:rPr lang="en-US" sz="3200" b="1" dirty="0" err="1">
                <a:latin typeface="SutonnyMJ"/>
                <a:ea typeface="Times New Roman"/>
                <a:cs typeface="Times New Roman"/>
              </a:rPr>
              <a:t>MVb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 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Times New Roman"/>
                <a:ea typeface="Times New Roman"/>
              </a:rPr>
              <a:t>Riccia</a:t>
            </a:r>
            <a:r>
              <a:rPr lang="en-US" sz="2400" b="1" dirty="0">
                <a:latin typeface="Times New Roman"/>
                <a:ea typeface="Times New Roman"/>
              </a:rPr>
              <a:t> 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থ্যালাস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গ্যামি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‡UvdvBwUK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|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utonnyMJ"/>
                <a:ea typeface="Times New Roman"/>
                <a:cs typeface="Times New Roman"/>
              </a:rPr>
              <a:t>Gi †`n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থ্যাল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‡qW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A©_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vr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†`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n‡K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g~j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Kv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ন্ড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I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cvZvq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wef³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Kiv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hvq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bv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|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থ্যালা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vmwU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meyR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welgc„ó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kvwqZ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|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থ্যালাসটি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দ্ব্যাগ্র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kvLv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wewkó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|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utonnyMJ"/>
                <a:ea typeface="Times New Roman"/>
                <a:cs typeface="Times New Roman"/>
              </a:rPr>
              <a:t> KZK¸‡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jv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i="1" dirty="0">
                <a:latin typeface="Times New Roman"/>
                <a:ea typeface="Times New Roman"/>
              </a:rPr>
              <a:t>Riccia 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থ্যালাস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GK‡Î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গোলাপের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পাপড়ির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মতো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MvjvKvi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Pµ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MVb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Ae¯’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vb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|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একে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রোজেট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বিন্যাস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বলে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থ্যালাসের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Dc‡ii</a:t>
            </a:r>
            <a:r>
              <a:rPr lang="bn-BD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c„‡ô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j¤^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vjw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¤^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fv‡e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মধ্যশি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iv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Av‡Q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wkiv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eivei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j¤^v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LuvR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Av‡Q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|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থ্যা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jv‡mi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cÖwZwU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kvLvi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A‡MÖ AMÖ¯’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LuvR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_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v‡K</a:t>
            </a:r>
            <a:r>
              <a:rPr lang="en-US" sz="2400" b="1" i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|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0E2B9-3A35-442A-85AC-740D5E200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15054" r="5346"/>
          <a:stretch/>
        </p:blipFill>
        <p:spPr>
          <a:xfrm>
            <a:off x="7267731" y="0"/>
            <a:ext cx="4184755" cy="3713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9882D8-D493-49D9-8E41-FF30610F0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3334" r="13090" b="6485"/>
          <a:stretch/>
        </p:blipFill>
        <p:spPr>
          <a:xfrm>
            <a:off x="7267731" y="3713233"/>
            <a:ext cx="4034853" cy="2962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84504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168" y="268073"/>
            <a:ext cx="6061232" cy="646331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থ্যালাসের অন্তর্গঠন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" t="28544" r="8053" b="19349"/>
          <a:stretch/>
        </p:blipFill>
        <p:spPr>
          <a:xfrm>
            <a:off x="2532225" y="930447"/>
            <a:ext cx="6771835" cy="423239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6961" y="5657671"/>
            <a:ext cx="11854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ফটোসিনথেটিক বা আত্তীকরণ অঞ্চল: থ্যালাসের উপরের দিকে ক্লোরোপ্লাস্টযুক্ত খাড়া কোষের সারি(আত্তীকরণ সূত্র) নিয়ে এ অঞ্চল গঠিত। এর মধ্যে সরু লম্বা নালীর ন্যায় বায়ুপ্রকোষ্ঠ এবং বাইরের ছিদ্রপথকে বায়ুরন্ধ বলে। উপরের দিকে বর্ণহীন একসারি কোষ নিয়ে ঊর্ধ্বত্বক গঠিত।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106" y="5752179"/>
            <a:ext cx="117323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bn-IN" sz="2400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নিম্নত্বক: একসারি কোষ নিয়ে নিম্নত্বক গঠিত। এতে এককোষী রাইজয়েড( মসৃণ ও অমসৃণ) ও বহুকোষী স্কেল বিদ্যমান। 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7956" y="5246992"/>
            <a:ext cx="3276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থ্যালাসের অন্তর্গঠন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22FFC-419F-436D-94B0-978428D7BC32}"/>
              </a:ext>
            </a:extLst>
          </p:cNvPr>
          <p:cNvSpPr txBox="1"/>
          <p:nvPr/>
        </p:nvSpPr>
        <p:spPr>
          <a:xfrm>
            <a:off x="299593" y="6128262"/>
            <a:ext cx="11732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Riccia</a:t>
            </a:r>
            <a:r>
              <a:rPr lang="bn-IN" sz="2400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-র প্রস্থচ্ছেদকে ৩টি অঞ্চলে ভাগ করা যায়- ১. ফটোসিনথেটিক বা আত্তীকরণ অঞ্চল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সঞ্চয়ী অঞ্চল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নিম্নত্বক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8165D1-1161-4398-B055-60F74684A376}"/>
              </a:ext>
            </a:extLst>
          </p:cNvPr>
          <p:cNvSpPr txBox="1"/>
          <p:nvPr/>
        </p:nvSpPr>
        <p:spPr>
          <a:xfrm>
            <a:off x="399634" y="5574603"/>
            <a:ext cx="117323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bn-IN" sz="2400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সঞ্চয়ী অঞ্চল: ফটোসিনথেটিক অঞ্চলের নিচে কয়েক সারি বর্ণহীন প্যারেনকাইমা কোষ দ্বারা এ অঞ্চল গঠিত।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/>
      <p:bldP spid="10" grpId="0" animBg="1"/>
      <p:bldP spid="12" grpId="0" build="allAtOnce"/>
      <p:bldP spid="12" grpId="1" build="allAtOnce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8BB4E1A3-85ED-4F2B-8F9D-C1FAF128A24B}"/>
              </a:ext>
            </a:extLst>
          </p:cNvPr>
          <p:cNvSpPr txBox="1"/>
          <p:nvPr/>
        </p:nvSpPr>
        <p:spPr>
          <a:xfrm>
            <a:off x="2453640" y="3044279"/>
            <a:ext cx="6718495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 চিহ্নিত চিত্রসহ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–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র গঠন বর্ণনা কর।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21164-5ECA-4275-B563-93C6744C971E}"/>
              </a:ext>
            </a:extLst>
          </p:cNvPr>
          <p:cNvSpPr txBox="1"/>
          <p:nvPr/>
        </p:nvSpPr>
        <p:spPr>
          <a:xfrm>
            <a:off x="2913980" y="647510"/>
            <a:ext cx="377457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bn-BD" sz="5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1D8A5-85C1-4E6B-BE8A-4F6133968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7407"/>
          <a:stretch/>
        </p:blipFill>
        <p:spPr>
          <a:xfrm>
            <a:off x="7191224" y="483050"/>
            <a:ext cx="2812026" cy="183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790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A2D4C4-798F-47A1-ADB9-BC8D22CF0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91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951A2FA-0CC9-4AE2-9282-710E104BAD58}"/>
              </a:ext>
            </a:extLst>
          </p:cNvPr>
          <p:cNvSpPr txBox="1"/>
          <p:nvPr/>
        </p:nvSpPr>
        <p:spPr>
          <a:xfrm rot="19804605">
            <a:off x="2547837" y="2228671"/>
            <a:ext cx="70963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6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A6D937-FDE7-428F-9C23-78C4603154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 cmpd="tri">
            <a:solidFill>
              <a:srgbClr val="521CA2"/>
            </a:solidFill>
          </a:ln>
          <a:effectLst>
            <a:glow rad="127000">
              <a:srgbClr val="00B0F0"/>
            </a:glow>
          </a:effectLst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BE3FA-BEBA-47E1-AF28-827639EFDA57}"/>
              </a:ext>
            </a:extLst>
          </p:cNvPr>
          <p:cNvSpPr txBox="1"/>
          <p:nvPr/>
        </p:nvSpPr>
        <p:spPr>
          <a:xfrm>
            <a:off x="575256" y="491004"/>
            <a:ext cx="11616744" cy="14465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dirty="0">
              <a:ln/>
              <a:solidFill>
                <a:schemeClr val="accent4"/>
              </a:solidFill>
              <a:effectLst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37B78-CDB5-45C7-BDA0-67F7DAC73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6250" r="10937" b="8334"/>
          <a:stretch/>
        </p:blipFill>
        <p:spPr>
          <a:xfrm>
            <a:off x="3541486" y="2137229"/>
            <a:ext cx="4876800" cy="3570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484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6F382-78DB-43D8-AE16-BA040F19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11" y="5149032"/>
            <a:ext cx="4567707" cy="1662753"/>
          </a:xfrm>
          <a:prstGeom prst="rect">
            <a:avLst/>
          </a:prstGeom>
        </p:spPr>
      </p:pic>
      <p:sp>
        <p:nvSpPr>
          <p:cNvPr id="4" name="Snip Diagonal Corner Rectangle 10">
            <a:extLst>
              <a:ext uri="{FF2B5EF4-FFF2-40B4-BE49-F238E27FC236}">
                <a16:creationId xmlns:a16="http://schemas.microsoft.com/office/drawing/2014/main" id="{4960F134-3A81-4A45-BEF2-FD5C4880121A}"/>
              </a:ext>
            </a:extLst>
          </p:cNvPr>
          <p:cNvSpPr/>
          <p:nvPr/>
        </p:nvSpPr>
        <p:spPr>
          <a:xfrm>
            <a:off x="729374" y="2297049"/>
            <a:ext cx="7122017" cy="3683358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424BB-4AC1-4C77-90AF-0007A0E24D81}"/>
              </a:ext>
            </a:extLst>
          </p:cNvPr>
          <p:cNvSpPr/>
          <p:nvPr/>
        </p:nvSpPr>
        <p:spPr>
          <a:xfrm>
            <a:off x="729374" y="2419062"/>
            <a:ext cx="6732104" cy="3046988"/>
          </a:xfrm>
          <a:prstGeom prst="rect">
            <a:avLst/>
          </a:prstGeom>
          <a:ln>
            <a:noFill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আমিনা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2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১মশ্রেণী, 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১মশ্রেণী</a:t>
            </a:r>
          </a:p>
          <a:p>
            <a:pPr algn="ctr"/>
            <a:r>
              <a:rPr lang="en-US" sz="24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4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24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মৌলানা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মুফজ্জল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রাজনগর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Email:aminabegum1500@gmail.com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1AD86B-5449-4174-911D-A01114F26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60" y="2552220"/>
            <a:ext cx="2002603" cy="293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tar: 32 Points 6">
            <a:extLst>
              <a:ext uri="{FF2B5EF4-FFF2-40B4-BE49-F238E27FC236}">
                <a16:creationId xmlns:a16="http://schemas.microsoft.com/office/drawing/2014/main" id="{DBC5EBDB-BE6C-455B-B723-59BC3213135E}"/>
              </a:ext>
            </a:extLst>
          </p:cNvPr>
          <p:cNvSpPr/>
          <p:nvPr/>
        </p:nvSpPr>
        <p:spPr>
          <a:xfrm>
            <a:off x="3398660" y="265517"/>
            <a:ext cx="4225632" cy="1126435"/>
          </a:xfrm>
          <a:prstGeom prst="star32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30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2981A05-4962-4909-B13C-CDA357A8CD6D}"/>
              </a:ext>
            </a:extLst>
          </p:cNvPr>
          <p:cNvSpPr>
            <a:spLocks noGrp="1"/>
          </p:cNvSpPr>
          <p:nvPr/>
        </p:nvSpPr>
        <p:spPr>
          <a:xfrm>
            <a:off x="885371" y="2656114"/>
            <a:ext cx="3886200" cy="259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27000">
              <a:schemeClr val="accent1">
                <a:alpha val="64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বিষয়	: জীববিজ্ঞান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শ্রেণি	: একাদশ</a:t>
            </a: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অধ্যায়	: ষষ্ঠ</a:t>
            </a:r>
          </a:p>
          <a:p>
            <a:pPr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     ( ব্রায়োফাইটা ও টেরিডোফাইটা</a:t>
            </a:r>
            <a:r>
              <a:rPr lang="bn-IN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E67F5-ADFB-42E9-AA51-D26717AEE642}"/>
              </a:ext>
            </a:extLst>
          </p:cNvPr>
          <p:cNvSpPr txBox="1"/>
          <p:nvPr/>
        </p:nvSpPr>
        <p:spPr>
          <a:xfrm>
            <a:off x="4874986" y="972459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E657F-0FC6-4FAB-998B-3F30EE72C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23" y="1778997"/>
            <a:ext cx="2550206" cy="36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8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A9CB40-229D-40B9-9FE1-FD393BA58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76" y="1152689"/>
            <a:ext cx="6813448" cy="4552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25E93-50B9-44F2-A4AE-7357054B6EB8}"/>
              </a:ext>
            </a:extLst>
          </p:cNvPr>
          <p:cNvSpPr txBox="1"/>
          <p:nvPr/>
        </p:nvSpPr>
        <p:spPr>
          <a:xfrm>
            <a:off x="3822492" y="314793"/>
            <a:ext cx="379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807E4-370B-437B-BB15-664DF2098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64" y="1012137"/>
            <a:ext cx="7009360" cy="4931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60FEE6-7888-4721-8030-CA01A92F4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64" y="838013"/>
            <a:ext cx="7009360" cy="5275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2F0AB2-6E69-43BE-891B-B122F1A76923}"/>
              </a:ext>
            </a:extLst>
          </p:cNvPr>
          <p:cNvSpPr txBox="1"/>
          <p:nvPr/>
        </p:nvSpPr>
        <p:spPr>
          <a:xfrm>
            <a:off x="1446628" y="6182751"/>
            <a:ext cx="8460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আস্তরন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এক ধরনের উদ্ভিদ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যা সবুজ গালিচার মতো থাকে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928F61-7E97-45BB-A8A0-546BB5C83B18}"/>
              </a:ext>
            </a:extLst>
          </p:cNvPr>
          <p:cNvSpPr txBox="1"/>
          <p:nvPr/>
        </p:nvSpPr>
        <p:spPr>
          <a:xfrm>
            <a:off x="1303353" y="6182750"/>
            <a:ext cx="8095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যাদের উন্নত উদ্ভিদের মতো মূল, কান্ড বা পাতার মতো অংশ নেই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809CD-CD37-4381-BE3D-14617D2EE0CB}"/>
              </a:ext>
            </a:extLst>
          </p:cNvPr>
          <p:cNvSpPr txBox="1"/>
          <p:nvPr/>
        </p:nvSpPr>
        <p:spPr>
          <a:xfrm>
            <a:off x="4267199" y="5763195"/>
            <a:ext cx="2608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ব্রায়োফাইটা</a:t>
            </a:r>
            <a:endParaRPr lang="en-US" sz="4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3E8A84B-A459-42ED-937D-0AD9CAE42026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415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E5550-8C58-4B68-8378-10BD075D7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61" y="1257951"/>
            <a:ext cx="7015399" cy="4450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03D8A0-238A-4E98-8C22-FD23C4869DF2}"/>
              </a:ext>
            </a:extLst>
          </p:cNvPr>
          <p:cNvSpPr txBox="1"/>
          <p:nvPr/>
        </p:nvSpPr>
        <p:spPr>
          <a:xfrm>
            <a:off x="4424234" y="495683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381004"/>
            <a:ext cx="5943600" cy="7694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u="sng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524003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ব্রায়োফাইটা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কী তা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বলতে পারবে;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2248528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ব্রায়োফাইটা এর বৈশিষ্ট্য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গুলো বলতে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পারবে;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3492552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Riccia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এর গঠন বর্ণনা করতে পারবে;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2800665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শনাক্তকারী বৈশিষ্ট্য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গুলো বলতে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43DBD-6A29-4D15-A8E5-F26E50B8F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6250" r="10937" b="8334"/>
          <a:stretch/>
        </p:blipFill>
        <p:spPr>
          <a:xfrm>
            <a:off x="2592836" y="1230417"/>
            <a:ext cx="5861615" cy="4291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0B1F83ED-AAB8-42A7-B0B4-CF1D12E76F7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44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BD2815-D104-4C40-A2A4-30CDCA8921BD}"/>
              </a:ext>
            </a:extLst>
          </p:cNvPr>
          <p:cNvSpPr/>
          <p:nvPr/>
        </p:nvSpPr>
        <p:spPr>
          <a:xfrm>
            <a:off x="460504" y="155352"/>
            <a:ext cx="113067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গ্রীক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Bryon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Phyton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Bryophyta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SutonnyMJ"/>
                <a:ea typeface="Times New Roman"/>
                <a:cs typeface="Times New Roman"/>
              </a:rPr>
              <a:t>weÁvbx</a:t>
            </a:r>
            <a:r>
              <a:rPr lang="en-US" sz="36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SutonnyMJ"/>
                <a:ea typeface="Times New Roman"/>
                <a:cs typeface="Times New Roman"/>
              </a:rPr>
              <a:t>eªvDb</a:t>
            </a:r>
            <a:r>
              <a:rPr lang="en-US" sz="36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1864 </a:t>
            </a:r>
            <a:r>
              <a:rPr lang="en-US" sz="3200" b="1" dirty="0" err="1">
                <a:latin typeface="SutonnyMJ"/>
                <a:ea typeface="Times New Roman"/>
                <a:cs typeface="Times New Roman"/>
              </a:rPr>
              <a:t>wL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ª.</a:t>
            </a:r>
            <a:r>
              <a:rPr lang="en-US" sz="3200" b="1" dirty="0" err="1">
                <a:latin typeface="SutonnyMJ"/>
                <a:ea typeface="Times New Roman"/>
                <a:cs typeface="Times New Roman"/>
              </a:rPr>
              <a:t>Òeªv‡qvdvBUvÓ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SutonnyMJ"/>
                <a:ea typeface="Times New Roman"/>
                <a:cs typeface="Times New Roman"/>
              </a:rPr>
              <a:t>bvgwU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bn-BD" sz="3200" b="1" dirty="0">
                <a:latin typeface="NikoshBAN" pitchFamily="2" charset="0"/>
                <a:ea typeface="Times New Roman"/>
                <a:cs typeface="NikoshBAN" pitchFamily="2" charset="0"/>
              </a:rPr>
              <a:t>ব্যা</a:t>
            </a:r>
            <a:r>
              <a:rPr lang="en-US" sz="3200" b="1" dirty="0" err="1">
                <a:latin typeface="SutonnyMJ"/>
                <a:ea typeface="Times New Roman"/>
                <a:cs typeface="Times New Roman"/>
              </a:rPr>
              <a:t>envi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SutonnyMJ"/>
                <a:ea typeface="Times New Roman"/>
                <a:cs typeface="Times New Roman"/>
              </a:rPr>
              <a:t>K‡ib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8C4DC-CC4B-4AC6-8DBB-E48720E4D5FF}"/>
              </a:ext>
            </a:extLst>
          </p:cNvPr>
          <p:cNvSpPr txBox="1"/>
          <p:nvPr/>
        </p:nvSpPr>
        <p:spPr>
          <a:xfrm>
            <a:off x="720152" y="5509646"/>
            <a:ext cx="10751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বিস্তারঃ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AwaKvskB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¯’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jR,wfRv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,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স্যাঁতস্যাঁতে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I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Qvqvgq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 ¯</a:t>
            </a:r>
            <a:r>
              <a:rPr lang="en-US" sz="2400" b="1" dirty="0">
                <a:latin typeface="SutonnyMJ" pitchFamily="2" charset="0"/>
                <a:ea typeface="Times New Roman"/>
                <a:cs typeface="NikoshBAN" panose="02000000000000000000" pitchFamily="2" charset="0"/>
              </a:rPr>
              <a:t>’</a:t>
            </a:r>
            <a:r>
              <a:rPr lang="en-US" sz="2400" b="1" dirty="0" err="1">
                <a:latin typeface="SutonnyMJ" pitchFamily="2" charset="0"/>
                <a:ea typeface="Times New Roman"/>
                <a:cs typeface="NikoshBAN" panose="02000000000000000000" pitchFamily="2" charset="0"/>
              </a:rPr>
              <a:t>v‡b</a:t>
            </a:r>
            <a:r>
              <a:rPr lang="en-US" sz="2400" b="1" dirty="0">
                <a:latin typeface="SutonnyMJ" pitchFamily="2" charset="0"/>
                <a:ea typeface="Times New Roman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পুরাতন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প্রাচীর,নুড়ি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পাথর,প্রাচীন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গাছের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বাকল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প্রভৃতি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স্থানে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R‡b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¥|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যেহেতু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অধিকাংশ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ব্রায়োফাইটা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স্থলজ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হলে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জীবনচক্র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সম্পন্ন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পানির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প্রয়োজন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সেজন্য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G‡`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DfPi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Dw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™¢`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e‡j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। </a:t>
            </a:r>
            <a:endParaRPr lang="en-US" sz="24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B02EC6-E4DA-498B-B89F-4919A94E6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20" y="1336044"/>
            <a:ext cx="5939446" cy="3952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738F63-540C-440B-8E24-53BA4DE7A1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20" y="1344984"/>
            <a:ext cx="5939446" cy="4113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893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1B4800-ED2A-47E9-AD5C-A01062B0B985}"/>
              </a:ext>
            </a:extLst>
          </p:cNvPr>
          <p:cNvSpPr/>
          <p:nvPr/>
        </p:nvSpPr>
        <p:spPr>
          <a:xfrm>
            <a:off x="389745" y="6070129"/>
            <a:ext cx="11137692" cy="604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যে সকল অপুষ্পক উদ্ভিদকে মূল, কান্ড ও পাতায় বিভক্ত করা যায় না তাদেরকে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ব্রায়োফাইটা বলে।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3EE72-26A6-4CE7-8DFF-D0088C75F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72" y="463196"/>
            <a:ext cx="6910466" cy="536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57CB88B-0156-419B-9AD1-7800B9FF8EE4}"/>
              </a:ext>
            </a:extLst>
          </p:cNvPr>
          <p:cNvSpPr txBox="1"/>
          <p:nvPr/>
        </p:nvSpPr>
        <p:spPr>
          <a:xfrm>
            <a:off x="389745" y="140031"/>
            <a:ext cx="254832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ব্রায়োফাইটা কী?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286</TotalTime>
  <Words>783</Words>
  <Application>Microsoft Office PowerPoint</Application>
  <PresentationFormat>Widescreen</PresentationFormat>
  <Paragraphs>81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</cp:revision>
  <dcterms:created xsi:type="dcterms:W3CDTF">2020-07-19T07:44:23Z</dcterms:created>
  <dcterms:modified xsi:type="dcterms:W3CDTF">2020-07-19T18:46:16Z</dcterms:modified>
</cp:coreProperties>
</file>