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3" r:id="rId10"/>
    <p:sldId id="268" r:id="rId11"/>
    <p:sldId id="264" r:id="rId12"/>
    <p:sldId id="269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8E3A-7663-4CCA-9921-226235AE6ED9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98F8-1ABD-43A6-BD17-9CADD79A0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B474-93AC-43AA-9A10-1062C7ACDD3C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A27D-B9DF-4290-A689-B6CDA9ABBF04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1197-02B3-4E33-A7F6-FAB40FF0F2E5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2E-6E3F-4041-B753-E01BF42F6408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E410-1F8A-499B-BDFF-91CB3AC8C09A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71C7-AAA6-420A-9061-8C234423528C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37CB-2F14-4048-89D8-CA12E11DF0ED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2F60-EC3D-403E-952D-E374FC0D53AF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7AEA-1563-4FF9-9F0D-BF7B280A4235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86B3-9FCA-424B-AE9C-C0FDFB7CEF66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3FAE-4CC4-4AB9-9ABB-04D612BC4150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570-1AB0-4D41-8214-E6BB55EC7840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52396"/>
            <a:ext cx="6477000" cy="6324604"/>
            <a:chOff x="1219200" y="152396"/>
            <a:chExt cx="6477000" cy="6324604"/>
          </a:xfrm>
        </p:grpSpPr>
        <p:sp>
          <p:nvSpPr>
            <p:cNvPr id="4" name="Rectangle 3"/>
            <p:cNvSpPr/>
            <p:nvPr/>
          </p:nvSpPr>
          <p:spPr>
            <a:xfrm>
              <a:off x="1524000" y="5461337"/>
              <a:ext cx="59436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স্বাগত শুভেচ্ছা </a:t>
              </a:r>
              <a:endPara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8" name="Picture 7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199725"/>
              <a:ext cx="5791200" cy="4337811"/>
            </a:xfrm>
            <a:prstGeom prst="rect">
              <a:avLst/>
            </a:prstGeom>
          </p:spPr>
        </p:pic>
        <p:pic>
          <p:nvPicPr>
            <p:cNvPr id="14" name="Picture 13" descr="Assalamualaikum.png"/>
            <p:cNvPicPr>
              <a:picLocks noChangeAspect="1"/>
            </p:cNvPicPr>
            <p:nvPr/>
          </p:nvPicPr>
          <p:blipFill>
            <a:blip r:embed="rId3"/>
            <a:srcRect t="83333"/>
            <a:stretch>
              <a:fillRect/>
            </a:stretch>
          </p:blipFill>
          <p:spPr>
            <a:xfrm>
              <a:off x="1219200" y="152396"/>
              <a:ext cx="6477000" cy="9906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71600" y="0"/>
            <a:ext cx="6324600" cy="6161475"/>
            <a:chOff x="1371600" y="0"/>
            <a:chExt cx="6324600" cy="6161475"/>
          </a:xfrm>
        </p:grpSpPr>
        <p:sp>
          <p:nvSpPr>
            <p:cNvPr id="9" name="Rectangle 8"/>
            <p:cNvSpPr/>
            <p:nvPr/>
          </p:nvSpPr>
          <p:spPr>
            <a:xfrm>
              <a:off x="2514600" y="0"/>
              <a:ext cx="40386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6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সরব পাঠ</a:t>
              </a:r>
              <a:endParaRPr lang="en-US" sz="6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Picture 13" descr="IMG_20200114_133116.jpg"/>
            <p:cNvPicPr>
              <a:picLocks noChangeAspect="1"/>
            </p:cNvPicPr>
            <p:nvPr/>
          </p:nvPicPr>
          <p:blipFill>
            <a:blip r:embed="rId2" cstate="print"/>
            <a:srcRect t="33822" b="6667"/>
            <a:stretch>
              <a:fillRect/>
            </a:stretch>
          </p:blipFill>
          <p:spPr>
            <a:xfrm>
              <a:off x="1371600" y="1143000"/>
              <a:ext cx="6324600" cy="50184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867737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আল্লাহ্‌ তায়ালা সাথে শিরক চার ধরনের হতে পারে-</a:t>
            </a:r>
          </a:p>
          <a:p>
            <a:pPr marL="742950" indent="-742950" algn="ctr"/>
            <a:r>
              <a:rPr lang="bn-BD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</a:t>
            </a:r>
            <a:r>
              <a:rPr lang="bn-BD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আল্লাহ্‌ তায়ালার সত্তা ও অস্তিত্বে শিরক করা।যেমন-</a:t>
            </a:r>
          </a:p>
          <a:p>
            <a:pPr marL="742950" indent="-742950"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ঈসা আঃ আল্লাহ্‌র পুত্র মনে করা।</a:t>
            </a:r>
          </a:p>
          <a:p>
            <a:pPr marL="742950" indent="-742950" algn="ctr"/>
            <a:r>
              <a:rPr lang="bn-BD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</a:t>
            </a:r>
            <a:r>
              <a:rPr lang="bn-BD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আল্লাহ্‌ তায়ালার গুণাবলিতে শিরক করা।যেমন-আল্লাহ্‌</a:t>
            </a:r>
          </a:p>
          <a:p>
            <a:pPr marL="742950" indent="-742950" algn="ctr"/>
            <a:r>
              <a:rPr lang="bn-BD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পাশাপাশি অন্য কাঊকে সৃস্টিকর্তা বা রিজিকদাতা মনে করা।</a:t>
            </a:r>
          </a:p>
          <a:p>
            <a:pPr marL="742950" indent="-742950" algn="ctr"/>
            <a:r>
              <a:rPr lang="bn-BD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সৃষ্টি জগতের পরিচালনায় কাউকে আল্লাহ্‌র অংশিদার</a:t>
            </a:r>
          </a:p>
          <a:p>
            <a:pPr marL="742950" indent="-742950"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বানানো।যেমন-ফেরেস্তাদের জগৎ পরিচালনা কারি </a:t>
            </a:r>
          </a:p>
          <a:p>
            <a:pPr marL="742950" indent="-742950"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হিসাবে মনে করা।</a:t>
            </a:r>
          </a:p>
          <a:p>
            <a:pPr marL="742950" indent="-742950" algn="ctr"/>
            <a:r>
              <a:rPr lang="bn-BD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</a:t>
            </a:r>
            <a:r>
              <a:rPr lang="bn-BD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ইবাদতের ক্ষেত্রে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আল্লাহ্‌ তায়ালার সাথে কাউকে শরিক করা।</a:t>
            </a:r>
          </a:p>
          <a:p>
            <a:pPr marL="742950" indent="-742950" algn="ctr"/>
            <a:r>
              <a:rPr lang="bn-BD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যেমন-আল্লাহ ব্যতীত কাউকে সিজদাহ করা,কারও নামে পশু</a:t>
            </a:r>
          </a:p>
          <a:p>
            <a:pPr marL="742950" indent="-742950"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জবাই করা।</a:t>
            </a:r>
            <a:endParaRPr lang="en-US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95005" y="-85130"/>
            <a:ext cx="8367995" cy="6478727"/>
            <a:chOff x="395005" y="-85130"/>
            <a:chExt cx="8367995" cy="6478727"/>
          </a:xfrm>
        </p:grpSpPr>
        <p:pic>
          <p:nvPicPr>
            <p:cNvPr id="9" name="Picture 8" descr="IMG_20181129_1043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605" y="762000"/>
              <a:ext cx="6400800" cy="4800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276600" y="-85130"/>
              <a:ext cx="25266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একক কাজ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005" y="5562600"/>
              <a:ext cx="836799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8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আল্লাহ্‌তায়ালার সাথে শিরকের ধরন কয়টি ?</a:t>
              </a:r>
              <a:endPara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228600"/>
            <a:ext cx="9144000" cy="7277933"/>
            <a:chOff x="0" y="228600"/>
            <a:chExt cx="9144000" cy="7277933"/>
          </a:xfrm>
        </p:grpSpPr>
        <p:sp>
          <p:nvSpPr>
            <p:cNvPr id="7" name="Rectangle 6"/>
            <p:cNvSpPr/>
            <p:nvPr/>
          </p:nvSpPr>
          <p:spPr>
            <a:xfrm>
              <a:off x="0" y="228600"/>
              <a:ext cx="9144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শিরক অত্যান্ত জঘন্য অপরাধ।এ সর্ম্পকে আল্লাহ্‌ পবিত্র কোরআনে বলেন- 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905000"/>
              <a:ext cx="9095759" cy="56015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</a:rPr>
                <a:t> </a:t>
              </a:r>
              <a:r>
                <a:rPr lang="ar-SA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</a:rPr>
                <a:t>ان الشرك لظلم عظيم</a:t>
              </a:r>
              <a:r>
                <a:rPr lang="bn-BD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</a:rPr>
                <a:t> </a:t>
              </a:r>
              <a:r>
                <a:rPr lang="bn-BD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</a:t>
              </a:r>
              <a:r>
                <a:rPr lang="bn-BD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</a:rPr>
                <a:t>-</a:t>
              </a:r>
              <a:r>
                <a:rPr lang="bn-BD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“নিশ্চয় শিরক চরম জুলুম”</a:t>
              </a:r>
              <a:endPara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(সুরা লোকমান-১৩)</a:t>
              </a:r>
            </a:p>
            <a:p>
              <a:pPr algn="ctr"/>
              <a:r>
                <a:rPr lang="bn-BD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অন্যত্র আল্লাহ বলেন-</a:t>
              </a:r>
              <a:r>
                <a:rPr lang="ar-SA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ان الله لايغفران يشرك به ويغفرمادون ذلك لمن يشاء</a:t>
              </a:r>
              <a:endPara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অর্থ-“নিশ্চয় আল্লাহ্‌ তার সাথে শিরক করার গুনাহ ক্ষমা করেন না।</a:t>
              </a:r>
            </a:p>
            <a:p>
              <a:pPr algn="ctr"/>
              <a:r>
                <a:rPr lang="bn-BD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এছাড়া যে কোন পাপ যাকে ইচ্ছা ক্ষমা করেন”। </a:t>
              </a:r>
              <a:r>
                <a:rPr lang="bn-BD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(সূরা আন-নিসা-৪৮)</a:t>
              </a:r>
            </a:p>
            <a:p>
              <a:pPr algn="ctr"/>
              <a:r>
                <a:rPr lang="bn-BD" sz="2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সুরা আল-মায়েদা-৭২ নং আয়াতে</a:t>
              </a:r>
              <a:r>
                <a:rPr lang="bn-BD" sz="36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আল্লাহ বলেন-</a:t>
              </a:r>
              <a:endParaRPr lang="ar-SA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ar-SA" sz="2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انه من يشرك باللله فقدحرم الله عليه الجنة وماوه النار</a:t>
              </a:r>
            </a:p>
            <a:p>
              <a:pPr algn="ctr"/>
              <a:r>
                <a:rPr lang="bn-BD" sz="2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অর্থ-“যে ব্যক্তি আল্লাহ্‌র সাথে শিরক করবে আল্লাহ্‌ তার জন্য অবশ্যই জান্নাত হারাম করে দিবেন এবং তার আবাস জাহান্নাম”।</a:t>
              </a:r>
            </a:p>
            <a:p>
              <a:pPr algn="ctr"/>
              <a:endPara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" name="Picture 9" descr="index.jpg"/>
            <p:cNvPicPr>
              <a:picLocks noChangeAspect="1"/>
            </p:cNvPicPr>
            <p:nvPr/>
          </p:nvPicPr>
          <p:blipFill>
            <a:blip r:embed="rId2"/>
            <a:srcRect l="15091" t="10656" r="18000" b="15027"/>
            <a:stretch>
              <a:fillRect/>
            </a:stretch>
          </p:blipFill>
          <p:spPr>
            <a:xfrm>
              <a:off x="3630706" y="762000"/>
              <a:ext cx="1931894" cy="14279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5257800"/>
            <a:ext cx="64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372070"/>
            <a:ext cx="8382000" cy="5640527"/>
            <a:chOff x="381000" y="372070"/>
            <a:chExt cx="8382000" cy="5640527"/>
          </a:xfrm>
        </p:grpSpPr>
        <p:sp>
          <p:nvSpPr>
            <p:cNvPr id="7" name="Rectangle 6"/>
            <p:cNvSpPr/>
            <p:nvPr/>
          </p:nvSpPr>
          <p:spPr>
            <a:xfrm>
              <a:off x="3124200" y="372070"/>
              <a:ext cx="29290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জোড়ায় কাজ</a:t>
              </a:r>
              <a:endPara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Picture 11" descr="IMG_20200114_133341.jpg"/>
            <p:cNvPicPr>
              <a:picLocks noChangeAspect="1"/>
            </p:cNvPicPr>
            <p:nvPr/>
          </p:nvPicPr>
          <p:blipFill>
            <a:blip r:embed="rId2" cstate="print"/>
            <a:srcRect t="18889" b="22222"/>
            <a:stretch>
              <a:fillRect/>
            </a:stretch>
          </p:blipFill>
          <p:spPr>
            <a:xfrm>
              <a:off x="381000" y="1371600"/>
              <a:ext cx="8382000" cy="3702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1600200" y="5181600"/>
              <a:ext cx="59907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শিরক থেকে বাচার উপায় কি ?</a:t>
              </a:r>
              <a:endParaRPr lang="bn-BD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228600"/>
            <a:ext cx="9144000" cy="5479197"/>
            <a:chOff x="0" y="228600"/>
            <a:chExt cx="9144000" cy="5479197"/>
          </a:xfrm>
        </p:grpSpPr>
        <p:sp>
          <p:nvSpPr>
            <p:cNvPr id="7" name="Rectangle 6"/>
            <p:cNvSpPr/>
            <p:nvPr/>
          </p:nvSpPr>
          <p:spPr>
            <a:xfrm>
              <a:off x="2819400" y="228600"/>
              <a:ext cx="36576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মূল্যায়ন</a:t>
              </a:r>
              <a:endPara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3817203"/>
              <a:ext cx="91440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৩।</a:t>
              </a:r>
              <a:r>
                <a:rPr lang="ar-SA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قل هوالله اهد 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কোন সূরার কত নং আয়াত ?</a:t>
              </a:r>
              <a:endPara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2658070"/>
              <a:ext cx="74863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২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। শিরক ( </a:t>
              </a:r>
              <a:r>
                <a:rPr lang="ar-SA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الشرك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) এর বিপরীত কি ?</a:t>
              </a:r>
              <a:endPara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1200" y="1447800"/>
              <a:ext cx="56717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১। 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শির ক</a:t>
              </a:r>
              <a:r>
                <a:rPr lang="ar-SA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(الشرك)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অর্থ কি</a:t>
              </a:r>
              <a:r>
                <a:rPr lang="bn-BD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?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4876800"/>
              <a:ext cx="91440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৪। </a:t>
              </a:r>
              <a:r>
                <a:rPr lang="ar-SA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ليس كمثله شيء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bn-BD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অর্থ কি ?</a:t>
              </a:r>
              <a:endPara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4819" y="372070"/>
            <a:ext cx="8680581" cy="5190530"/>
            <a:chOff x="234819" y="228600"/>
            <a:chExt cx="8680581" cy="5190530"/>
          </a:xfrm>
        </p:grpSpPr>
        <p:sp>
          <p:nvSpPr>
            <p:cNvPr id="7" name="Rectangle 6"/>
            <p:cNvSpPr/>
            <p:nvPr/>
          </p:nvSpPr>
          <p:spPr>
            <a:xfrm>
              <a:off x="3352800" y="228600"/>
              <a:ext cx="26324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বাড়ির কাজ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9" name="Picture 8" descr="house.jpg m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628" y="1219200"/>
              <a:ext cx="7541596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34819" y="4495800"/>
              <a:ext cx="86805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শিরকের কুফল ও প্রতিকারের উপায় লিখ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86780" y="228600"/>
            <a:ext cx="7014220" cy="6096000"/>
            <a:chOff x="986780" y="228600"/>
            <a:chExt cx="7014220" cy="6096000"/>
          </a:xfrm>
        </p:grpSpPr>
        <p:sp>
          <p:nvSpPr>
            <p:cNvPr id="7" name="Rectangle 6"/>
            <p:cNvSpPr/>
            <p:nvPr/>
          </p:nvSpPr>
          <p:spPr>
            <a:xfrm>
              <a:off x="1828800" y="5401270"/>
              <a:ext cx="54819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আল্লাহ্‌ হাফেজ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8" name="Picture 7" descr="Assalamualaikum.png"/>
            <p:cNvPicPr>
              <a:picLocks noChangeAspect="1"/>
            </p:cNvPicPr>
            <p:nvPr/>
          </p:nvPicPr>
          <p:blipFill>
            <a:blip r:embed="rId2"/>
            <a:srcRect t="44444" b="22223"/>
            <a:stretch>
              <a:fillRect/>
            </a:stretch>
          </p:blipFill>
          <p:spPr>
            <a:xfrm>
              <a:off x="986780" y="228600"/>
              <a:ext cx="7014220" cy="1066800"/>
            </a:xfrm>
            <a:prstGeom prst="rect">
              <a:avLst/>
            </a:prstGeom>
          </p:spPr>
        </p:pic>
        <p:pic>
          <p:nvPicPr>
            <p:cNvPr id="10" name="Picture 9" descr="অকালে-চুল-পড়া-নিয়ে-চিন্তিত-তাহলে-আর-দেরি-না-করে-চুল-পড়া-রোধে-ব্যবহার-করুন-জবা-ফুল-ও-মেথির-তেল.jpg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5514" y="1295399"/>
              <a:ext cx="6078390" cy="403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152400"/>
            <a:ext cx="9144000" cy="7119342"/>
            <a:chOff x="0" y="152400"/>
            <a:chExt cx="9144000" cy="7119342"/>
          </a:xfrm>
        </p:grpSpPr>
        <p:sp>
          <p:nvSpPr>
            <p:cNvPr id="7" name="Rectangle 6"/>
            <p:cNvSpPr/>
            <p:nvPr/>
          </p:nvSpPr>
          <p:spPr>
            <a:xfrm>
              <a:off x="2438400" y="152400"/>
              <a:ext cx="4191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5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1219200"/>
              <a:ext cx="152400" cy="5105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1219200"/>
              <a:ext cx="45719" cy="5105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4419600"/>
              <a:ext cx="4495800" cy="20005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3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ইসলাম ও নৈতিক শিক্ষা</a:t>
              </a:r>
            </a:p>
            <a:p>
              <a:pPr algn="ctr"/>
              <a:r>
                <a:rPr lang="bn-BD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নবম-দশম শ্রেণি</a:t>
              </a:r>
            </a:p>
            <a:p>
              <a:pPr algn="ctr"/>
              <a:r>
                <a:rPr lang="bn-BD" sz="3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প্রথম অধ্যায়</a:t>
              </a:r>
            </a:p>
            <a:p>
              <a:pPr algn="ctr"/>
              <a:r>
                <a:rPr lang="bn-BD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পাঠ ৭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3886200"/>
              <a:ext cx="4419600" cy="33855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মোঃমাহাবুব আলম</a:t>
              </a:r>
            </a:p>
            <a:p>
              <a:pPr algn="ctr"/>
              <a:r>
                <a:rPr lang="bn-BD" sz="2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সহকারি শিক্ষক</a:t>
              </a:r>
            </a:p>
            <a:p>
              <a:pPr algn="ctr"/>
              <a:r>
                <a:rPr lang="bn-BD" sz="2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রাজ্জাক হাওলাদার একাডেমী</a:t>
              </a:r>
            </a:p>
            <a:p>
              <a:pPr algn="ctr"/>
              <a:r>
                <a:rPr lang="bn-BD" sz="32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মাদারীপুর </a:t>
              </a:r>
              <a:endParaRPr lang="bn-BD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endPara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 descr="class-9-10-nctb-islam-o-noitik-shikkha-book-pdf-download-2018.jpg"/>
            <p:cNvPicPr>
              <a:picLocks noChangeAspect="1"/>
            </p:cNvPicPr>
            <p:nvPr/>
          </p:nvPicPr>
          <p:blipFill>
            <a:blip r:embed="rId2"/>
            <a:srcRect l="23258" t="7778" r="26708" b="7778"/>
            <a:stretch>
              <a:fillRect/>
            </a:stretch>
          </p:blipFill>
          <p:spPr>
            <a:xfrm>
              <a:off x="5616742" y="1295400"/>
              <a:ext cx="2384258" cy="3124200"/>
            </a:xfrm>
            <a:prstGeom prst="rect">
              <a:avLst/>
            </a:prstGeom>
          </p:spPr>
        </p:pic>
      </p:grpSp>
      <p:pic>
        <p:nvPicPr>
          <p:cNvPr id="15" name="Picture 14" descr="MAHABUB ALAM picture-40900-14361605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29718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" y="228600"/>
            <a:ext cx="8686800" cy="5952530"/>
            <a:chOff x="228600" y="228600"/>
            <a:chExt cx="8686800" cy="5952530"/>
          </a:xfrm>
        </p:grpSpPr>
        <p:pic>
          <p:nvPicPr>
            <p:cNvPr id="7" name="Picture 6" descr="106661811_2417348001890238_3931563195684302239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"/>
              <a:ext cx="4114800" cy="4953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107956535_278211166579598_8427479235311807440_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7154" y="228600"/>
              <a:ext cx="4138246" cy="4953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275637" y="5257800"/>
              <a:ext cx="8563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উপরের ছবি দুটিতে আমরা কি দেখছি ?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228600" y="304800"/>
            <a:ext cx="9601200" cy="6305729"/>
            <a:chOff x="-228600" y="304800"/>
            <a:chExt cx="9601200" cy="6305729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304800"/>
              <a:ext cx="2819400" cy="22275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ganesh-jpg.jpg"/>
            <p:cNvPicPr>
              <a:picLocks noChangeAspect="1"/>
            </p:cNvPicPr>
            <p:nvPr/>
          </p:nvPicPr>
          <p:blipFill>
            <a:blip r:embed="rId3"/>
            <a:srcRect l="22000" r="23000"/>
            <a:stretch>
              <a:fillRect/>
            </a:stretch>
          </p:blipFill>
          <p:spPr>
            <a:xfrm>
              <a:off x="228600" y="304801"/>
              <a:ext cx="2895600" cy="22235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Kali-Bhakti-Slides16.jpg"/>
            <p:cNvPicPr>
              <a:picLocks noChangeAspect="1"/>
            </p:cNvPicPr>
            <p:nvPr/>
          </p:nvPicPr>
          <p:blipFill>
            <a:blip r:embed="rId4"/>
            <a:srcRect t="3333"/>
            <a:stretch>
              <a:fillRect/>
            </a:stretch>
          </p:blipFill>
          <p:spPr>
            <a:xfrm>
              <a:off x="3352800" y="304800"/>
              <a:ext cx="25908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231585468_138001055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4832" y="3124200"/>
              <a:ext cx="2598768" cy="22859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কালীপূজার_যজ্ঞ_।_অসম,_শোণিতপুর,_তেজপুর,_লালমাটি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124200"/>
              <a:ext cx="28194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685800" y="2438400"/>
              <a:ext cx="788549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উপরের মুর্তি গুলি কাল্পনিক ও মানুষের হাতে তৈরি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28600" y="5410200"/>
              <a:ext cx="96012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উপরের ছবিতে জড় ও জীব আল্লাহ্‌ সৃস্টি</a:t>
              </a:r>
              <a:endPara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সৃস্টি </a:t>
              </a:r>
              <a:r>
                <a:rPr lang="bn-BD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সৃস্টার সমকক্ষ হতে পারে না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" name="Picture 19" descr="maxresdefault.jpg"/>
            <p:cNvPicPr>
              <a:picLocks noChangeAspect="1"/>
            </p:cNvPicPr>
            <p:nvPr/>
          </p:nvPicPr>
          <p:blipFill>
            <a:blip r:embed="rId7"/>
            <a:srcRect l="3333" t="4074" r="5000"/>
            <a:stretch>
              <a:fillRect/>
            </a:stretch>
          </p:blipFill>
          <p:spPr>
            <a:xfrm>
              <a:off x="228600" y="3124200"/>
              <a:ext cx="2819399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990600" y="4953000"/>
              <a:ext cx="152317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মনসা পূজা</a:t>
              </a:r>
              <a:endParaRPr lang="en-US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4876800"/>
              <a:ext cx="12923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বৃক্ষ পূজা</a:t>
              </a:r>
              <a:endParaRPr lang="en-US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68329" y="3124200"/>
              <a:ext cx="13612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অগ্নি পূজা</a:t>
              </a:r>
              <a:endParaRPr lang="en-US" sz="32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476071"/>
            <a:ext cx="9144000" cy="5391329"/>
            <a:chOff x="0" y="476071"/>
            <a:chExt cx="9144000" cy="5391329"/>
          </a:xfrm>
        </p:grpSpPr>
        <p:sp>
          <p:nvSpPr>
            <p:cNvPr id="7" name="Rectangle 6"/>
            <p:cNvSpPr/>
            <p:nvPr/>
          </p:nvSpPr>
          <p:spPr>
            <a:xfrm>
              <a:off x="2971800" y="476071"/>
              <a:ext cx="318067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7200" b="1" cap="all" spc="0" dirty="0" smtClean="0">
                  <a:ln/>
                  <a:solidFill>
                    <a:srgbClr val="00B05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শিক্ষন ফল</a:t>
              </a:r>
              <a:endParaRPr lang="en-US" sz="7200" b="1" cap="all" spc="0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712416"/>
              <a:ext cx="9144000" cy="41549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buFont typeface="Wingdings" pitchFamily="2" charset="2"/>
                <a:buChar char="Ø"/>
              </a:pPr>
              <a:r>
                <a:rPr lang="bn-BD" sz="6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শিরকের শাব্দিক/আভিধানিক</a:t>
              </a:r>
            </a:p>
            <a:p>
              <a:pPr algn="ctr"/>
              <a:r>
                <a:rPr lang="bn-BD" sz="6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অর্থ বলতে পারবে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bn-BD" sz="6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শিরকের কুফল ও পরিনাম</a:t>
              </a:r>
            </a:p>
            <a:p>
              <a:pPr algn="ctr"/>
              <a:r>
                <a:rPr lang="bn-BD" sz="6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ব্যাখ্যা করতে পারবে</a:t>
              </a:r>
              <a:endParaRPr lang="en-US" sz="6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304799"/>
            <a:ext cx="9144000" cy="5943601"/>
            <a:chOff x="0" y="304799"/>
            <a:chExt cx="9144000" cy="5943601"/>
          </a:xfrm>
        </p:grpSpPr>
        <p:pic>
          <p:nvPicPr>
            <p:cNvPr id="17" name="Picture 16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857" y="304799"/>
              <a:ext cx="8036743" cy="5943601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0" y="304800"/>
              <a:ext cx="9144000" cy="53860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3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শিরক</a:t>
              </a:r>
              <a:endParaRPr lang="en-US" sz="3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169" y="838200"/>
            <a:ext cx="8493031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শিরকের পরিচয়ঃ-</a:t>
            </a:r>
          </a:p>
          <a:p>
            <a:pPr algn="ctr"/>
            <a:r>
              <a:rPr lang="bn-BD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শিরক </a:t>
            </a:r>
            <a:r>
              <a:rPr lang="bn-BD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</a:t>
            </a:r>
            <a:r>
              <a:rPr lang="ar-SA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الشرك</a:t>
            </a:r>
            <a:r>
              <a:rPr lang="bn-BD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bn-BD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শব্দের অর্থ অংশীদার সাব্যস্ত করা</a:t>
            </a:r>
          </a:p>
          <a:p>
            <a:pPr algn="ctr"/>
            <a:r>
              <a:rPr lang="bn-B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একাধিক স্রস্টা বা উপাস্যে বিশ্বাস করা।ইসলামি</a:t>
            </a:r>
          </a:p>
          <a:p>
            <a:pPr algn="ctr"/>
            <a:r>
              <a:rPr lang="bn-B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 ভাষায় মহান আল্লাহ্‌র সাথে কোন ব্যক্তি বা বস্তুকে</a:t>
            </a:r>
          </a:p>
          <a:p>
            <a:pPr algn="ctr"/>
            <a:r>
              <a:rPr lang="bn-BD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শরিক করা কিংবা তাঁর সমতুল্য মনে করাকে বলা হয়</a:t>
            </a:r>
          </a:p>
          <a:p>
            <a:pPr algn="ctr"/>
            <a:r>
              <a:rPr lang="bn-B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 ব্যক্তি শিরিক করে তাকে বলা হয় মুশরিক।</a:t>
            </a:r>
          </a:p>
          <a:p>
            <a:pPr algn="ctr"/>
            <a:r>
              <a:rPr lang="bn-BD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শিরক হলো তাওহিদের বিপরীত।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81291" y="228600"/>
            <a:ext cx="7600709" cy="5870449"/>
            <a:chOff x="781291" y="228600"/>
            <a:chExt cx="7600709" cy="5870449"/>
          </a:xfrm>
        </p:grpSpPr>
        <p:pic>
          <p:nvPicPr>
            <p:cNvPr id="7" name="Picture 6" descr="base_1465931323-13444129_1241370672542228_843132926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291" y="1295400"/>
              <a:ext cx="7600709" cy="4803649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2971800" y="228600"/>
              <a:ext cx="33528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" pitchFamily="2" charset="0"/>
                  <a:cs typeface="Nikosh" pitchFamily="2" charset="0"/>
                </a:rPr>
                <a:t>আদর্শ পাঠ</a:t>
              </a:r>
              <a:endPara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2852-3252-4848-8011-D0BE96404EFE}" type="datetime1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Alam,Razzak Howlader Akademy,Madaripur Sadar.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52400"/>
            <a:ext cx="9144000" cy="6705600"/>
            <a:chOff x="0" y="152400"/>
            <a:chExt cx="9144000" cy="6705600"/>
          </a:xfrm>
        </p:grpSpPr>
        <p:sp>
          <p:nvSpPr>
            <p:cNvPr id="7" name="Rectangle 6"/>
            <p:cNvSpPr/>
            <p:nvPr/>
          </p:nvSpPr>
          <p:spPr>
            <a:xfrm>
              <a:off x="0" y="1287244"/>
              <a:ext cx="9144000" cy="55707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bn-BD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শিরকের ধারনা খন্ডন করে  পবিত্র কোরআনে আল্লাহ্‌ </a:t>
              </a:r>
            </a:p>
            <a:p>
              <a:pPr algn="ctr"/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বলেন —</a:t>
              </a:r>
              <a:r>
                <a:rPr lang="ar-SA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قل هوالله احد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অর্থ-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“বলুন(হে নবী) তিনি আল্লাহ্‌</a:t>
              </a:r>
            </a:p>
            <a:p>
              <a:pPr algn="ctr"/>
              <a:r>
                <a:rPr lang="bn-BD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এক ও অদ্বিতীয়”।</a:t>
              </a:r>
              <a:r>
                <a:rPr lang="bn-BD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(সূরা ইখলাছ-১) </a:t>
              </a:r>
              <a:r>
                <a:rPr lang="bn-BD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অন্যত্র আল্লাহ্‌ বলেন </a:t>
              </a:r>
            </a:p>
            <a:p>
              <a:pPr algn="ctr"/>
              <a:r>
                <a:rPr lang="bn-BD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ar-SA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ليس كمثله شىء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অর্থ-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“কোন কিছুই তাঁর সদৃশ্য নয়”।</a:t>
              </a:r>
            </a:p>
            <a:p>
              <a:pPr algn="ctr"/>
              <a:r>
                <a:rPr lang="bn-BD" sz="2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(সূরা আশ্-শুরা ১১)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কুরআনে আরো বলা হয়েছে- </a:t>
              </a:r>
              <a:r>
                <a:rPr lang="ar-SA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</a:p>
            <a:p>
              <a:pPr algn="ctr"/>
              <a:r>
                <a:rPr lang="ar-SA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لوكان فيهما الهة الاالله لفسدتا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অর্থ-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“যদি আসমান ও</a:t>
              </a:r>
            </a:p>
            <a:p>
              <a:pPr algn="ctr"/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জমিনে এক আল্লাহ্‌ ব্যতীত অন্য কোন ইলাহ থাকত তবে</a:t>
              </a:r>
            </a:p>
            <a:p>
              <a:pPr algn="ctr"/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উভয়েই ধ্বংশ হয়ে যেত”।</a:t>
              </a:r>
              <a:r>
                <a:rPr lang="bn-BD" sz="36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24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(সূরা আম্বিয়া ২২)</a:t>
              </a:r>
              <a:endParaRPr lang="ar-SA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 algn="ctr"/>
              <a:endPara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8" name="Picture 7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152400"/>
              <a:ext cx="2438400" cy="16763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587</Words>
  <Application>Microsoft Office PowerPoint</Application>
  <PresentationFormat>On-screen Show (4:3)</PresentationFormat>
  <Paragraphs>126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78</cp:revision>
  <dcterms:created xsi:type="dcterms:W3CDTF">2006-08-16T00:00:00Z</dcterms:created>
  <dcterms:modified xsi:type="dcterms:W3CDTF">2020-07-22T08:49:29Z</dcterms:modified>
</cp:coreProperties>
</file>