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2" r:id="rId2"/>
    <p:sldMasterId id="2147483794" r:id="rId3"/>
  </p:sldMasterIdLst>
  <p:notesMasterIdLst>
    <p:notesMasterId r:id="rId25"/>
  </p:notesMasterIdLst>
  <p:sldIdLst>
    <p:sldId id="283" r:id="rId4"/>
    <p:sldId id="284" r:id="rId5"/>
    <p:sldId id="263" r:id="rId6"/>
    <p:sldId id="286" r:id="rId7"/>
    <p:sldId id="264" r:id="rId8"/>
    <p:sldId id="265" r:id="rId9"/>
    <p:sldId id="304" r:id="rId10"/>
    <p:sldId id="293" r:id="rId11"/>
    <p:sldId id="305" r:id="rId12"/>
    <p:sldId id="306" r:id="rId13"/>
    <p:sldId id="307" r:id="rId14"/>
    <p:sldId id="308" r:id="rId15"/>
    <p:sldId id="309" r:id="rId16"/>
    <p:sldId id="303" r:id="rId17"/>
    <p:sldId id="310" r:id="rId18"/>
    <p:sldId id="311" r:id="rId19"/>
    <p:sldId id="312" r:id="rId20"/>
    <p:sldId id="272" r:id="rId21"/>
    <p:sldId id="271" r:id="rId22"/>
    <p:sldId id="270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7133" autoAdjust="0"/>
  </p:normalViewPr>
  <p:slideViewPr>
    <p:cSldViewPr>
      <p:cViewPr>
        <p:scale>
          <a:sx n="75" d="100"/>
          <a:sy n="75" d="100"/>
        </p:scale>
        <p:origin x="-1224" y="-6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0366D-8B27-4FB0-AFD3-F5FCD80E6E2E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74E48-10A7-4787-B892-57217B087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74E48-10A7-4787-B892-57217B0871A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74E48-10A7-4787-B892-57217B0871A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74E48-10A7-4787-B892-57217B0871A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74E48-10A7-4787-B892-57217B0871A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93C7-4591-42D5-A067-4D18585BDC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93C7-4591-42D5-A067-4D18585BDC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93C7-4591-42D5-A067-4D18585BDC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93C7-4591-42D5-A067-4D18585BDC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93C7-4591-42D5-A067-4D18585BDC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5224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6513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6379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6412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9047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488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93C7-4591-42D5-A067-4D18585BDC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1557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9262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6496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8626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64642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6289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5831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04160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16684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869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93C7-4591-42D5-A067-4D18585BDC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390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82897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6522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1442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14080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128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93C7-4591-42D5-A067-4D18585BDC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93C7-4591-42D5-A067-4D18585BDC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93C7-4591-42D5-A067-4D18585BDC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93C7-4591-42D5-A067-4D18585BDC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93C7-4591-42D5-A067-4D18585BDC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1455179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93C7-4591-42D5-A067-4D18585BDC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771292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B93C7-4591-42D5-A067-4D18585BDC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ransition spd="slow">
    <p:checker/>
    <p:sndAc>
      <p:stSnd>
        <p:snd r:embed="rId15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F7445-B61E-4E40-9541-6D9D9BEFFB88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326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DCE4E-EBB1-466E-9D0E-CE2148CCE2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560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5334000" y="6132666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Bevel 5"/>
          <p:cNvSpPr/>
          <p:nvPr/>
        </p:nvSpPr>
        <p:spPr>
          <a:xfrm>
            <a:off x="0" y="5482043"/>
            <a:ext cx="9144000" cy="1375957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BurigangaSushreeMJ" pitchFamily="2" charset="0"/>
                <a:cs typeface="NikoshBAN" pitchFamily="2" charset="0"/>
              </a:rPr>
              <a:t>স্বাগতম</a:t>
            </a:r>
            <a:endParaRPr lang="bn-BD" dirty="0" smtClean="0">
              <a:solidFill>
                <a:srgbClr val="FF0000"/>
              </a:solidFill>
              <a:latin typeface="BurigangaSushreeMJ" pitchFamily="2" charset="0"/>
              <a:cs typeface="NikoshBAN" pitchFamily="2" charset="0"/>
            </a:endParaRPr>
          </a:p>
        </p:txBody>
      </p:sp>
      <p:pic>
        <p:nvPicPr>
          <p:cNvPr id="8" name="Picture 7" descr="222656kalerkantho-2-2019-04-03-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562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898692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7200" y="457200"/>
            <a:ext cx="992579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ছত্রাক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447800"/>
            <a:ext cx="3103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ছত্রা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কের অর্থনৈতিক গুরুত্বঃ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762000" y="2209800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ইস্ট ভিটামিন সমৃদ্দ বলে ট্যাবলেট হিসেবে ও ব্যবহার করা হচ্ছে।</a:t>
            </a:r>
            <a:endParaRPr lang="en-US" sz="2400" dirty="0"/>
          </a:p>
        </p:txBody>
      </p:sp>
      <p:pic>
        <p:nvPicPr>
          <p:cNvPr id="6" name="Picture 5" descr="medic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600201"/>
            <a:ext cx="3838575" cy="2362200"/>
          </a:xfrm>
          <a:prstGeom prst="rect">
            <a:avLst/>
          </a:prstGeom>
        </p:spPr>
      </p:pic>
      <p:pic>
        <p:nvPicPr>
          <p:cNvPr id="7" name="Picture 6" descr="images (1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4419600"/>
            <a:ext cx="3733800" cy="22002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0" y="4724400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এগারিকাস নামক এক ধরনের মাশরুম সৌখিন খাদ্য বলে বিবেচিত।</a:t>
            </a:r>
            <a:endParaRPr lang="en-US" sz="2400" dirty="0"/>
          </a:p>
        </p:txBody>
      </p:sp>
    </p:spTree>
  </p:cSld>
  <p:clrMapOvr>
    <a:masterClrMapping/>
  </p:clrMapOvr>
  <p:transition spd="slow">
    <p:checker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0" y="304800"/>
            <a:ext cx="992579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914400" y="12954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মানুষ ,জীবজন্তু ও উদ্ভিদের বহু রোগের জন্য দায়ী এই ছত্রাক।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6629400" y="3276600"/>
            <a:ext cx="53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দাদ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download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676400"/>
            <a:ext cx="4048125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images (1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581400"/>
            <a:ext cx="40386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781800" y="4572000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ছুলি</a:t>
            </a:r>
            <a:endParaRPr lang="en-US" dirty="0"/>
          </a:p>
        </p:txBody>
      </p:sp>
      <p:pic>
        <p:nvPicPr>
          <p:cNvPr id="8" name="Picture 7" descr="download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5181600"/>
            <a:ext cx="4114801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6553200" y="6324600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শ্বাসনালীর প্রদাহ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90600" y="2743200"/>
            <a:ext cx="2743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দাদ, ছুলি (ছোলম)ও মানুষের শ্বাসনালীর প্রদাহ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ছত্রাকের সংক্রমনে হয়ে থাকে।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hecker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200" y="457200"/>
            <a:ext cx="1080745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ছত্রাক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600200"/>
            <a:ext cx="42672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download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4267200"/>
            <a:ext cx="42672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219200" y="2362200"/>
            <a:ext cx="2438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ছত্রাক আলোর বিলম্বিত দশা রোগ ,পাটের কালপট্রি রোগ ,আখের লাল পচা রোগ সৃষ্টি করে।</a:t>
            </a:r>
            <a:endParaRPr lang="en-US" sz="2800" dirty="0"/>
          </a:p>
        </p:txBody>
      </p:sp>
    </p:spTree>
  </p:cSld>
  <p:clrMapOvr>
    <a:masterClrMapping/>
  </p:clrMapOvr>
  <p:transition spd="slow">
    <p:checker/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447800"/>
            <a:ext cx="3967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ছত্রাক সংক্রমন প্রতিরোধের উপায়ঃ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667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**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ছত্রাক জনিত রোগে আক্রান্ত ব্যক্তির জিনিস পত্র (কাপড়-চোপর, চিরুনি, টুপি, স্যান্ডেল) ব্যবহার না করা।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838201" y="4191000"/>
            <a:ext cx="464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**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ছত্রাক জনিত রোগে আক্রান্ত ব্যক্তির সংস্পর্শে কম আসা।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1" y="5181600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**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ছত্রাক আক্রান্ত উদ্ভিদে ঔষুধ ছিটানো বা তুলে পুড়িয়ে ফেলা।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419600" y="381000"/>
            <a:ext cx="1080745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ছত্রাক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438400"/>
            <a:ext cx="2971800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download (8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4495800"/>
            <a:ext cx="30480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hecker/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197894"/>
            <a:ext cx="71628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কাজ:  </a:t>
            </a:r>
          </a:p>
          <a:p>
            <a:endParaRPr lang="bn-BD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ছত্রাকের অর্থনৈতিক গুরুত্ব ব্যাখ্যা কর।</a:t>
            </a:r>
          </a:p>
          <a:p>
            <a:pPr marL="571500" indent="-571500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752600"/>
            <a:ext cx="2514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শৈবাল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সমাঙ্গ বর্গের ক্লোরোফিলযুক্ত সবুজ উদ্ভিদ। এরা মাটি, পানি ও অন্য গাছের উপর হয়ে থাকে। সবুজ ছাড়াও এরা লাল বা বাদামি হয়ে থাকে।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</a:p>
          <a:p>
            <a:pPr algn="just"/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বেশির ভাগ জলাশয়ে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স্পাইরোগাইরা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নামক শৈবাল পাওয়া যায়।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200" y="457200"/>
            <a:ext cx="131799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শৈবাল</a:t>
            </a:r>
            <a:r>
              <a:rPr lang="b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5" descr="slide7-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752600"/>
            <a:ext cx="4826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hecker/>
    <p:sndAc>
      <p:stSnd>
        <p:snd r:embed="rId2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990600"/>
            <a:ext cx="365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শৈবালের উপকারিতাঃ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286000"/>
            <a:ext cx="381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আইসক্রিম তৈরি করতে সামুদ্রিক শৈবালজাত অ্যালজিন ব্যবহৃত হয়।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838200" y="3810000"/>
            <a:ext cx="358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সামুদ্রিক শৈবাল আয়োডিন ও পটাশিয়ামের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ভাল উৎস।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990600" y="5257800"/>
            <a:ext cx="342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মৎস চাষে খাদ্য হিসেবে শৈবাল ব্যবহৃত হয়।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download (1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524000"/>
            <a:ext cx="43434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download (1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276600"/>
            <a:ext cx="42672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images (2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5029200"/>
            <a:ext cx="4267200" cy="1533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3810000" y="381000"/>
            <a:ext cx="1204176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শৈবাল</a:t>
            </a: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hecker/>
    <p:sndAc>
      <p:stSnd>
        <p:snd r:embed="rId2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667000"/>
            <a:ext cx="3751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 ও উদ্ভিদের বিভিন্ন রোগ সৃষ্টিতে শৈবাল দায়ী।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66800" y="3657600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 পাতার রেড রাস্ট রোগ এক ধরনের শৈবালের কারণে হয়।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5181600"/>
            <a:ext cx="365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জলাশয়ে অতিরিক্ত শৈবাল হলে অক্সিজেনের অভাবে জলজ প্রাণী ও মাছ মারা যেতে পারে।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1524000"/>
            <a:ext cx="26132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শৈবালের অপকারিতাঃ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download (1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981200"/>
            <a:ext cx="33528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download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4419600"/>
            <a:ext cx="33528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191000" y="457200"/>
            <a:ext cx="1204176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শৈবাল</a:t>
            </a: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hecker/>
    <p:sndAc>
      <p:stSnd>
        <p:snd r:embed="rId2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ross 3"/>
          <p:cNvSpPr/>
          <p:nvPr/>
        </p:nvSpPr>
        <p:spPr>
          <a:xfrm>
            <a:off x="2743200" y="1219200"/>
            <a:ext cx="4038600" cy="914400"/>
          </a:xfrm>
          <a:prstGeom prst="pl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কাজ: </a:t>
            </a:r>
            <a:endParaRPr lang="bn-BD" sz="4800" b="1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3276600"/>
            <a:ext cx="647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শৈবালের উপকারিতা ও অপকারিতা নিয়ে আলোচনা কর।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77489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4889" y="36576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5400" y="2514601"/>
            <a:ext cx="6629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১) 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শৈবাল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২) 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ছত্রাক কোথায় জন্মায়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??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৩) 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পাউরূটি তৈরিতে কি ব্যবহার করা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৪) 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শৈবাল দ্বারা আক্রান্ত চা পাতার রোগের নাম কী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৫)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ছত্রাকের কারনে আখের কি ধরনের রোগ হয়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endParaRPr lang="bn-BD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bn-BD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bn-BD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bn-BD" sz="2400" dirty="0" smtClean="0">
              <a:solidFill>
                <a:srgbClr val="7030A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7030A0"/>
              </a:solidFill>
            </a:endParaRPr>
          </a:p>
          <a:p>
            <a:endParaRPr lang="bn-BD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1380416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 smtClean="0">
                <a:solidFill>
                  <a:srgbClr val="FF0000"/>
                </a:solidFill>
              </a:rPr>
              <a:t>মূল্যায়ণ</a:t>
            </a:r>
            <a:r>
              <a:rPr lang="en-US" sz="3600" u="sng" dirty="0" smtClean="0">
                <a:solidFill>
                  <a:srgbClr val="FF0000"/>
                </a:solidFill>
              </a:rPr>
              <a:t>:</a:t>
            </a:r>
            <a:endParaRPr lang="en-US" sz="36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949383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00600" y="914400"/>
            <a:ext cx="4114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kern="1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kern="1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kern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pPr>
              <a:lnSpc>
                <a:spcPct val="90000"/>
              </a:lnSpc>
            </a:pPr>
            <a:r>
              <a:rPr lang="bn-BD" sz="2400" kern="12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400" kern="12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kern="12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৭ম</a:t>
            </a:r>
            <a:r>
              <a:rPr lang="bn-BD" sz="2400" kern="12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2400" kern="1200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2400" kern="12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kern="12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প্রথম</a:t>
            </a:r>
            <a:endParaRPr lang="bn-BD" sz="2400" kern="1200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               </a:t>
            </a:r>
            <a:r>
              <a:rPr lang="bn-BD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পাঠঃ </a:t>
            </a:r>
            <a:r>
              <a:rPr lang="en-US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৫,৬</a:t>
            </a:r>
            <a:r>
              <a:rPr lang="bn-BD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ছত্রাক</a:t>
            </a:r>
            <a:r>
              <a:rPr lang="en-US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শৈবাল</a:t>
            </a:r>
            <a:r>
              <a:rPr lang="en-US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 </a:t>
            </a:r>
            <a:endParaRPr lang="bn-BD" sz="2400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914400"/>
            <a:ext cx="4114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IN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মোহাম্মদ মোখলেছুর রহমান</a:t>
            </a:r>
            <a:endParaRPr lang="en-US" sz="2400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IN" sz="2400" dirty="0" smtClean="0">
                <a:solidFill>
                  <a:srgbClr val="C00000"/>
                </a:solidFill>
                <a:latin typeface="NikoshBAN"/>
                <a:cs typeface="Nikosh" pitchFamily="2" charset="0"/>
              </a:rPr>
              <a:t>সহকারী শিক্ষক</a:t>
            </a:r>
            <a:r>
              <a:rPr lang="bn-BD" sz="2400" dirty="0" smtClean="0">
                <a:solidFill>
                  <a:srgbClr val="C00000"/>
                </a:solidFill>
                <a:latin typeface="NikoshBAN"/>
                <a:cs typeface="Nikosh" pitchFamily="2" charset="0"/>
              </a:rPr>
              <a:t>(আইসিটি)</a:t>
            </a:r>
            <a:endParaRPr lang="bn-IN" sz="2400" dirty="0" smtClean="0">
              <a:solidFill>
                <a:srgbClr val="C00000"/>
              </a:solidFill>
              <a:latin typeface="NikoshBAN"/>
              <a:cs typeface="Nikosh" pitchFamily="2" charset="0"/>
            </a:endParaRPr>
          </a:p>
          <a:p>
            <a:r>
              <a:rPr lang="bn-IN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ভলাকুট কে,বি উচ্চ বিদ্যালয়</a:t>
            </a:r>
            <a:endParaRPr lang="bn-BD" sz="2400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24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নাসিরনগর,ব্রাহ্মনবাড়ীয়া</a:t>
            </a:r>
            <a:endParaRPr lang="en-US" sz="2400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BD" sz="1600" dirty="0" smtClean="0">
                <a:solidFill>
                  <a:srgbClr val="C00000"/>
                </a:solidFill>
                <a:latin typeface="NikoshBAN"/>
                <a:cs typeface="Nikosh" pitchFamily="2" charset="0"/>
              </a:rPr>
              <a:t>Email:  mrahmanictt</a:t>
            </a:r>
            <a:r>
              <a:rPr lang="en-US" sz="1600" dirty="0" smtClean="0">
                <a:solidFill>
                  <a:srgbClr val="C00000"/>
                </a:solidFill>
                <a:latin typeface="NikoshBAN"/>
                <a:cs typeface="Nikosh" pitchFamily="2" charset="0"/>
              </a:rPr>
              <a:t>@</a:t>
            </a:r>
            <a:r>
              <a:rPr lang="en-US" sz="1600" dirty="0" err="1" smtClean="0">
                <a:solidFill>
                  <a:srgbClr val="C00000"/>
                </a:solidFill>
                <a:latin typeface="NikoshBAN"/>
                <a:cs typeface="Nikosh" pitchFamily="2" charset="0"/>
              </a:rPr>
              <a:t>gmail.com</a:t>
            </a:r>
            <a:endParaRPr lang="en-US" sz="1600" dirty="0" smtClean="0">
              <a:solidFill>
                <a:srgbClr val="C00000"/>
              </a:solidFill>
              <a:latin typeface="NikoshBAN"/>
              <a:cs typeface="Nikosh" pitchFamily="2" charset="0"/>
            </a:endParaRPr>
          </a:p>
          <a:p>
            <a:r>
              <a:rPr lang="en-US" sz="1800" dirty="0" smtClean="0">
                <a:solidFill>
                  <a:srgbClr val="C00000"/>
                </a:solidFill>
                <a:latin typeface="NikoshBAN"/>
                <a:cs typeface="Nikosh" pitchFamily="2" charset="0"/>
              </a:rPr>
              <a:t>Mobile: 01911258648</a:t>
            </a:r>
            <a:endParaRPr lang="bn-BD" sz="1800" dirty="0">
              <a:solidFill>
                <a:srgbClr val="C00000"/>
              </a:solidFill>
              <a:latin typeface="NikoshBAN"/>
              <a:cs typeface="Nikosh" pitchFamily="2" charset="0"/>
            </a:endParaRPr>
          </a:p>
        </p:txBody>
      </p:sp>
      <p:pic>
        <p:nvPicPr>
          <p:cNvPr id="8" name="Picture 7" descr="52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524000"/>
            <a:ext cx="22860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creenshot_20200113_1404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3505200"/>
            <a:ext cx="24384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57063631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2828836"/>
            <a:ext cx="8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**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ছত্রাক ও শৈবালের সম্পর্কে তুলনামূলক আলোচনাকর।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0" y="1380416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u="sng" dirty="0" smtClean="0">
                <a:solidFill>
                  <a:srgbClr val="FF0000"/>
                </a:solidFill>
              </a:rPr>
              <a:t>বাড়ীর কাজ</a:t>
            </a:r>
            <a:r>
              <a:rPr lang="en-US" sz="4000" u="sng" dirty="0" smtClean="0">
                <a:solidFill>
                  <a:srgbClr val="FF0000"/>
                </a:solidFill>
              </a:rPr>
              <a:t>:</a:t>
            </a:r>
            <a:endParaRPr lang="en-US" sz="40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1991853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1295400" y="838200"/>
            <a:ext cx="6781800" cy="518160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smtClean="0"/>
              <a:t>সবাইকে ধন্যবাদ</a:t>
            </a:r>
            <a:endParaRPr lang="bn-BD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73858061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533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404" t="14200" r="22089" b="33371"/>
          <a:stretch/>
        </p:blipFill>
        <p:spPr bwMode="auto">
          <a:xfrm>
            <a:off x="3124200" y="228600"/>
            <a:ext cx="2860964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1316370_FUxqgPuV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66800"/>
            <a:ext cx="60198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download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419600"/>
            <a:ext cx="6096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61918351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0" y="6477000"/>
            <a:ext cx="6705600" cy="7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অনুমান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5867400"/>
            <a:ext cx="7543800" cy="6858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 ও শৈবাল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images (2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57200"/>
            <a:ext cx="64008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000857kalerkantho-12-2017-12-24-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048001"/>
            <a:ext cx="64008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0600" y="5181600"/>
            <a:ext cx="7696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marL="285750" lvl="0" indent="-285750"/>
            <a:endParaRPr lang="bn-BD" dirty="0" smtClean="0"/>
          </a:p>
          <a:p>
            <a:pPr marL="285750" indent="-285750"/>
            <a:endParaRPr lang="bn-BD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1524000"/>
            <a:ext cx="8686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ছত্রাক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শৈবাল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তা বলতে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ছত্রাকের অর্থনৈতিক গুরুত্ব ব্যাখ্যা করতে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ছত্রাক সংক্রমণ ও  প্রতিরোধের উপায় বর্ণনা করতে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শৈবালের  উপকারি ও অপকারি ভূমিকা বিশ্লেষণ করেত পারবে।</a:t>
            </a:r>
          </a:p>
          <a:p>
            <a:pPr>
              <a:buFont typeface="Wingdings" pitchFamily="2" charset="2"/>
              <a:buChar char="Ø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200400" y="609600"/>
            <a:ext cx="2743199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12425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886200" y="381000"/>
            <a:ext cx="121920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ছত্রাক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 (1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371600"/>
            <a:ext cx="4886325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990600" y="1752600"/>
            <a:ext cx="2514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 ছত্রাক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সমাঙ্গদেহী ক্লোরোফিলবিহীন অসবুজ উদ্ভিদ ।ক্লোরোফিলের অভাবে এরা সালোকসংশ্লেষণ করতে পারে না।তাই এরা পরভোজী অথবা মৃতভোজী । </a:t>
            </a: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098472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524000"/>
            <a:ext cx="2362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পরভোজী ছত্রাক বাসি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পঁচা খাদ্যদ্রব্য, ফলমূল, শাকসবজি, ভেজা রুটি ও চামড়া, গোবর ইত্যাদিতে জন্মায়। মৃতভোজী ছত্রাক মৃত জীবদেহ বা জৈব পদার্থপূর্ণ মাটিতে জন্মায়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/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990600"/>
            <a:ext cx="4267200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images (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2895600"/>
            <a:ext cx="41910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15592026_1219581051462297_233123250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4876800"/>
            <a:ext cx="41910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657600" y="152400"/>
            <a:ext cx="992579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ছত্রাক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hecker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685800"/>
            <a:ext cx="76199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600" b="1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b="1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b="1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ছত্রাক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ছত্রাক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সম্পর্কে ব্যাখ্যা 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09800" y="1295400"/>
            <a:ext cx="434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 কাজ: </a:t>
            </a:r>
            <a:endParaRPr lang="bn-BD" sz="5400" b="1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12954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816139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191000" y="533400"/>
            <a:ext cx="992579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ছত্রাক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90600" y="1600200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ছত্রা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কের অর্থনৈতিক গুরুত্বঃ</a:t>
            </a:r>
            <a:endParaRPr lang="en-US" sz="2800" b="1" dirty="0"/>
          </a:p>
        </p:txBody>
      </p:sp>
      <p:pic>
        <p:nvPicPr>
          <p:cNvPr id="22" name="Picture 21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981200"/>
            <a:ext cx="3352800" cy="20574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43000" y="2438400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পেনিসিলিনসহ বহূ মূল্যবান ঔষদ ছত্রাক থেকে পাওয়া যায়</a:t>
            </a:r>
            <a:endParaRPr lang="en-US" sz="2400" dirty="0"/>
          </a:p>
        </p:txBody>
      </p:sp>
      <p:pic>
        <p:nvPicPr>
          <p:cNvPr id="26" name="Picture 25" descr="download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4572000"/>
            <a:ext cx="3200400" cy="19812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295400" y="4800600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পাউঁরূটি তৈরিতে ইস্ট নামক এক ধরনের ছত্রাক ব্যবহার করা হয়</a:t>
            </a:r>
            <a:endParaRPr lang="en-US" sz="2400" dirty="0"/>
          </a:p>
        </p:txBody>
      </p:sp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le_25022_1579955128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C00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file_25022_1579955128</Template>
  <TotalTime>3931</TotalTime>
  <Words>497</Words>
  <Application>Microsoft Office PowerPoint</Application>
  <PresentationFormat>On-screen Show (4:3)</PresentationFormat>
  <Paragraphs>103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file_25022_1579955128</vt:lpstr>
      <vt:lpstr>1_Custom Design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ICT</cp:lastModifiedBy>
  <cp:revision>900</cp:revision>
  <dcterms:created xsi:type="dcterms:W3CDTF">2013-04-18T09:07:15Z</dcterms:created>
  <dcterms:modified xsi:type="dcterms:W3CDTF">2020-07-22T00:21:19Z</dcterms:modified>
</cp:coreProperties>
</file>