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0" r:id="rId3"/>
    <p:sldId id="288" r:id="rId4"/>
    <p:sldId id="261" r:id="rId5"/>
    <p:sldId id="289" r:id="rId6"/>
    <p:sldId id="264" r:id="rId7"/>
    <p:sldId id="265" r:id="rId8"/>
    <p:sldId id="267" r:id="rId9"/>
    <p:sldId id="291" r:id="rId10"/>
    <p:sldId id="292" r:id="rId11"/>
    <p:sldId id="293" r:id="rId12"/>
    <p:sldId id="294" r:id="rId13"/>
    <p:sldId id="273" r:id="rId14"/>
    <p:sldId id="281" r:id="rId15"/>
    <p:sldId id="290" r:id="rId16"/>
    <p:sldId id="275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EB42D-3CA4-4242-B748-68E40213924E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CC13B-920C-460C-BEDF-1103DB4E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4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41086-8CCD-469D-B4C8-0DA747847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59D6C6-34C1-4E08-963D-72DD006B9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A1549-E42F-48E7-BBB5-B34FFDB0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158B-4FB0-4F1E-98B6-DA39C50D605C}" type="datetime9">
              <a:rPr lang="en-US" smtClean="0"/>
              <a:t>22-Jul-20 6:20:55 AM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8FE32-A818-4AF6-A938-4E456211D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89F5A-8858-4749-A79C-0FE9FA4F5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2AA-81FC-4E47-99F6-899B293CF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9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6967A-D5DA-45AE-9AD4-D3D49F94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D342DC-C155-435F-8E7D-989E4015A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B889D-77CA-4915-97DA-D3B72069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085F-87E4-4E06-93B3-2352D6C1E3DE}" type="datetime9">
              <a:rPr lang="en-US" smtClean="0"/>
              <a:t>22-Jul-20 6:20:55 AM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7DD6A-ABC2-41B9-A496-71CBF49ED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8B37C-4DB6-4FF6-A62A-5FDB6F810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2AA-81FC-4E47-99F6-899B293CF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4649CD-59FD-4082-94B7-6512D47FC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BBC88-6C17-4EBE-A5D9-6F7A5AEFF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5883F-9E1C-4C7D-9A62-5952C4C2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5931-536D-45AE-8213-6139225E6CF8}" type="datetime9">
              <a:rPr lang="en-US" smtClean="0"/>
              <a:t>22-Jul-20 6:20:55 AM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22BD5-509C-46C3-BD62-A4B38F97F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E1A9A-0E75-4DFE-AC72-02E5093DC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2AA-81FC-4E47-99F6-899B293CF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95EA3-8A0E-43A2-8C29-03ACBE43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B8023-4A2F-4D05-8117-26C917A25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05D2C-17D9-4DC3-9200-D57312BA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AADA-C24C-403E-9FF4-A2636028A360}" type="datetime9">
              <a:rPr lang="en-US" smtClean="0"/>
              <a:t>22-Jul-20 6:20:55 AM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6F871-F68A-4745-8310-0E44E6E6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2FA7A-B088-4C84-A878-EA28727B5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2AA-81FC-4E47-99F6-899B293CF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7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32EC8-A836-4D08-998D-FF012EAD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E37C9-8277-47E0-A060-EF1B91A77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CEC36-C04A-42DC-A335-70643CB2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7592-8C6A-47F7-945E-2C5CA1F39523}" type="datetime9">
              <a:rPr lang="en-US" smtClean="0"/>
              <a:t>22-Jul-20 6:20:55 AM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66486-A6C9-457E-87D5-7220DE48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DD07B-27D6-4C8E-89BB-E649847D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2AA-81FC-4E47-99F6-899B293CF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1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19868-A50C-4827-9B25-6BD68DC3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5A85F-2CEE-42B8-8D1E-EC85F9778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C4246-A036-48C4-A16E-1DE05BF98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2FFC5-5420-41C0-A208-EEF386AE8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99D2C-7D50-431D-80A8-5016E81BAC62}" type="datetime9">
              <a:rPr lang="en-US" smtClean="0"/>
              <a:t>22-Jul-20 6:20:55 AM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E9CA0-FBFC-44D1-B220-9872BA6B7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7C811-67FE-4189-914E-C4D7B668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2AA-81FC-4E47-99F6-899B293CF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0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E235-9662-4470-A054-D77CDD38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BBFF2-4A7A-4599-9E7A-726AC2E8C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E05B9-CFF4-441C-AAAA-E4A5937A1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D8271-6996-4FE0-9F17-9CC4D709B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C1F6A-62BC-4342-BD95-A6CDE1AC3B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5ABA6-04FB-4637-AAD1-6E91503E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0C78-9110-4754-AF58-822DA8BCF621}" type="datetime9">
              <a:rPr lang="en-US" smtClean="0"/>
              <a:t>22-Jul-20 6:20:55 AM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BAFCD6-40B5-42BC-8A55-4EC0C799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67B6F0-3DA5-437D-A9EA-D62DD983E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2AA-81FC-4E47-99F6-899B293CF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7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C799-388F-4F41-A4BF-7DF7A9B44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3F8770-E71D-46D3-A3B7-A1D6ACD9C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AFAC-4D61-4CD5-9074-6BF5E87C27D2}" type="datetime9">
              <a:rPr lang="en-US" smtClean="0"/>
              <a:t>22-Jul-20 6:20:55 AM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50458-DBF8-4E19-BE28-880D0B92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F4B73-C277-43AE-B545-B3E780DA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2AA-81FC-4E47-99F6-899B293CF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1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AB4472-DFD5-468D-AE77-3DA08A235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2E8B-0EC7-4717-B582-DC4B5416D3A1}" type="datetime9">
              <a:rPr lang="en-US" smtClean="0"/>
              <a:t>22-Jul-20 6:20:54 AM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613B67-EE4B-491D-8FA5-2DF494C3C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37933-34CE-4EF2-B109-2EAFA71C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586678"/>
            <a:ext cx="1856096" cy="365125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 dirty="0" err="1"/>
              <a:t>মোবাইল</a:t>
            </a:r>
            <a:r>
              <a:rPr lang="en-US" dirty="0"/>
              <a:t> </a:t>
            </a:r>
            <a:r>
              <a:rPr lang="en-US" dirty="0" err="1"/>
              <a:t>নম্বর</a:t>
            </a:r>
            <a:r>
              <a:rPr lang="en-US" dirty="0"/>
              <a:t> ০১৭২৪০৬০৩৬৬</a:t>
            </a:r>
          </a:p>
        </p:txBody>
      </p:sp>
    </p:spTree>
    <p:extLst>
      <p:ext uri="{BB962C8B-B14F-4D97-AF65-F5344CB8AC3E}">
        <p14:creationId xmlns:p14="http://schemas.microsoft.com/office/powerpoint/2010/main" val="239222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C23C3-9FB8-488B-81DC-3C7E5F1F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D7804-A84E-4CF9-95DC-6E0EE60DA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BB210-BD73-4E6F-B584-961F335B2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94C1D-7CA2-4B88-AFBA-8001A1B10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732B-1F16-45FB-B38E-7BF5AD6D79DC}" type="datetime9">
              <a:rPr lang="en-US" smtClean="0"/>
              <a:t>22-Jul-20 6:20:55 AM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583A9-DB55-495B-AD73-CBF4E25C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E2C8B-3A5C-49BC-87E7-574A9736D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2AA-81FC-4E47-99F6-899B293CF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3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2DD1-444A-4B01-A8F0-8F5875E7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B9235B-7C20-4E32-A450-28E91EC57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0AD49-8ADB-46E5-8264-6DCC43AE2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83661-B897-49A3-9A17-639C9C7B0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64A-F8F5-473A-9718-885EE1EAE6CB}" type="datetime9">
              <a:rPr lang="en-US" smtClean="0"/>
              <a:t>22-Jul-20 6:20:55 AM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026C0-A6A1-472B-A62C-843036F66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C3456-A27E-4FBE-A321-FA0315B8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2AA-81FC-4E47-99F6-899B293CF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AF232D4C-6B93-4A7E-A580-562B1922E30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49"/>
            </a:avLst>
          </a:prstGeom>
          <a:solidFill>
            <a:srgbClr val="D60093"/>
          </a:solidFill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3227D-BFE7-44C1-9CD1-5A1CB2A0A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60107"/>
            <a:ext cx="2743200" cy="2182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0C40D34-2E65-48C3-A838-DC52C2684310}" type="datetime9">
              <a:rPr lang="en-US" smtClean="0"/>
              <a:pPr/>
              <a:t>22-Jul-20 6:20:54 AM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41C44-EFD8-4596-B707-820F097CB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18614" y="6567841"/>
            <a:ext cx="4354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as-IN" dirty="0"/>
              <a:t>বাসুদেব বাড়ৈ, সহকারি শিক্ষক, নৈয়ারবাড়ী বহুমুখী উচ্চবিদ্যালয় ।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084FE-C1CE-4AC1-AFB5-1ACFA7300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678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মোবাইল</a:t>
            </a:r>
            <a:r>
              <a:rPr lang="en-US" dirty="0"/>
              <a:t> </a:t>
            </a:r>
            <a:r>
              <a:rPr lang="en-US" dirty="0" err="1"/>
              <a:t>নম্বর</a:t>
            </a:r>
            <a:r>
              <a:rPr lang="en-US" dirty="0"/>
              <a:t> 01724060366</a:t>
            </a:r>
          </a:p>
        </p:txBody>
      </p:sp>
    </p:spTree>
    <p:extLst>
      <p:ext uri="{BB962C8B-B14F-4D97-AF65-F5344CB8AC3E}">
        <p14:creationId xmlns:p14="http://schemas.microsoft.com/office/powerpoint/2010/main" val="60230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basudebtaka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E1691-6FC2-41C4-B997-C7C6B434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1638" y="251799"/>
            <a:ext cx="1752857" cy="365125"/>
          </a:xfrm>
          <a:solidFill>
            <a:srgbClr val="92D050"/>
          </a:solidFill>
          <a:ln w="28575"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fld id="{1EE02E8B-0EC7-4717-B582-DC4B5416D3A1}" type="datetime9">
              <a:rPr lang="en-US" b="1" smtClean="0">
                <a:solidFill>
                  <a:schemeClr val="tx1"/>
                </a:solidFill>
              </a:rPr>
              <a:pPr algn="ctr"/>
              <a:t>22-Jul-20 6:20:54 AM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7529D-AE54-4452-BACB-1D589A1F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99C2B-BD22-4F5C-8454-E57C2EB1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/>
              <a:t>মোবাইল নম্বর ০১৭২৪০৬০৩৬৬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DBAA34-F54B-497E-85A8-303AEA04E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0"/>
          <a:stretch/>
        </p:blipFill>
        <p:spPr>
          <a:xfrm>
            <a:off x="218511" y="221225"/>
            <a:ext cx="5877489" cy="6365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D2F8CC-2F0C-4897-A59C-1A5B939B1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0"/>
          <a:stretch/>
        </p:blipFill>
        <p:spPr>
          <a:xfrm flipH="1">
            <a:off x="6095999" y="221225"/>
            <a:ext cx="5877491" cy="6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99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E1691-6FC2-41C4-B997-C7C6B434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09118" y="163311"/>
            <a:ext cx="1752857" cy="365125"/>
          </a:xfrm>
          <a:noFill/>
          <a:ln w="28575"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fld id="{1EE02E8B-0EC7-4717-B582-DC4B5416D3A1}" type="datetime9">
              <a:rPr lang="en-US" b="1" smtClean="0">
                <a:solidFill>
                  <a:schemeClr val="tx1"/>
                </a:solidFill>
              </a:rPr>
              <a:pPr algn="ctr"/>
              <a:t>22-Jul-20 6:20:55 AM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7529D-AE54-4452-BACB-1D589A1F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99C2B-BD22-4F5C-8454-E57C2EB1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/>
              <a:t>মোবাইল নম্বর ০১৭২৪০৬০৩৬৬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56EFB6-F8C4-486C-868A-735143DFBA81}"/>
              </a:ext>
            </a:extLst>
          </p:cNvPr>
          <p:cNvSpPr txBox="1"/>
          <p:nvPr/>
        </p:nvSpPr>
        <p:spPr>
          <a:xfrm>
            <a:off x="587644" y="1511609"/>
            <a:ext cx="11016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মালিকানাধীন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F6780-3546-45A5-BE56-CB65141D371E}"/>
              </a:ext>
            </a:extLst>
          </p:cNvPr>
          <p:cNvSpPr txBox="1"/>
          <p:nvPr/>
        </p:nvSpPr>
        <p:spPr>
          <a:xfrm>
            <a:off x="517954" y="495946"/>
            <a:ext cx="11260758" cy="10156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 </a:t>
            </a:r>
            <a:r>
              <a:rPr lang="en-US" sz="6000" b="1" dirty="0" err="1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6000" b="1" dirty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6000" b="1" dirty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000" b="1" dirty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8D2740-D6BA-482D-ADE8-7D8AA01F4C35}"/>
              </a:ext>
            </a:extLst>
          </p:cNvPr>
          <p:cNvSpPr txBox="1"/>
          <p:nvPr/>
        </p:nvSpPr>
        <p:spPr>
          <a:xfrm>
            <a:off x="587644" y="2799201"/>
            <a:ext cx="11016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2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দাবিকে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B76DEC-29B9-4160-83F1-674B9D16264D}"/>
              </a:ext>
            </a:extLst>
          </p:cNvPr>
          <p:cNvSpPr txBox="1"/>
          <p:nvPr/>
        </p:nvSpPr>
        <p:spPr>
          <a:xfrm>
            <a:off x="639977" y="4209903"/>
            <a:ext cx="11016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3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স্বত্ব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যাহা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স্বত্ব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052792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E1691-6FC2-41C4-B997-C7C6B434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09118" y="163311"/>
            <a:ext cx="1752857" cy="365125"/>
          </a:xfrm>
          <a:noFill/>
          <a:ln w="28575"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fld id="{1EE02E8B-0EC7-4717-B582-DC4B5416D3A1}" type="datetime9">
              <a:rPr lang="en-US" b="1" smtClean="0">
                <a:solidFill>
                  <a:schemeClr val="tx1"/>
                </a:solidFill>
              </a:rPr>
              <a:pPr algn="ctr"/>
              <a:t>22-Jul-20 6:20:55 AM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7529D-AE54-4452-BACB-1D589A1F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99C2B-BD22-4F5C-8454-E57C2EB1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/>
              <a:t>মোবাইল নম্বর ০১৭২৪০৬০৩৬৬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56EFB6-F8C4-486C-868A-735143DFBA81}"/>
              </a:ext>
            </a:extLst>
          </p:cNvPr>
          <p:cNvSpPr txBox="1"/>
          <p:nvPr/>
        </p:nvSpPr>
        <p:spPr>
          <a:xfrm>
            <a:off x="710278" y="1049785"/>
            <a:ext cx="9293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F6780-3546-45A5-BE56-CB65141D371E}"/>
              </a:ext>
            </a:extLst>
          </p:cNvPr>
          <p:cNvSpPr txBox="1"/>
          <p:nvPr/>
        </p:nvSpPr>
        <p:spPr>
          <a:xfrm>
            <a:off x="405215" y="273740"/>
            <a:ext cx="9903903" cy="64633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স্বত্বকে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8D2740-D6BA-482D-ADE8-7D8AA01F4C35}"/>
              </a:ext>
            </a:extLst>
          </p:cNvPr>
          <p:cNvSpPr txBox="1"/>
          <p:nvPr/>
        </p:nvSpPr>
        <p:spPr>
          <a:xfrm>
            <a:off x="762000" y="2212722"/>
            <a:ext cx="8306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2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4951B7-E39A-437D-A8B3-6D1685B7C52A}"/>
              </a:ext>
            </a:extLst>
          </p:cNvPr>
          <p:cNvSpPr txBox="1"/>
          <p:nvPr/>
        </p:nvSpPr>
        <p:spPr>
          <a:xfrm>
            <a:off x="1501444" y="1597174"/>
            <a:ext cx="1016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B0D995-F139-440D-8EF6-F7023838895F}"/>
              </a:ext>
            </a:extLst>
          </p:cNvPr>
          <p:cNvSpPr txBox="1"/>
          <p:nvPr/>
        </p:nvSpPr>
        <p:spPr>
          <a:xfrm>
            <a:off x="1501444" y="2790894"/>
            <a:ext cx="1027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8F6D1E-B381-445B-9811-089B780AF02A}"/>
              </a:ext>
            </a:extLst>
          </p:cNvPr>
          <p:cNvSpPr txBox="1"/>
          <p:nvPr/>
        </p:nvSpPr>
        <p:spPr>
          <a:xfrm>
            <a:off x="762000" y="3380938"/>
            <a:ext cx="8099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3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4DDA5D-A255-4E43-AFFB-6E59E2A26DEB}"/>
              </a:ext>
            </a:extLst>
          </p:cNvPr>
          <p:cNvSpPr txBox="1"/>
          <p:nvPr/>
        </p:nvSpPr>
        <p:spPr>
          <a:xfrm>
            <a:off x="762000" y="4505963"/>
            <a:ext cx="11016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4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F2311A-CD4C-4FFE-912A-B55F4D7ECE95}"/>
              </a:ext>
            </a:extLst>
          </p:cNvPr>
          <p:cNvSpPr txBox="1"/>
          <p:nvPr/>
        </p:nvSpPr>
        <p:spPr>
          <a:xfrm>
            <a:off x="1501444" y="3902823"/>
            <a:ext cx="1027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উপার্জনকে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20D338-5D50-4D40-BD3C-0661CF84EBBF}"/>
              </a:ext>
            </a:extLst>
          </p:cNvPr>
          <p:cNvSpPr txBox="1"/>
          <p:nvPr/>
        </p:nvSpPr>
        <p:spPr>
          <a:xfrm>
            <a:off x="1501444" y="5069792"/>
            <a:ext cx="10277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মেটানোর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535424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E1691-6FC2-41C4-B997-C7C6B434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09118" y="163311"/>
            <a:ext cx="1752857" cy="365125"/>
          </a:xfrm>
          <a:noFill/>
          <a:ln w="28575"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fld id="{1EE02E8B-0EC7-4717-B582-DC4B5416D3A1}" type="datetime9">
              <a:rPr lang="en-US" b="1" smtClean="0">
                <a:solidFill>
                  <a:schemeClr val="tx1"/>
                </a:solidFill>
              </a:rPr>
              <a:pPr algn="ctr"/>
              <a:t>22-Jul-20 6:20:55 AM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7529D-AE54-4452-BACB-1D589A1F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99C2B-BD22-4F5C-8454-E57C2EB1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/>
              <a:t>মোবাইল নম্বর ০১৭২৪০৬০৩৬৬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FA9429-3E3B-4CCF-9280-EE284A53996E}"/>
              </a:ext>
            </a:extLst>
          </p:cNvPr>
          <p:cNvSpPr txBox="1"/>
          <p:nvPr/>
        </p:nvSpPr>
        <p:spPr>
          <a:xfrm>
            <a:off x="332539" y="2561646"/>
            <a:ext cx="77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হিসাব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বর্ধিতরূপ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954064-B73E-4231-B883-BD6C6783908D}"/>
              </a:ext>
            </a:extLst>
          </p:cNvPr>
          <p:cNvSpPr txBox="1"/>
          <p:nvPr/>
        </p:nvSpPr>
        <p:spPr>
          <a:xfrm>
            <a:off x="8518055" y="4573599"/>
            <a:ext cx="30806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Assets </a:t>
            </a:r>
            <a:r>
              <a:rPr lang="en-US" sz="2000" dirty="0">
                <a:latin typeface="NikoshBAN" panose="02000000000000000000"/>
                <a:cs typeface="Times New Roman" panose="02020603050405020304" pitchFamily="18" charset="0"/>
              </a:rPr>
              <a:t>(</a:t>
            </a:r>
            <a:r>
              <a:rPr lang="as-IN" sz="2000" dirty="0">
                <a:latin typeface="NikoshBAN" panose="02000000000000000000"/>
                <a:cs typeface="Times New Roman" panose="02020603050405020304" pitchFamily="18" charset="0"/>
              </a:rPr>
              <a:t>স</a:t>
            </a:r>
            <a:r>
              <a:rPr lang="en-US" sz="2000" dirty="0">
                <a:latin typeface="NikoshBAN" panose="02000000000000000000"/>
                <a:cs typeface="Times New Roman" panose="02020603050405020304" pitchFamily="18" charset="0"/>
              </a:rPr>
              <a:t>ম</a:t>
            </a:r>
            <a:r>
              <a:rPr lang="as-IN" sz="2000" dirty="0">
                <a:latin typeface="NikoshBAN" panose="02000000000000000000"/>
                <a:cs typeface="Times New Roman" panose="02020603050405020304" pitchFamily="18" charset="0"/>
              </a:rPr>
              <a:t>্</a:t>
            </a:r>
            <a:r>
              <a:rPr lang="en-US" sz="2000" dirty="0">
                <a:latin typeface="NikoshBAN" panose="02000000000000000000"/>
                <a:cs typeface="Times New Roman" panose="02020603050405020304" pitchFamily="18" charset="0"/>
              </a:rPr>
              <a:t>প</a:t>
            </a:r>
            <a:r>
              <a:rPr lang="as-IN" sz="2000" dirty="0">
                <a:latin typeface="NikoshBAN" panose="02000000000000000000"/>
                <a:cs typeface="Times New Roman" panose="02020603050405020304" pitchFamily="18" charset="0"/>
              </a:rPr>
              <a:t>দ</a:t>
            </a:r>
            <a:r>
              <a:rPr lang="en-US" sz="2000" dirty="0">
                <a:latin typeface="NikoshBAN" panose="02000000000000000000"/>
                <a:cs typeface="Times New Roman" panose="02020603050405020304" pitchFamily="18" charset="0"/>
              </a:rPr>
              <a:t>স</a:t>
            </a:r>
            <a:r>
              <a:rPr lang="as-IN" sz="2000" dirty="0">
                <a:latin typeface="NikoshBAN" panose="02000000000000000000"/>
                <a:cs typeface="Times New Roman" panose="02020603050405020304" pitchFamily="18" charset="0"/>
              </a:rPr>
              <a:t>ম</a:t>
            </a:r>
            <a:r>
              <a:rPr lang="en-US" sz="2000" dirty="0">
                <a:latin typeface="NikoshBAN" panose="02000000000000000000"/>
                <a:cs typeface="Times New Roman" panose="02020603050405020304" pitchFamily="18" charset="0"/>
              </a:rPr>
              <a:t>ূ</a:t>
            </a:r>
            <a:r>
              <a:rPr lang="as-IN" sz="2000" dirty="0">
                <a:latin typeface="NikoshBAN" panose="02000000000000000000"/>
                <a:cs typeface="Times New Roman" panose="02020603050405020304" pitchFamily="18" charset="0"/>
              </a:rPr>
              <a:t>হ</a:t>
            </a:r>
            <a:r>
              <a:rPr lang="en-US" sz="2000" dirty="0">
                <a:latin typeface="NikoshBAN" panose="0200000000000000000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= Liabilities </a:t>
            </a:r>
            <a:r>
              <a:rPr lang="en-US" sz="2000" dirty="0">
                <a:latin typeface="NikoshBAN" panose="0200000000000000000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NikoshBAN" panose="02000000000000000000"/>
                <a:cs typeface="Times New Roman" panose="02020603050405020304" pitchFamily="18" charset="0"/>
              </a:rPr>
              <a:t>দায়সমূহ</a:t>
            </a:r>
            <a:r>
              <a:rPr lang="en-US" sz="2000" dirty="0">
                <a:latin typeface="NikoshBAN" panose="0200000000000000000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= Capital </a:t>
            </a:r>
            <a:r>
              <a:rPr lang="en-US" sz="2000" dirty="0">
                <a:latin typeface="NikoshBAN" panose="02000000000000000000"/>
                <a:cs typeface="Times New Roman" panose="02020603050405020304" pitchFamily="18" charset="0"/>
              </a:rPr>
              <a:t>(</a:t>
            </a:r>
            <a:r>
              <a:rPr lang="en-US" sz="2000">
                <a:latin typeface="NikoshBAN" panose="02000000000000000000"/>
                <a:cs typeface="Times New Roman" panose="02020603050405020304" pitchFamily="18" charset="0"/>
              </a:rPr>
              <a:t>মূলধন)</a:t>
            </a:r>
            <a:endParaRPr lang="en-US" sz="2000" dirty="0">
              <a:latin typeface="NikoshBAN" panose="0200000000000000000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Revenue </a:t>
            </a:r>
            <a:r>
              <a:rPr lang="en-US" sz="2000" dirty="0">
                <a:latin typeface="NikoshBAN" panose="0200000000000000000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NikoshBAN" panose="02000000000000000000"/>
                <a:cs typeface="Times New Roman" panose="02020603050405020304" pitchFamily="18" charset="0"/>
              </a:rPr>
              <a:t>আয়</a:t>
            </a:r>
            <a:r>
              <a:rPr lang="en-US" sz="2000" dirty="0">
                <a:latin typeface="NikoshBAN" panose="0200000000000000000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= Expenses </a:t>
            </a:r>
            <a:r>
              <a:rPr lang="en-US" sz="2000" dirty="0">
                <a:latin typeface="NikoshBAN" panose="0200000000000000000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NikoshBAN" panose="02000000000000000000"/>
                <a:cs typeface="Times New Roman" panose="02020603050405020304" pitchFamily="18" charset="0"/>
              </a:rPr>
              <a:t>ব্যয়</a:t>
            </a:r>
            <a:r>
              <a:rPr lang="en-US" sz="2000" dirty="0">
                <a:latin typeface="NikoshBAN" panose="0200000000000000000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= Drawing </a:t>
            </a:r>
            <a:r>
              <a:rPr lang="en-US" sz="2000" dirty="0">
                <a:latin typeface="NikoshBAN" panose="0200000000000000000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NikoshBAN" panose="02000000000000000000"/>
                <a:cs typeface="Times New Roman" panose="02020603050405020304" pitchFamily="18" charset="0"/>
              </a:rPr>
              <a:t>উত্তোলন</a:t>
            </a:r>
            <a:r>
              <a:rPr lang="en-US" sz="2000" dirty="0">
                <a:latin typeface="NikoshBAN" panose="0200000000000000000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55338B-30D4-4541-8FA2-3905B624B94F}"/>
              </a:ext>
            </a:extLst>
          </p:cNvPr>
          <p:cNvSpPr txBox="1"/>
          <p:nvPr/>
        </p:nvSpPr>
        <p:spPr>
          <a:xfrm>
            <a:off x="7227709" y="4178296"/>
            <a:ext cx="135541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>
                <a:latin typeface="NikoshBAN" panose="02000000000000000000"/>
              </a:rPr>
              <a:t>এখানে</a:t>
            </a:r>
            <a:r>
              <a:rPr lang="en-US" sz="2400" b="1" dirty="0">
                <a:latin typeface="NikoshBAN" panose="02000000000000000000"/>
              </a:rPr>
              <a:t>,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2D4BAD-079A-4821-B47D-36CCEE8D12C8}"/>
              </a:ext>
            </a:extLst>
          </p:cNvPr>
          <p:cNvGrpSpPr/>
          <p:nvPr/>
        </p:nvGrpSpPr>
        <p:grpSpPr>
          <a:xfrm>
            <a:off x="1603983" y="2751967"/>
            <a:ext cx="8144696" cy="1403261"/>
            <a:chOff x="744368" y="1742895"/>
            <a:chExt cx="8144696" cy="140326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8DD4747-E9D3-451C-87B4-954CA0FA926A}"/>
                </a:ext>
              </a:extLst>
            </p:cNvPr>
            <p:cNvSpPr/>
            <p:nvPr/>
          </p:nvSpPr>
          <p:spPr>
            <a:xfrm>
              <a:off x="744368" y="2133600"/>
              <a:ext cx="804089" cy="70788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rtlCol="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15D33D7-C7C4-4EA9-ABED-FCD719720CAF}"/>
                </a:ext>
              </a:extLst>
            </p:cNvPr>
            <p:cNvSpPr/>
            <p:nvPr/>
          </p:nvSpPr>
          <p:spPr>
            <a:xfrm>
              <a:off x="1434971" y="2143930"/>
              <a:ext cx="804089" cy="791425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rtlCol="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807373C-83CA-4371-BF1F-16832228ABF1}"/>
                </a:ext>
              </a:extLst>
            </p:cNvPr>
            <p:cNvSpPr/>
            <p:nvPr/>
          </p:nvSpPr>
          <p:spPr>
            <a:xfrm>
              <a:off x="2143788" y="2143930"/>
              <a:ext cx="804089" cy="70788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rtlCol="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6308216-FC98-4DE4-A380-B7196F2B16E8}"/>
                </a:ext>
              </a:extLst>
            </p:cNvPr>
            <p:cNvSpPr/>
            <p:nvPr/>
          </p:nvSpPr>
          <p:spPr>
            <a:xfrm>
              <a:off x="2813211" y="2133599"/>
              <a:ext cx="804089" cy="707887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rtlCol="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5F6ED44-AB0E-4626-A0D3-11510F89DDD4}"/>
                </a:ext>
              </a:extLst>
            </p:cNvPr>
            <p:cNvSpPr/>
            <p:nvPr/>
          </p:nvSpPr>
          <p:spPr>
            <a:xfrm>
              <a:off x="3187252" y="1751308"/>
              <a:ext cx="804089" cy="1394848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rtlCol="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endParaRPr lang="en-US" sz="8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C6FB2B1-063A-4AEF-990C-51B3032E281B}"/>
                </a:ext>
              </a:extLst>
            </p:cNvPr>
            <p:cNvSpPr/>
            <p:nvPr/>
          </p:nvSpPr>
          <p:spPr>
            <a:xfrm>
              <a:off x="3670493" y="2143930"/>
              <a:ext cx="804089" cy="70788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rtlCol="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6065CF1-FE53-4818-829A-A182FC5E7FE3}"/>
                </a:ext>
              </a:extLst>
            </p:cNvPr>
            <p:cNvSpPr/>
            <p:nvPr/>
          </p:nvSpPr>
          <p:spPr>
            <a:xfrm>
              <a:off x="4308701" y="2147017"/>
              <a:ext cx="804089" cy="707887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rtlCol="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AE14FB5-1513-43E9-B21D-839136D45FCC}"/>
                </a:ext>
              </a:extLst>
            </p:cNvPr>
            <p:cNvSpPr/>
            <p:nvPr/>
          </p:nvSpPr>
          <p:spPr>
            <a:xfrm>
              <a:off x="4970719" y="2143930"/>
              <a:ext cx="804089" cy="70788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rtlCol="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97D8010-3F64-4FC9-BA21-E915A6B70EA8}"/>
                </a:ext>
              </a:extLst>
            </p:cNvPr>
            <p:cNvSpPr/>
            <p:nvPr/>
          </p:nvSpPr>
          <p:spPr>
            <a:xfrm>
              <a:off x="5610070" y="2133599"/>
              <a:ext cx="804089" cy="707887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rtlCol="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F85DCAC-2A62-462F-950C-3F0018052928}"/>
                </a:ext>
              </a:extLst>
            </p:cNvPr>
            <p:cNvSpPr/>
            <p:nvPr/>
          </p:nvSpPr>
          <p:spPr>
            <a:xfrm>
              <a:off x="6285003" y="2143930"/>
              <a:ext cx="804089" cy="70788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rtlCol="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</a:t>
              </a:r>
              <a:endParaRPr lang="en-US" sz="6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D3DB173-615B-42EB-A17A-5A7EA1A134FC}"/>
                </a:ext>
              </a:extLst>
            </p:cNvPr>
            <p:cNvSpPr/>
            <p:nvPr/>
          </p:nvSpPr>
          <p:spPr>
            <a:xfrm>
              <a:off x="6881800" y="2172409"/>
              <a:ext cx="804089" cy="707887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rtlCol="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sz="6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9D6F29-DB01-4345-8336-3AAF3DF7C1EE}"/>
                </a:ext>
              </a:extLst>
            </p:cNvPr>
            <p:cNvSpPr/>
            <p:nvPr/>
          </p:nvSpPr>
          <p:spPr>
            <a:xfrm>
              <a:off x="7471027" y="2128431"/>
              <a:ext cx="804089" cy="70788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rtlCol="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6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1D2EB31-F8FC-4706-8AC6-FFA1CB36A869}"/>
                </a:ext>
              </a:extLst>
            </p:cNvPr>
            <p:cNvSpPr/>
            <p:nvPr/>
          </p:nvSpPr>
          <p:spPr>
            <a:xfrm>
              <a:off x="8084975" y="1742895"/>
              <a:ext cx="804089" cy="1394848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rtlCol="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8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81CFD57-3FC4-4562-AF3F-2B5E1593145E}"/>
              </a:ext>
            </a:extLst>
          </p:cNvPr>
          <p:cNvSpPr txBox="1"/>
          <p:nvPr/>
        </p:nvSpPr>
        <p:spPr>
          <a:xfrm>
            <a:off x="618408" y="376438"/>
            <a:ext cx="11106560" cy="17543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just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স্বত্বকে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হিসাব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সমীকরণকেও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যাহা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হিসাব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বর্ধিতরূপ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হিসাব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বর্ধিতরূপ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86069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E1691-6FC2-41C4-B997-C7C6B434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09118" y="163311"/>
            <a:ext cx="1752857" cy="365125"/>
          </a:xfrm>
          <a:noFill/>
          <a:ln w="28575"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fld id="{1EE02E8B-0EC7-4717-B582-DC4B5416D3A1}" type="datetime9">
              <a:rPr lang="en-US" b="1" smtClean="0">
                <a:solidFill>
                  <a:schemeClr val="tx1"/>
                </a:solidFill>
              </a:rPr>
              <a:pPr algn="ctr"/>
              <a:t>22-Jul-20 6:20:55 AM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7529D-AE54-4452-BACB-1D589A1F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99C2B-BD22-4F5C-8454-E57C2EB1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/>
              <a:t>মোবাইল নম্বর ০১৭২৪০৬০৩৬৬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2CE6CC-FAE9-45D2-9E41-5F9E75C29F72}"/>
              </a:ext>
            </a:extLst>
          </p:cNvPr>
          <p:cNvSpPr txBox="1"/>
          <p:nvPr/>
        </p:nvSpPr>
        <p:spPr>
          <a:xfrm>
            <a:off x="4786550" y="528436"/>
            <a:ext cx="2618900" cy="902554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65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kumimoji="0" lang="bn-IN" sz="526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kumimoji="0" lang="en-US" sz="5265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8E5F16-BBB6-4040-8A0A-D4AB0806CF03}"/>
              </a:ext>
            </a:extLst>
          </p:cNvPr>
          <p:cNvGrpSpPr/>
          <p:nvPr/>
        </p:nvGrpSpPr>
        <p:grpSpPr>
          <a:xfrm>
            <a:off x="2168285" y="1430990"/>
            <a:ext cx="7855431" cy="5113593"/>
            <a:chOff x="2168285" y="1430990"/>
            <a:chExt cx="7855431" cy="5113593"/>
          </a:xfrm>
        </p:grpSpPr>
        <p:pic>
          <p:nvPicPr>
            <p:cNvPr id="13" name="Picture 12" descr="Related image">
              <a:extLst>
                <a:ext uri="{FF2B5EF4-FFF2-40B4-BE49-F238E27FC236}">
                  <a16:creationId xmlns:a16="http://schemas.microsoft.com/office/drawing/2014/main" id="{C37D2FCB-0FC2-4DD9-9C34-44477F2229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9" t="11474" r="17251" b="21522"/>
            <a:stretch/>
          </p:blipFill>
          <p:spPr bwMode="auto">
            <a:xfrm>
              <a:off x="2168285" y="1430990"/>
              <a:ext cx="7855431" cy="5113593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15E510A-73E9-4264-AA01-098A9BD3DACA}"/>
                </a:ext>
              </a:extLst>
            </p:cNvPr>
            <p:cNvSpPr/>
            <p:nvPr/>
          </p:nvSpPr>
          <p:spPr>
            <a:xfrm>
              <a:off x="2711281" y="3594133"/>
              <a:ext cx="584481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742950" indent="-742950">
                <a:buFont typeface="+mj-lt"/>
                <a:buAutoNum type="arabicPeriod" startAt="2"/>
              </a:pPr>
              <a:r>
                <a:rPr lang="en-US" sz="3600" b="1" cap="none" spc="0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সম্পদ</a:t>
              </a:r>
              <a:r>
                <a:rPr lang="en-US" sz="3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cap="none" spc="0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কাকে</a:t>
              </a:r>
              <a:r>
                <a:rPr lang="en-US" sz="3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cap="none" spc="0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3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FB63FB-6645-48C2-8F47-4018EAE6EFBF}"/>
                </a:ext>
              </a:extLst>
            </p:cNvPr>
            <p:cNvSpPr/>
            <p:nvPr/>
          </p:nvSpPr>
          <p:spPr>
            <a:xfrm>
              <a:off x="2711281" y="2924544"/>
              <a:ext cx="661173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742950" indent="-742950">
                <a:buFont typeface="+mj-lt"/>
                <a:buAutoNum type="arabicPeriod"/>
              </a:pPr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হিসাব </a:t>
              </a:r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সমীকরণটি</a:t>
              </a:r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লেখ</a:t>
              </a:r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E1E2E8-08A5-40EB-93B1-C8185BB8D7C1}"/>
                </a:ext>
              </a:extLst>
            </p:cNvPr>
            <p:cNvSpPr txBox="1"/>
            <p:nvPr/>
          </p:nvSpPr>
          <p:spPr>
            <a:xfrm>
              <a:off x="2580071" y="1916157"/>
              <a:ext cx="68741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প্রিয়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বন্ধুরা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প্রশ্নগুলোর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উত্তর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নিজেরা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দিবে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6505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E1691-6FC2-41C4-B997-C7C6B434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09118" y="163311"/>
            <a:ext cx="1752857" cy="365125"/>
          </a:xfrm>
          <a:noFill/>
          <a:ln w="28575"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fld id="{1EE02E8B-0EC7-4717-B582-DC4B5416D3A1}" type="datetime9">
              <a:rPr lang="en-US" b="1" smtClean="0">
                <a:solidFill>
                  <a:schemeClr val="tx1"/>
                </a:solidFill>
              </a:rPr>
              <a:pPr algn="ctr"/>
              <a:t>22-Jul-20 6:20:55 AM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7529D-AE54-4452-BACB-1D589A1F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99C2B-BD22-4F5C-8454-E57C2EB1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/>
              <a:t>মোবাইল নম্বর ০১৭২৪০৬০৩৬৬</a:t>
            </a:r>
            <a:endParaRPr lang="en-US" dirty="0"/>
          </a:p>
        </p:txBody>
      </p:sp>
      <p:sp>
        <p:nvSpPr>
          <p:cNvPr id="15" name="Freeform 39">
            <a:extLst>
              <a:ext uri="{FF2B5EF4-FFF2-40B4-BE49-F238E27FC236}">
                <a16:creationId xmlns:a16="http://schemas.microsoft.com/office/drawing/2014/main" id="{52B5953E-AC15-4252-B33D-8A59D47646E4}"/>
              </a:ext>
            </a:extLst>
          </p:cNvPr>
          <p:cNvSpPr/>
          <p:nvPr/>
        </p:nvSpPr>
        <p:spPr>
          <a:xfrm>
            <a:off x="1033295" y="4800929"/>
            <a:ext cx="9609322" cy="745082"/>
          </a:xfrm>
          <a:custGeom>
            <a:avLst/>
            <a:gdLst>
              <a:gd name="connsiteX0" fmla="*/ 79933 w 479589"/>
              <a:gd name="connsiteY0" fmla="*/ 0 h 7531227"/>
              <a:gd name="connsiteX1" fmla="*/ 399656 w 479589"/>
              <a:gd name="connsiteY1" fmla="*/ 0 h 7531227"/>
              <a:gd name="connsiteX2" fmla="*/ 479589 w 479589"/>
              <a:gd name="connsiteY2" fmla="*/ 79933 h 7531227"/>
              <a:gd name="connsiteX3" fmla="*/ 479589 w 479589"/>
              <a:gd name="connsiteY3" fmla="*/ 7531227 h 7531227"/>
              <a:gd name="connsiteX4" fmla="*/ 479589 w 479589"/>
              <a:gd name="connsiteY4" fmla="*/ 7531227 h 7531227"/>
              <a:gd name="connsiteX5" fmla="*/ 0 w 479589"/>
              <a:gd name="connsiteY5" fmla="*/ 7531227 h 7531227"/>
              <a:gd name="connsiteX6" fmla="*/ 0 w 479589"/>
              <a:gd name="connsiteY6" fmla="*/ 7531227 h 7531227"/>
              <a:gd name="connsiteX7" fmla="*/ 0 w 479589"/>
              <a:gd name="connsiteY7" fmla="*/ 79933 h 7531227"/>
              <a:gd name="connsiteX8" fmla="*/ 79933 w 479589"/>
              <a:gd name="connsiteY8" fmla="*/ 0 h 75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589" h="7531227">
                <a:moveTo>
                  <a:pt x="479589" y="1255233"/>
                </a:moveTo>
                <a:lnTo>
                  <a:pt x="479589" y="6275994"/>
                </a:lnTo>
                <a:cubicBezTo>
                  <a:pt x="479589" y="6969239"/>
                  <a:pt x="477310" y="7531219"/>
                  <a:pt x="474499" y="7531219"/>
                </a:cubicBezTo>
                <a:lnTo>
                  <a:pt x="0" y="7531219"/>
                </a:lnTo>
                <a:lnTo>
                  <a:pt x="0" y="7531219"/>
                </a:lnTo>
                <a:lnTo>
                  <a:pt x="0" y="8"/>
                </a:lnTo>
                <a:lnTo>
                  <a:pt x="0" y="8"/>
                </a:lnTo>
                <a:lnTo>
                  <a:pt x="474499" y="8"/>
                </a:lnTo>
                <a:cubicBezTo>
                  <a:pt x="477310" y="8"/>
                  <a:pt x="479589" y="561988"/>
                  <a:pt x="479589" y="1255233"/>
                </a:cubicBez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41192" rIns="41192" bIns="41192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	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eeform 37">
            <a:extLst>
              <a:ext uri="{FF2B5EF4-FFF2-40B4-BE49-F238E27FC236}">
                <a16:creationId xmlns:a16="http://schemas.microsoft.com/office/drawing/2014/main" id="{E9BFB233-E846-48B4-B489-2B81CD8D6E4A}"/>
              </a:ext>
            </a:extLst>
          </p:cNvPr>
          <p:cNvSpPr/>
          <p:nvPr/>
        </p:nvSpPr>
        <p:spPr>
          <a:xfrm>
            <a:off x="1033295" y="2073604"/>
            <a:ext cx="9609322" cy="737830"/>
          </a:xfrm>
          <a:custGeom>
            <a:avLst/>
            <a:gdLst>
              <a:gd name="connsiteX0" fmla="*/ 79933 w 479589"/>
              <a:gd name="connsiteY0" fmla="*/ 0 h 7531227"/>
              <a:gd name="connsiteX1" fmla="*/ 399656 w 479589"/>
              <a:gd name="connsiteY1" fmla="*/ 0 h 7531227"/>
              <a:gd name="connsiteX2" fmla="*/ 479589 w 479589"/>
              <a:gd name="connsiteY2" fmla="*/ 79933 h 7531227"/>
              <a:gd name="connsiteX3" fmla="*/ 479589 w 479589"/>
              <a:gd name="connsiteY3" fmla="*/ 7531227 h 7531227"/>
              <a:gd name="connsiteX4" fmla="*/ 479589 w 479589"/>
              <a:gd name="connsiteY4" fmla="*/ 7531227 h 7531227"/>
              <a:gd name="connsiteX5" fmla="*/ 0 w 479589"/>
              <a:gd name="connsiteY5" fmla="*/ 7531227 h 7531227"/>
              <a:gd name="connsiteX6" fmla="*/ 0 w 479589"/>
              <a:gd name="connsiteY6" fmla="*/ 7531227 h 7531227"/>
              <a:gd name="connsiteX7" fmla="*/ 0 w 479589"/>
              <a:gd name="connsiteY7" fmla="*/ 79933 h 7531227"/>
              <a:gd name="connsiteX8" fmla="*/ 79933 w 479589"/>
              <a:gd name="connsiteY8" fmla="*/ 0 h 75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589" h="7531227">
                <a:moveTo>
                  <a:pt x="479589" y="1255233"/>
                </a:moveTo>
                <a:lnTo>
                  <a:pt x="479589" y="6275994"/>
                </a:lnTo>
                <a:cubicBezTo>
                  <a:pt x="479589" y="6969239"/>
                  <a:pt x="477310" y="7531219"/>
                  <a:pt x="474499" y="7531219"/>
                </a:cubicBezTo>
                <a:lnTo>
                  <a:pt x="0" y="7531219"/>
                </a:lnTo>
                <a:lnTo>
                  <a:pt x="0" y="7531219"/>
                </a:lnTo>
                <a:lnTo>
                  <a:pt x="0" y="8"/>
                </a:lnTo>
                <a:lnTo>
                  <a:pt x="0" y="8"/>
                </a:lnTo>
                <a:lnTo>
                  <a:pt x="474499" y="8"/>
                </a:lnTo>
                <a:cubicBezTo>
                  <a:pt x="477310" y="8"/>
                  <a:pt x="479589" y="561988"/>
                  <a:pt x="479589" y="1255233"/>
                </a:cubicBez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41192" rIns="41192" bIns="41192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BA2FCBD3-1153-4D5C-86F7-47636A98E6F7}"/>
              </a:ext>
            </a:extLst>
          </p:cNvPr>
          <p:cNvSpPr/>
          <p:nvPr/>
        </p:nvSpPr>
        <p:spPr>
          <a:xfrm>
            <a:off x="1033295" y="3031305"/>
            <a:ext cx="9609323" cy="664941"/>
          </a:xfrm>
          <a:custGeom>
            <a:avLst/>
            <a:gdLst>
              <a:gd name="connsiteX0" fmla="*/ 79933 w 479589"/>
              <a:gd name="connsiteY0" fmla="*/ 0 h 7531227"/>
              <a:gd name="connsiteX1" fmla="*/ 399656 w 479589"/>
              <a:gd name="connsiteY1" fmla="*/ 0 h 7531227"/>
              <a:gd name="connsiteX2" fmla="*/ 479589 w 479589"/>
              <a:gd name="connsiteY2" fmla="*/ 79933 h 7531227"/>
              <a:gd name="connsiteX3" fmla="*/ 479589 w 479589"/>
              <a:gd name="connsiteY3" fmla="*/ 7531227 h 7531227"/>
              <a:gd name="connsiteX4" fmla="*/ 479589 w 479589"/>
              <a:gd name="connsiteY4" fmla="*/ 7531227 h 7531227"/>
              <a:gd name="connsiteX5" fmla="*/ 0 w 479589"/>
              <a:gd name="connsiteY5" fmla="*/ 7531227 h 7531227"/>
              <a:gd name="connsiteX6" fmla="*/ 0 w 479589"/>
              <a:gd name="connsiteY6" fmla="*/ 7531227 h 7531227"/>
              <a:gd name="connsiteX7" fmla="*/ 0 w 479589"/>
              <a:gd name="connsiteY7" fmla="*/ 79933 h 7531227"/>
              <a:gd name="connsiteX8" fmla="*/ 79933 w 479589"/>
              <a:gd name="connsiteY8" fmla="*/ 0 h 75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589" h="7531227">
                <a:moveTo>
                  <a:pt x="479589" y="1255233"/>
                </a:moveTo>
                <a:lnTo>
                  <a:pt x="479589" y="6275994"/>
                </a:lnTo>
                <a:cubicBezTo>
                  <a:pt x="479589" y="6969239"/>
                  <a:pt x="477310" y="7531219"/>
                  <a:pt x="474499" y="7531219"/>
                </a:cubicBezTo>
                <a:lnTo>
                  <a:pt x="0" y="7531219"/>
                </a:lnTo>
                <a:lnTo>
                  <a:pt x="0" y="7531219"/>
                </a:lnTo>
                <a:lnTo>
                  <a:pt x="0" y="8"/>
                </a:lnTo>
                <a:lnTo>
                  <a:pt x="0" y="8"/>
                </a:lnTo>
                <a:lnTo>
                  <a:pt x="474499" y="8"/>
                </a:lnTo>
                <a:cubicBezTo>
                  <a:pt x="477310" y="8"/>
                  <a:pt x="479589" y="561988"/>
                  <a:pt x="479589" y="1255233"/>
                </a:cubicBez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41192" rIns="41192" bIns="41192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b="1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b="1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ে,</a:t>
            </a: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as-IN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reeform 33">
            <a:extLst>
              <a:ext uri="{FF2B5EF4-FFF2-40B4-BE49-F238E27FC236}">
                <a16:creationId xmlns:a16="http://schemas.microsoft.com/office/drawing/2014/main" id="{85C3CE59-6390-49EA-9D81-A5DB0EB84A31}"/>
              </a:ext>
            </a:extLst>
          </p:cNvPr>
          <p:cNvSpPr/>
          <p:nvPr/>
        </p:nvSpPr>
        <p:spPr>
          <a:xfrm>
            <a:off x="1033294" y="3916117"/>
            <a:ext cx="9609323" cy="664941"/>
          </a:xfrm>
          <a:custGeom>
            <a:avLst/>
            <a:gdLst>
              <a:gd name="connsiteX0" fmla="*/ 79933 w 479589"/>
              <a:gd name="connsiteY0" fmla="*/ 0 h 7531227"/>
              <a:gd name="connsiteX1" fmla="*/ 399656 w 479589"/>
              <a:gd name="connsiteY1" fmla="*/ 0 h 7531227"/>
              <a:gd name="connsiteX2" fmla="*/ 479589 w 479589"/>
              <a:gd name="connsiteY2" fmla="*/ 79933 h 7531227"/>
              <a:gd name="connsiteX3" fmla="*/ 479589 w 479589"/>
              <a:gd name="connsiteY3" fmla="*/ 7531227 h 7531227"/>
              <a:gd name="connsiteX4" fmla="*/ 479589 w 479589"/>
              <a:gd name="connsiteY4" fmla="*/ 7531227 h 7531227"/>
              <a:gd name="connsiteX5" fmla="*/ 0 w 479589"/>
              <a:gd name="connsiteY5" fmla="*/ 7531227 h 7531227"/>
              <a:gd name="connsiteX6" fmla="*/ 0 w 479589"/>
              <a:gd name="connsiteY6" fmla="*/ 7531227 h 7531227"/>
              <a:gd name="connsiteX7" fmla="*/ 0 w 479589"/>
              <a:gd name="connsiteY7" fmla="*/ 79933 h 7531227"/>
              <a:gd name="connsiteX8" fmla="*/ 79933 w 479589"/>
              <a:gd name="connsiteY8" fmla="*/ 0 h 75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589" h="7531227">
                <a:moveTo>
                  <a:pt x="479589" y="1255233"/>
                </a:moveTo>
                <a:lnTo>
                  <a:pt x="479589" y="6275994"/>
                </a:lnTo>
                <a:cubicBezTo>
                  <a:pt x="479589" y="6969239"/>
                  <a:pt x="477310" y="7531219"/>
                  <a:pt x="474499" y="7531219"/>
                </a:cubicBezTo>
                <a:lnTo>
                  <a:pt x="0" y="7531219"/>
                </a:lnTo>
                <a:lnTo>
                  <a:pt x="0" y="7531219"/>
                </a:lnTo>
                <a:lnTo>
                  <a:pt x="0" y="8"/>
                </a:lnTo>
                <a:lnTo>
                  <a:pt x="0" y="8"/>
                </a:lnTo>
                <a:lnTo>
                  <a:pt x="474499" y="8"/>
                </a:lnTo>
                <a:cubicBezTo>
                  <a:pt x="477310" y="8"/>
                  <a:pt x="479589" y="561988"/>
                  <a:pt x="479589" y="1255233"/>
                </a:cubicBez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41192" rIns="41192" bIns="41192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b="1" kern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b="1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বাড়লে</a:t>
            </a:r>
            <a:r>
              <a:rPr lang="en-US" sz="3200" b="1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	</a:t>
            </a: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B6C4A4-9F1E-4B97-8ED0-E95A4B08CB50}"/>
              </a:ext>
            </a:extLst>
          </p:cNvPr>
          <p:cNvSpPr txBox="1"/>
          <p:nvPr/>
        </p:nvSpPr>
        <p:spPr>
          <a:xfrm>
            <a:off x="560439" y="631783"/>
            <a:ext cx="11149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উহা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হিসাব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উল্লিখিত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3" name="Freeform 39">
            <a:extLst>
              <a:ext uri="{FF2B5EF4-FFF2-40B4-BE49-F238E27FC236}">
                <a16:creationId xmlns:a16="http://schemas.microsoft.com/office/drawing/2014/main" id="{78B0E7BA-E8E3-42C0-96E5-BF230AEB6505}"/>
              </a:ext>
            </a:extLst>
          </p:cNvPr>
          <p:cNvSpPr/>
          <p:nvPr/>
        </p:nvSpPr>
        <p:spPr>
          <a:xfrm>
            <a:off x="1033294" y="5746882"/>
            <a:ext cx="9609321" cy="664941"/>
          </a:xfrm>
          <a:custGeom>
            <a:avLst/>
            <a:gdLst>
              <a:gd name="connsiteX0" fmla="*/ 79933 w 479589"/>
              <a:gd name="connsiteY0" fmla="*/ 0 h 7531227"/>
              <a:gd name="connsiteX1" fmla="*/ 399656 w 479589"/>
              <a:gd name="connsiteY1" fmla="*/ 0 h 7531227"/>
              <a:gd name="connsiteX2" fmla="*/ 479589 w 479589"/>
              <a:gd name="connsiteY2" fmla="*/ 79933 h 7531227"/>
              <a:gd name="connsiteX3" fmla="*/ 479589 w 479589"/>
              <a:gd name="connsiteY3" fmla="*/ 7531227 h 7531227"/>
              <a:gd name="connsiteX4" fmla="*/ 479589 w 479589"/>
              <a:gd name="connsiteY4" fmla="*/ 7531227 h 7531227"/>
              <a:gd name="connsiteX5" fmla="*/ 0 w 479589"/>
              <a:gd name="connsiteY5" fmla="*/ 7531227 h 7531227"/>
              <a:gd name="connsiteX6" fmla="*/ 0 w 479589"/>
              <a:gd name="connsiteY6" fmla="*/ 7531227 h 7531227"/>
              <a:gd name="connsiteX7" fmla="*/ 0 w 479589"/>
              <a:gd name="connsiteY7" fmla="*/ 79933 h 7531227"/>
              <a:gd name="connsiteX8" fmla="*/ 79933 w 479589"/>
              <a:gd name="connsiteY8" fmla="*/ 0 h 75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589" h="7531227">
                <a:moveTo>
                  <a:pt x="479589" y="1255233"/>
                </a:moveTo>
                <a:lnTo>
                  <a:pt x="479589" y="6275994"/>
                </a:lnTo>
                <a:cubicBezTo>
                  <a:pt x="479589" y="6969239"/>
                  <a:pt x="477310" y="7531219"/>
                  <a:pt x="474499" y="7531219"/>
                </a:cubicBezTo>
                <a:lnTo>
                  <a:pt x="0" y="7531219"/>
                </a:lnTo>
                <a:lnTo>
                  <a:pt x="0" y="7531219"/>
                </a:lnTo>
                <a:lnTo>
                  <a:pt x="0" y="8"/>
                </a:lnTo>
                <a:lnTo>
                  <a:pt x="0" y="8"/>
                </a:lnTo>
                <a:lnTo>
                  <a:pt x="474499" y="8"/>
                </a:lnTo>
                <a:cubicBezTo>
                  <a:pt x="477310" y="8"/>
                  <a:pt x="479589" y="561988"/>
                  <a:pt x="479589" y="1255233"/>
                </a:cubicBez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41192" rIns="41192" bIns="41192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	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3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2" grpId="0" animBg="1"/>
      <p:bldP spid="25" grpId="0" animBg="1"/>
      <p:bldP spid="28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E1691-6FC2-41C4-B997-C7C6B434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09118" y="163311"/>
            <a:ext cx="1752857" cy="365125"/>
          </a:xfrm>
          <a:noFill/>
          <a:ln w="28575"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fld id="{1EE02E8B-0EC7-4717-B582-DC4B5416D3A1}" type="datetime9">
              <a:rPr lang="en-US" b="1" smtClean="0">
                <a:solidFill>
                  <a:schemeClr val="tx1"/>
                </a:solidFill>
              </a:rPr>
              <a:pPr algn="ctr"/>
              <a:t>22-Jul-20 6:20:55 AM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7529D-AE54-4452-BACB-1D589A1F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99C2B-BD22-4F5C-8454-E57C2EB1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/>
              <a:t>মোবাইল নম্বর ০১৭২৪০৬০৩৬৬</a:t>
            </a:r>
            <a:endParaRPr lang="en-US" dirty="0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81F184CE-4D04-4095-9D08-0FAB721CA8F5}"/>
              </a:ext>
            </a:extLst>
          </p:cNvPr>
          <p:cNvSpPr/>
          <p:nvPr/>
        </p:nvSpPr>
        <p:spPr>
          <a:xfrm>
            <a:off x="375048" y="1397228"/>
            <a:ext cx="11686927" cy="1409034"/>
          </a:xfrm>
          <a:custGeom>
            <a:avLst/>
            <a:gdLst>
              <a:gd name="connsiteX0" fmla="*/ 79933 w 479589"/>
              <a:gd name="connsiteY0" fmla="*/ 0 h 7531227"/>
              <a:gd name="connsiteX1" fmla="*/ 399656 w 479589"/>
              <a:gd name="connsiteY1" fmla="*/ 0 h 7531227"/>
              <a:gd name="connsiteX2" fmla="*/ 479589 w 479589"/>
              <a:gd name="connsiteY2" fmla="*/ 79933 h 7531227"/>
              <a:gd name="connsiteX3" fmla="*/ 479589 w 479589"/>
              <a:gd name="connsiteY3" fmla="*/ 7531227 h 7531227"/>
              <a:gd name="connsiteX4" fmla="*/ 479589 w 479589"/>
              <a:gd name="connsiteY4" fmla="*/ 7531227 h 7531227"/>
              <a:gd name="connsiteX5" fmla="*/ 0 w 479589"/>
              <a:gd name="connsiteY5" fmla="*/ 7531227 h 7531227"/>
              <a:gd name="connsiteX6" fmla="*/ 0 w 479589"/>
              <a:gd name="connsiteY6" fmla="*/ 7531227 h 7531227"/>
              <a:gd name="connsiteX7" fmla="*/ 0 w 479589"/>
              <a:gd name="connsiteY7" fmla="*/ 79933 h 7531227"/>
              <a:gd name="connsiteX8" fmla="*/ 79933 w 479589"/>
              <a:gd name="connsiteY8" fmla="*/ 0 h 75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589" h="7531227">
                <a:moveTo>
                  <a:pt x="479589" y="1255233"/>
                </a:moveTo>
                <a:lnTo>
                  <a:pt x="479589" y="6275994"/>
                </a:lnTo>
                <a:cubicBezTo>
                  <a:pt x="479589" y="6969239"/>
                  <a:pt x="477310" y="7531219"/>
                  <a:pt x="474499" y="7531219"/>
                </a:cubicBezTo>
                <a:lnTo>
                  <a:pt x="0" y="7531219"/>
                </a:lnTo>
                <a:lnTo>
                  <a:pt x="0" y="7531219"/>
                </a:lnTo>
                <a:lnTo>
                  <a:pt x="0" y="8"/>
                </a:lnTo>
                <a:lnTo>
                  <a:pt x="0" y="8"/>
                </a:lnTo>
                <a:lnTo>
                  <a:pt x="474499" y="8"/>
                </a:lnTo>
                <a:cubicBezTo>
                  <a:pt x="477310" y="8"/>
                  <a:pt x="479589" y="561988"/>
                  <a:pt x="479589" y="1255233"/>
                </a:cubicBezTo>
                <a:close/>
              </a:path>
            </a:pathLst>
          </a:custGeom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41192" rIns="41192" bIns="41192" numCol="1" spcCol="1270" anchor="ctr" anchorCtr="0">
            <a:noAutofit/>
          </a:bodyPr>
          <a:lstStyle/>
          <a:p>
            <a:pPr marL="0" lvl="1" algn="ctr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37">
            <a:extLst>
              <a:ext uri="{FF2B5EF4-FFF2-40B4-BE49-F238E27FC236}">
                <a16:creationId xmlns:a16="http://schemas.microsoft.com/office/drawing/2014/main" id="{5E6619D1-7947-465C-8031-74CA96050D32}"/>
              </a:ext>
            </a:extLst>
          </p:cNvPr>
          <p:cNvSpPr/>
          <p:nvPr/>
        </p:nvSpPr>
        <p:spPr>
          <a:xfrm>
            <a:off x="2648606" y="3116167"/>
            <a:ext cx="7409794" cy="625665"/>
          </a:xfrm>
          <a:custGeom>
            <a:avLst/>
            <a:gdLst>
              <a:gd name="connsiteX0" fmla="*/ 79933 w 479589"/>
              <a:gd name="connsiteY0" fmla="*/ 0 h 7531227"/>
              <a:gd name="connsiteX1" fmla="*/ 399656 w 479589"/>
              <a:gd name="connsiteY1" fmla="*/ 0 h 7531227"/>
              <a:gd name="connsiteX2" fmla="*/ 479589 w 479589"/>
              <a:gd name="connsiteY2" fmla="*/ 79933 h 7531227"/>
              <a:gd name="connsiteX3" fmla="*/ 479589 w 479589"/>
              <a:gd name="connsiteY3" fmla="*/ 7531227 h 7531227"/>
              <a:gd name="connsiteX4" fmla="*/ 479589 w 479589"/>
              <a:gd name="connsiteY4" fmla="*/ 7531227 h 7531227"/>
              <a:gd name="connsiteX5" fmla="*/ 0 w 479589"/>
              <a:gd name="connsiteY5" fmla="*/ 7531227 h 7531227"/>
              <a:gd name="connsiteX6" fmla="*/ 0 w 479589"/>
              <a:gd name="connsiteY6" fmla="*/ 7531227 h 7531227"/>
              <a:gd name="connsiteX7" fmla="*/ 0 w 479589"/>
              <a:gd name="connsiteY7" fmla="*/ 79933 h 7531227"/>
              <a:gd name="connsiteX8" fmla="*/ 79933 w 479589"/>
              <a:gd name="connsiteY8" fmla="*/ 0 h 75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589" h="7531227">
                <a:moveTo>
                  <a:pt x="479589" y="1255233"/>
                </a:moveTo>
                <a:lnTo>
                  <a:pt x="479589" y="6275994"/>
                </a:lnTo>
                <a:cubicBezTo>
                  <a:pt x="479589" y="6969239"/>
                  <a:pt x="477310" y="7531219"/>
                  <a:pt x="474499" y="7531219"/>
                </a:cubicBezTo>
                <a:lnTo>
                  <a:pt x="0" y="7531219"/>
                </a:lnTo>
                <a:lnTo>
                  <a:pt x="0" y="7531219"/>
                </a:lnTo>
                <a:lnTo>
                  <a:pt x="0" y="8"/>
                </a:lnTo>
                <a:lnTo>
                  <a:pt x="0" y="8"/>
                </a:lnTo>
                <a:lnTo>
                  <a:pt x="474499" y="8"/>
                </a:lnTo>
                <a:cubicBezTo>
                  <a:pt x="477310" y="8"/>
                  <a:pt x="479589" y="561988"/>
                  <a:pt x="479589" y="1255233"/>
                </a:cubicBezTo>
                <a:close/>
              </a:path>
            </a:pathLst>
          </a:custGeom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41192" rIns="41192" bIns="41192" numCol="1" spcCol="1270" anchor="ctr" anchorCtr="0">
            <a:noAutofit/>
          </a:bodyPr>
          <a:lstStyle/>
          <a:p>
            <a:pPr marL="0" lvl="1" algn="ctr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  <a:endParaRPr lang="en-US" sz="5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1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E1691-6FC2-41C4-B997-C7C6B434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09118" y="163311"/>
            <a:ext cx="1752857" cy="365125"/>
          </a:xfrm>
          <a:noFill/>
          <a:ln w="28575"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fld id="{1EE02E8B-0EC7-4717-B582-DC4B5416D3A1}" type="datetime9">
              <a:rPr lang="en-US" b="1" smtClean="0">
                <a:solidFill>
                  <a:schemeClr val="tx1"/>
                </a:solidFill>
              </a:rPr>
              <a:pPr algn="ctr"/>
              <a:t>22-Jul-20 6:20:55 AM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7529D-AE54-4452-BACB-1D589A1F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99C2B-BD22-4F5C-8454-E57C2EB1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/>
              <a:t>মোবাইল নম্বর ০১৭২৪০৬০৩৬৬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2CE6CC-FAE9-45D2-9E41-5F9E75C29F72}"/>
              </a:ext>
            </a:extLst>
          </p:cNvPr>
          <p:cNvSpPr txBox="1"/>
          <p:nvPr/>
        </p:nvSpPr>
        <p:spPr>
          <a:xfrm>
            <a:off x="4786550" y="280098"/>
            <a:ext cx="2618900" cy="902554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65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kumimoji="0" lang="bn-IN" sz="526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kumimoji="0" lang="en-US" sz="5265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884516-A25A-4214-B139-85D9D56C1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830" y="1639614"/>
            <a:ext cx="6400341" cy="3524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E4EDF-9230-4A99-A082-B7B37232FB80}"/>
              </a:ext>
            </a:extLst>
          </p:cNvPr>
          <p:cNvSpPr txBox="1"/>
          <p:nvPr/>
        </p:nvSpPr>
        <p:spPr>
          <a:xfrm>
            <a:off x="704362" y="5621368"/>
            <a:ext cx="1078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লিখো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33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E1691-6FC2-41C4-B997-C7C6B434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09118" y="163311"/>
            <a:ext cx="1752857" cy="365125"/>
          </a:xfrm>
          <a:noFill/>
          <a:ln w="28575"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fld id="{1EE02E8B-0EC7-4717-B582-DC4B5416D3A1}" type="datetime9">
              <a:rPr lang="en-US" b="1" smtClean="0">
                <a:solidFill>
                  <a:schemeClr val="tx1"/>
                </a:solidFill>
              </a:rPr>
              <a:pPr algn="ctr"/>
              <a:t>22-Jul-20 6:20:55 AM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7529D-AE54-4452-BACB-1D589A1F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99C2B-BD22-4F5C-8454-E57C2EB1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/>
              <a:t>মোবাইল নম্বর ০১৭২৪০৬০৩৬৬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30EE4A-BBA8-4532-A71E-1D62E9EA02A0}"/>
              </a:ext>
            </a:extLst>
          </p:cNvPr>
          <p:cNvSpPr txBox="1"/>
          <p:nvPr/>
        </p:nvSpPr>
        <p:spPr>
          <a:xfrm>
            <a:off x="619600" y="1844566"/>
            <a:ext cx="10952799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E5D27-B235-4CB3-A4CA-45FAE5A00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44" y="222352"/>
            <a:ext cx="5884536" cy="6413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792C4D-68B4-4ED9-AD3C-ACC680F2B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280" y="222353"/>
            <a:ext cx="5863514" cy="641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65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E1691-6FC2-41C4-B997-C7C6B434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09118" y="148563"/>
            <a:ext cx="1752857" cy="365125"/>
          </a:xfrm>
          <a:noFill/>
          <a:ln w="28575"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fld id="{1EE02E8B-0EC7-4717-B582-DC4B5416D3A1}" type="datetime9">
              <a:rPr lang="en-US" b="1" smtClean="0">
                <a:solidFill>
                  <a:schemeClr val="tx1"/>
                </a:solidFill>
              </a:rPr>
              <a:pPr algn="ctr"/>
              <a:t>22-Jul-20 6:20:55 AM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7529D-AE54-4452-BACB-1D589A1F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99C2B-BD22-4F5C-8454-E57C2EB1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/>
              <a:t>মোবাইল নম্বর ০১৭২৪০৬০৩৬৬</a:t>
            </a:r>
            <a:endParaRPr lang="en-US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86806F6-9CEF-44D9-BA97-E43EE3D308B8}"/>
              </a:ext>
            </a:extLst>
          </p:cNvPr>
          <p:cNvSpPr txBox="1"/>
          <p:nvPr/>
        </p:nvSpPr>
        <p:spPr>
          <a:xfrm>
            <a:off x="249151" y="900732"/>
            <a:ext cx="11665344" cy="45550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নৈয়ারবাড়ী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বহুমুখী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উচ্চবিদ্যালয়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আয়োজিত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F9A350-4536-48D3-8280-420968320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6" y="5734104"/>
            <a:ext cx="1047564" cy="892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415330-A9B0-4D54-BF7B-A2DB54FA9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1222" y="111127"/>
            <a:ext cx="2481798" cy="17993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6BA936-6288-4E73-8F04-14B40B697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931" y="5734104"/>
            <a:ext cx="1047564" cy="89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49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E1691-6FC2-41C4-B997-C7C6B434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09118" y="148563"/>
            <a:ext cx="1752857" cy="365125"/>
          </a:xfrm>
          <a:noFill/>
          <a:ln w="28575"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fld id="{1EE02E8B-0EC7-4717-B582-DC4B5416D3A1}" type="datetime9">
              <a:rPr lang="en-US" b="1" smtClean="0">
                <a:solidFill>
                  <a:schemeClr val="tx1"/>
                </a:solidFill>
              </a:rPr>
              <a:pPr algn="ctr"/>
              <a:t>22-Jul-20 6:20:55 AM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7529D-AE54-4452-BACB-1D589A1F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99C2B-BD22-4F5C-8454-E57C2EB1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/>
              <a:t>মোবাইল নম্বর ০১৭২৪০৬০৩৬৬</a:t>
            </a:r>
            <a:endParaRPr lang="en-US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86806F6-9CEF-44D9-BA97-E43EE3D308B8}"/>
              </a:ext>
            </a:extLst>
          </p:cNvPr>
          <p:cNvSpPr txBox="1"/>
          <p:nvPr/>
        </p:nvSpPr>
        <p:spPr>
          <a:xfrm>
            <a:off x="604685" y="454459"/>
            <a:ext cx="10972800" cy="54476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বৈশ্বয়িক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মহামারি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কভিড-১৯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সংক্রমন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চলাকালে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সারাবিশ্ব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স্থবির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অনেকদিন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এমতাবস্থায়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গৃহে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অতিবাহিত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176992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E1691-6FC2-41C4-B997-C7C6B434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09118" y="163311"/>
            <a:ext cx="1752857" cy="365125"/>
          </a:xfrm>
          <a:noFill/>
          <a:ln w="28575"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fld id="{1EE02E8B-0EC7-4717-B582-DC4B5416D3A1}" type="datetime9">
              <a:rPr lang="en-US" b="1" smtClean="0">
                <a:solidFill>
                  <a:schemeClr val="tx1"/>
                </a:solidFill>
              </a:rPr>
              <a:pPr algn="ctr"/>
              <a:t>22-Jul-20 6:20:55 AM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7529D-AE54-4452-BACB-1D589A1F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99C2B-BD22-4F5C-8454-E57C2EB1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/>
              <a:t>মোবাইল নম্বর ০১৭২৪০৬০৩৬৬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42E2C-7635-46D8-8D82-47FF78FF10DA}"/>
              </a:ext>
            </a:extLst>
          </p:cNvPr>
          <p:cNvSpPr txBox="1"/>
          <p:nvPr/>
        </p:nvSpPr>
        <p:spPr>
          <a:xfrm>
            <a:off x="258764" y="242412"/>
            <a:ext cx="968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/>
              </a:rPr>
              <a:t>তোমাদের</a:t>
            </a:r>
            <a:r>
              <a:rPr lang="en-US" sz="2400" b="1" dirty="0">
                <a:latin typeface="NikoshBAN" panose="02000000000000000000"/>
              </a:rPr>
              <a:t> </a:t>
            </a:r>
            <a:r>
              <a:rPr lang="en-US" sz="2400" b="1" dirty="0" err="1">
                <a:latin typeface="NikoshBAN" panose="02000000000000000000"/>
              </a:rPr>
              <a:t>প্রাত্যহিক</a:t>
            </a:r>
            <a:r>
              <a:rPr lang="en-US" sz="2400" b="1" dirty="0">
                <a:latin typeface="NikoshBAN" panose="02000000000000000000"/>
              </a:rPr>
              <a:t> </a:t>
            </a:r>
            <a:r>
              <a:rPr lang="en-US" sz="2400" b="1" dirty="0" err="1">
                <a:latin typeface="NikoshBAN" panose="02000000000000000000"/>
              </a:rPr>
              <a:t>জীবনের</a:t>
            </a:r>
            <a:r>
              <a:rPr lang="en-US" sz="2400" b="1" dirty="0">
                <a:latin typeface="NikoshBAN" panose="02000000000000000000"/>
              </a:rPr>
              <a:t> “</a:t>
            </a:r>
            <a:r>
              <a:rPr lang="en-US" sz="2400" b="1" dirty="0" err="1">
                <a:latin typeface="NikoshBAN" panose="02000000000000000000"/>
              </a:rPr>
              <a:t>শুভ</a:t>
            </a:r>
            <a:r>
              <a:rPr lang="en-US" sz="2400" b="1" dirty="0">
                <a:latin typeface="NikoshBAN" panose="02000000000000000000"/>
              </a:rPr>
              <a:t> </a:t>
            </a:r>
            <a:r>
              <a:rPr lang="en-US" sz="2400" b="1" dirty="0" err="1">
                <a:latin typeface="NikoshBAN" panose="02000000000000000000"/>
              </a:rPr>
              <a:t>কামনা</a:t>
            </a:r>
            <a:r>
              <a:rPr lang="en-US" sz="2400" b="1" dirty="0">
                <a:latin typeface="NikoshBAN" panose="02000000000000000000"/>
              </a:rPr>
              <a:t>” </a:t>
            </a:r>
            <a:r>
              <a:rPr lang="en-US" sz="2400" b="1" dirty="0" err="1">
                <a:latin typeface="NikoshBAN" panose="02000000000000000000"/>
              </a:rPr>
              <a:t>এই</a:t>
            </a:r>
            <a:r>
              <a:rPr lang="en-US" sz="2400" b="1" dirty="0">
                <a:latin typeface="NikoshBAN" panose="02000000000000000000"/>
              </a:rPr>
              <a:t> </a:t>
            </a:r>
            <a:r>
              <a:rPr lang="en-US" sz="2400" b="1" dirty="0" err="1">
                <a:latin typeface="NikoshBAN" panose="02000000000000000000"/>
              </a:rPr>
              <a:t>বার্তা</a:t>
            </a:r>
            <a:r>
              <a:rPr lang="en-US" sz="2400" b="1" dirty="0">
                <a:latin typeface="NikoshBAN" panose="02000000000000000000"/>
              </a:rPr>
              <a:t> </a:t>
            </a:r>
            <a:r>
              <a:rPr lang="en-US" sz="2400" b="1" dirty="0" err="1">
                <a:latin typeface="NikoshBAN" panose="02000000000000000000"/>
              </a:rPr>
              <a:t>নিয়ে</a:t>
            </a:r>
            <a:r>
              <a:rPr lang="en-US" sz="2400" b="1" dirty="0">
                <a:latin typeface="NikoshBAN" panose="02000000000000000000"/>
              </a:rPr>
              <a:t>, </a:t>
            </a:r>
            <a:r>
              <a:rPr lang="en-US" sz="2400" b="1" dirty="0" err="1">
                <a:latin typeface="NikoshBAN" panose="02000000000000000000"/>
              </a:rPr>
              <a:t>আমি</a:t>
            </a:r>
            <a:endParaRPr lang="en-US" sz="2400" b="1" dirty="0">
              <a:latin typeface="NikoshBAN" panose="0200000000000000000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CCDBF4-DC0D-438E-A219-D7C8EFB3A1CF}"/>
              </a:ext>
            </a:extLst>
          </p:cNvPr>
          <p:cNvSpPr txBox="1"/>
          <p:nvPr/>
        </p:nvSpPr>
        <p:spPr>
          <a:xfrm>
            <a:off x="258764" y="3486118"/>
            <a:ext cx="5507855" cy="32085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s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হকারি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উচ্চবিদ্যালয়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নৈয়ারবাড়ী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োপালগঞ্জ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3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01724060366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 : 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basudebtaka@gmail.com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E50045-B0C0-4DD4-936E-D0FF2A8BE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49" y="884544"/>
            <a:ext cx="2804403" cy="28653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7E0B1C-254F-428E-896A-13B74AA1F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067" y="1175971"/>
            <a:ext cx="2416571" cy="24119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FDA2C7-46FF-4C81-BEA8-EB38EE250002}"/>
              </a:ext>
            </a:extLst>
          </p:cNvPr>
          <p:cNvSpPr txBox="1"/>
          <p:nvPr/>
        </p:nvSpPr>
        <p:spPr>
          <a:xfrm>
            <a:off x="6344994" y="3785800"/>
            <a:ext cx="5716981" cy="13003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</a:p>
          <a:p>
            <a:pPr algn="ctr"/>
            <a:endParaRPr lang="en-US" sz="10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06FA40-BFA1-47BE-815A-A79F10597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45" y="1199619"/>
            <a:ext cx="1040338" cy="44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E1691-6FC2-41C4-B997-C7C6B434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09118" y="163311"/>
            <a:ext cx="1752857" cy="365125"/>
          </a:xfrm>
          <a:noFill/>
          <a:ln w="28575"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fld id="{1EE02E8B-0EC7-4717-B582-DC4B5416D3A1}" type="datetime9">
              <a:rPr lang="en-US" b="1" smtClean="0">
                <a:solidFill>
                  <a:schemeClr val="tx1"/>
                </a:solidFill>
              </a:rPr>
              <a:pPr algn="ctr"/>
              <a:t>22-Jul-20 6:20:55 AM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7529D-AE54-4452-BACB-1D589A1F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99C2B-BD22-4F5C-8454-E57C2EB1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/>
              <a:t>মোবাইল নম্বর ০১৭২৪০৬০৩৬৬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42E2C-7635-46D8-8D82-47FF78FF10DA}"/>
              </a:ext>
            </a:extLst>
          </p:cNvPr>
          <p:cNvSpPr txBox="1"/>
          <p:nvPr/>
        </p:nvSpPr>
        <p:spPr>
          <a:xfrm>
            <a:off x="484239" y="611830"/>
            <a:ext cx="11223522" cy="3412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600" b="1" dirty="0" err="1">
                <a:latin typeface="NikoshBAN" panose="02000000000000000000"/>
              </a:rPr>
              <a:t>প্রিয়</a:t>
            </a:r>
            <a:r>
              <a:rPr lang="en-US" sz="6600" b="1" dirty="0">
                <a:latin typeface="NikoshBAN" panose="02000000000000000000"/>
              </a:rPr>
              <a:t> </a:t>
            </a:r>
            <a:r>
              <a:rPr lang="en-US" sz="6600" b="1" dirty="0" err="1">
                <a:latin typeface="NikoshBAN" panose="02000000000000000000"/>
              </a:rPr>
              <a:t>শিক্ষার্থী</a:t>
            </a:r>
            <a:r>
              <a:rPr lang="en-US" sz="6600" b="1" dirty="0">
                <a:latin typeface="NikoshBAN" panose="02000000000000000000"/>
              </a:rPr>
              <a:t> </a:t>
            </a:r>
            <a:r>
              <a:rPr lang="en-US" sz="6600" b="1" dirty="0" err="1">
                <a:latin typeface="NikoshBAN" panose="02000000000000000000"/>
              </a:rPr>
              <a:t>বন্ধুরা</a:t>
            </a:r>
            <a:endParaRPr lang="en-US" sz="6600" b="1" dirty="0">
              <a:latin typeface="NikoshBAN" panose="02000000000000000000"/>
            </a:endParaRPr>
          </a:p>
          <a:p>
            <a:pPr algn="ctr">
              <a:lnSpc>
                <a:spcPct val="200000"/>
              </a:lnSpc>
            </a:pPr>
            <a:r>
              <a:rPr lang="en-US" sz="4800" b="1" dirty="0" err="1">
                <a:latin typeface="NikoshBAN" panose="02000000000000000000"/>
              </a:rPr>
              <a:t>এসো</a:t>
            </a:r>
            <a:r>
              <a:rPr lang="en-US" sz="4800" b="1" dirty="0">
                <a:latin typeface="NikoshBAN" panose="02000000000000000000"/>
              </a:rPr>
              <a:t> </a:t>
            </a:r>
            <a:r>
              <a:rPr lang="en-US" sz="4800" b="1" dirty="0" err="1">
                <a:latin typeface="NikoshBAN" panose="02000000000000000000"/>
              </a:rPr>
              <a:t>আমরা</a:t>
            </a:r>
            <a:r>
              <a:rPr lang="en-US" sz="4800" b="1" dirty="0">
                <a:latin typeface="NikoshBAN" panose="02000000000000000000"/>
              </a:rPr>
              <a:t> </a:t>
            </a:r>
            <a:r>
              <a:rPr lang="en-US" sz="4800" b="1" dirty="0" err="1">
                <a:latin typeface="NikoshBAN" panose="02000000000000000000"/>
              </a:rPr>
              <a:t>পাঠে</a:t>
            </a:r>
            <a:r>
              <a:rPr lang="en-US" sz="4800" b="1" dirty="0">
                <a:latin typeface="NikoshBAN" panose="02000000000000000000"/>
              </a:rPr>
              <a:t> </a:t>
            </a:r>
            <a:r>
              <a:rPr lang="en-US" sz="4800" b="1" dirty="0" err="1">
                <a:latin typeface="NikoshBAN" panose="02000000000000000000"/>
              </a:rPr>
              <a:t>অংশগ্রহণ</a:t>
            </a:r>
            <a:r>
              <a:rPr lang="en-US" sz="4800" b="1" dirty="0">
                <a:latin typeface="NikoshBAN" panose="02000000000000000000"/>
              </a:rPr>
              <a:t> </a:t>
            </a:r>
            <a:r>
              <a:rPr lang="en-US" sz="4800" b="1" dirty="0" err="1">
                <a:latin typeface="NikoshBAN" panose="02000000000000000000"/>
              </a:rPr>
              <a:t>করি</a:t>
            </a:r>
            <a:r>
              <a:rPr lang="en-US" sz="4800" b="1" dirty="0">
                <a:latin typeface="NikoshBAN" panose="0200000000000000000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91941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E1691-6FC2-41C4-B997-C7C6B434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09118" y="163311"/>
            <a:ext cx="1752857" cy="365125"/>
          </a:xfrm>
          <a:noFill/>
          <a:ln w="28575"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fld id="{1EE02E8B-0EC7-4717-B582-DC4B5416D3A1}" type="datetime9">
              <a:rPr lang="en-US" b="1" smtClean="0">
                <a:solidFill>
                  <a:schemeClr val="tx1"/>
                </a:solidFill>
              </a:rPr>
              <a:pPr algn="ctr"/>
              <a:t>22-Jul-20 6:20:55 AM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7529D-AE54-4452-BACB-1D589A1F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99C2B-BD22-4F5C-8454-E57C2EB1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/>
              <a:t>মোবাইল নম্বর ০১৭২৪০৬০৩৬৬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C0131B-6A22-4A24-9C66-C9ABFD8344D2}"/>
              </a:ext>
            </a:extLst>
          </p:cNvPr>
          <p:cNvSpPr txBox="1"/>
          <p:nvPr/>
        </p:nvSpPr>
        <p:spPr>
          <a:xfrm>
            <a:off x="357809" y="784121"/>
            <a:ext cx="11330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628BF-FBFA-42C5-840F-42DE46986A51}"/>
              </a:ext>
            </a:extLst>
          </p:cNvPr>
          <p:cNvSpPr txBox="1"/>
          <p:nvPr/>
        </p:nvSpPr>
        <p:spPr>
          <a:xfrm>
            <a:off x="811926" y="4209810"/>
            <a:ext cx="10876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হিসাব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0CE9B-FFBC-484A-8537-D7F38A924089}"/>
              </a:ext>
            </a:extLst>
          </p:cNvPr>
          <p:cNvSpPr txBox="1"/>
          <p:nvPr/>
        </p:nvSpPr>
        <p:spPr>
          <a:xfrm>
            <a:off x="1365679" y="1942968"/>
            <a:ext cx="10322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					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অধ্যায়ের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5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E1691-6FC2-41C4-B997-C7C6B434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09118" y="163311"/>
            <a:ext cx="1752857" cy="365125"/>
          </a:xfrm>
          <a:noFill/>
          <a:ln w="28575"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fld id="{1EE02E8B-0EC7-4717-B582-DC4B5416D3A1}" type="datetime9">
              <a:rPr lang="en-US" b="1" smtClean="0">
                <a:solidFill>
                  <a:schemeClr val="tx1"/>
                </a:solidFill>
              </a:rPr>
              <a:pPr algn="ctr"/>
              <a:t>22-Jul-20 6:20:55 AM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7529D-AE54-4452-BACB-1D589A1F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99C2B-BD22-4F5C-8454-E57C2EB1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/>
              <a:t>মোবাইল নম্বর ০১৭২৪০৬০৩৬৬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F17B7A-206B-4123-AF80-05695C211EB2}"/>
              </a:ext>
            </a:extLst>
          </p:cNvPr>
          <p:cNvGrpSpPr/>
          <p:nvPr/>
        </p:nvGrpSpPr>
        <p:grpSpPr>
          <a:xfrm>
            <a:off x="3610897" y="345873"/>
            <a:ext cx="4970206" cy="1025727"/>
            <a:chOff x="1980995" y="598770"/>
            <a:chExt cx="7479877" cy="146526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" name="Down Ribbon 6">
              <a:extLst>
                <a:ext uri="{FF2B5EF4-FFF2-40B4-BE49-F238E27FC236}">
                  <a16:creationId xmlns:a16="http://schemas.microsoft.com/office/drawing/2014/main" id="{FEA911D8-FCA5-4BE8-8D83-F769ACBCB9C6}"/>
                </a:ext>
              </a:extLst>
            </p:cNvPr>
            <p:cNvSpPr/>
            <p:nvPr/>
          </p:nvSpPr>
          <p:spPr>
            <a:xfrm>
              <a:off x="1980995" y="598770"/>
              <a:ext cx="7479877" cy="1465262"/>
            </a:xfrm>
            <a:prstGeom prst="ribbon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DED47C-9C6D-4415-B081-CF5613C2415B}"/>
                </a:ext>
              </a:extLst>
            </p:cNvPr>
            <p:cNvSpPr txBox="1"/>
            <p:nvPr/>
          </p:nvSpPr>
          <p:spPr>
            <a:xfrm>
              <a:off x="4026125" y="983438"/>
              <a:ext cx="3389616" cy="89152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শিক্ষণফল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ECD9613-D104-4636-AB3B-674F71C15FFC}"/>
              </a:ext>
            </a:extLst>
          </p:cNvPr>
          <p:cNvSpPr txBox="1"/>
          <p:nvPr/>
        </p:nvSpPr>
        <p:spPr>
          <a:xfrm>
            <a:off x="354979" y="1538544"/>
            <a:ext cx="4970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B7C398E-8EF6-44EB-B0E5-017119999A40}"/>
              </a:ext>
            </a:extLst>
          </p:cNvPr>
          <p:cNvGrpSpPr/>
          <p:nvPr/>
        </p:nvGrpSpPr>
        <p:grpSpPr>
          <a:xfrm>
            <a:off x="2173831" y="2297813"/>
            <a:ext cx="9538418" cy="737830"/>
            <a:chOff x="1413164" y="5077083"/>
            <a:chExt cx="8047707" cy="737830"/>
          </a:xfrm>
        </p:grpSpPr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290CC3C4-5865-4542-86F5-A402ACA3D4DC}"/>
                </a:ext>
              </a:extLst>
            </p:cNvPr>
            <p:cNvSpPr/>
            <p:nvPr/>
          </p:nvSpPr>
          <p:spPr>
            <a:xfrm>
              <a:off x="1413164" y="5077083"/>
              <a:ext cx="516481" cy="737830"/>
            </a:xfrm>
            <a:custGeom>
              <a:avLst/>
              <a:gdLst>
                <a:gd name="connsiteX0" fmla="*/ 0 w 737829"/>
                <a:gd name="connsiteY0" fmla="*/ 0 h 516480"/>
                <a:gd name="connsiteX1" fmla="*/ 479589 w 737829"/>
                <a:gd name="connsiteY1" fmla="*/ 0 h 516480"/>
                <a:gd name="connsiteX2" fmla="*/ 737829 w 737829"/>
                <a:gd name="connsiteY2" fmla="*/ 258240 h 516480"/>
                <a:gd name="connsiteX3" fmla="*/ 479589 w 737829"/>
                <a:gd name="connsiteY3" fmla="*/ 516480 h 516480"/>
                <a:gd name="connsiteX4" fmla="*/ 0 w 737829"/>
                <a:gd name="connsiteY4" fmla="*/ 516480 h 516480"/>
                <a:gd name="connsiteX5" fmla="*/ 258240 w 737829"/>
                <a:gd name="connsiteY5" fmla="*/ 258240 h 516480"/>
                <a:gd name="connsiteX6" fmla="*/ 0 w 737829"/>
                <a:gd name="connsiteY6" fmla="*/ 0 h 5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29" h="516480">
                  <a:moveTo>
                    <a:pt x="737828" y="0"/>
                  </a:moveTo>
                  <a:lnTo>
                    <a:pt x="737828" y="335712"/>
                  </a:lnTo>
                  <a:lnTo>
                    <a:pt x="368915" y="516480"/>
                  </a:lnTo>
                  <a:lnTo>
                    <a:pt x="1" y="335712"/>
                  </a:lnTo>
                  <a:lnTo>
                    <a:pt x="1" y="0"/>
                  </a:lnTo>
                  <a:lnTo>
                    <a:pt x="368915" y="180768"/>
                  </a:lnTo>
                  <a:lnTo>
                    <a:pt x="737828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∆</a:t>
              </a:r>
              <a:endParaRPr lang="en-US" sz="1400" kern="1200" dirty="0"/>
            </a:p>
          </p:txBody>
        </p:sp>
        <p:sp>
          <p:nvSpPr>
            <p:cNvPr id="18" name="Freeform 39">
              <a:extLst>
                <a:ext uri="{FF2B5EF4-FFF2-40B4-BE49-F238E27FC236}">
                  <a16:creationId xmlns:a16="http://schemas.microsoft.com/office/drawing/2014/main" id="{4ECFAC20-4287-42FE-9816-C0E7F14B7CED}"/>
                </a:ext>
              </a:extLst>
            </p:cNvPr>
            <p:cNvSpPr/>
            <p:nvPr/>
          </p:nvSpPr>
          <p:spPr>
            <a:xfrm>
              <a:off x="1929644" y="5077085"/>
              <a:ext cx="7531227" cy="479589"/>
            </a:xfrm>
            <a:custGeom>
              <a:avLst/>
              <a:gdLst>
                <a:gd name="connsiteX0" fmla="*/ 79933 w 479589"/>
                <a:gd name="connsiteY0" fmla="*/ 0 h 7531227"/>
                <a:gd name="connsiteX1" fmla="*/ 399656 w 479589"/>
                <a:gd name="connsiteY1" fmla="*/ 0 h 7531227"/>
                <a:gd name="connsiteX2" fmla="*/ 479589 w 479589"/>
                <a:gd name="connsiteY2" fmla="*/ 79933 h 7531227"/>
                <a:gd name="connsiteX3" fmla="*/ 479589 w 479589"/>
                <a:gd name="connsiteY3" fmla="*/ 7531227 h 7531227"/>
                <a:gd name="connsiteX4" fmla="*/ 479589 w 479589"/>
                <a:gd name="connsiteY4" fmla="*/ 7531227 h 7531227"/>
                <a:gd name="connsiteX5" fmla="*/ 0 w 479589"/>
                <a:gd name="connsiteY5" fmla="*/ 7531227 h 7531227"/>
                <a:gd name="connsiteX6" fmla="*/ 0 w 479589"/>
                <a:gd name="connsiteY6" fmla="*/ 7531227 h 7531227"/>
                <a:gd name="connsiteX7" fmla="*/ 0 w 479589"/>
                <a:gd name="connsiteY7" fmla="*/ 79933 h 7531227"/>
                <a:gd name="connsiteX8" fmla="*/ 79933 w 479589"/>
                <a:gd name="connsiteY8" fmla="*/ 0 h 753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589" h="7531227">
                  <a:moveTo>
                    <a:pt x="479589" y="1255233"/>
                  </a:moveTo>
                  <a:lnTo>
                    <a:pt x="479589" y="6275994"/>
                  </a:lnTo>
                  <a:cubicBezTo>
                    <a:pt x="479589" y="6969239"/>
                    <a:pt x="477310" y="7531219"/>
                    <a:pt x="474499" y="7531219"/>
                  </a:cubicBezTo>
                  <a:lnTo>
                    <a:pt x="0" y="7531219"/>
                  </a:lnTo>
                  <a:lnTo>
                    <a:pt x="0" y="7531219"/>
                  </a:lnTo>
                  <a:lnTo>
                    <a:pt x="0" y="8"/>
                  </a:lnTo>
                  <a:lnTo>
                    <a:pt x="0" y="8"/>
                  </a:lnTo>
                  <a:lnTo>
                    <a:pt x="474499" y="8"/>
                  </a:lnTo>
                  <a:cubicBezTo>
                    <a:pt x="477310" y="8"/>
                    <a:pt x="479589" y="561988"/>
                    <a:pt x="479589" y="1255233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41192" rIns="41192" bIns="41192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হিসাব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সমীকরণ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কাকে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উহা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DFC5A7-B0F7-48BD-B10E-C4C377E01444}"/>
              </a:ext>
            </a:extLst>
          </p:cNvPr>
          <p:cNvGrpSpPr/>
          <p:nvPr/>
        </p:nvGrpSpPr>
        <p:grpSpPr>
          <a:xfrm>
            <a:off x="2173831" y="3845289"/>
            <a:ext cx="9522158" cy="739452"/>
            <a:chOff x="1413164" y="3232737"/>
            <a:chExt cx="8042558" cy="739452"/>
          </a:xfrm>
        </p:grpSpPr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094BA879-C097-4D27-83BC-701577D2775D}"/>
                </a:ext>
              </a:extLst>
            </p:cNvPr>
            <p:cNvSpPr/>
            <p:nvPr/>
          </p:nvSpPr>
          <p:spPr>
            <a:xfrm>
              <a:off x="1413164" y="3234359"/>
              <a:ext cx="516481" cy="737830"/>
            </a:xfrm>
            <a:custGeom>
              <a:avLst/>
              <a:gdLst>
                <a:gd name="connsiteX0" fmla="*/ 0 w 737829"/>
                <a:gd name="connsiteY0" fmla="*/ 0 h 516480"/>
                <a:gd name="connsiteX1" fmla="*/ 479589 w 737829"/>
                <a:gd name="connsiteY1" fmla="*/ 0 h 516480"/>
                <a:gd name="connsiteX2" fmla="*/ 737829 w 737829"/>
                <a:gd name="connsiteY2" fmla="*/ 258240 h 516480"/>
                <a:gd name="connsiteX3" fmla="*/ 479589 w 737829"/>
                <a:gd name="connsiteY3" fmla="*/ 516480 h 516480"/>
                <a:gd name="connsiteX4" fmla="*/ 0 w 737829"/>
                <a:gd name="connsiteY4" fmla="*/ 516480 h 516480"/>
                <a:gd name="connsiteX5" fmla="*/ 258240 w 737829"/>
                <a:gd name="connsiteY5" fmla="*/ 258240 h 516480"/>
                <a:gd name="connsiteX6" fmla="*/ 0 w 737829"/>
                <a:gd name="connsiteY6" fmla="*/ 0 h 5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29" h="516480">
                  <a:moveTo>
                    <a:pt x="737828" y="0"/>
                  </a:moveTo>
                  <a:lnTo>
                    <a:pt x="737828" y="335712"/>
                  </a:lnTo>
                  <a:lnTo>
                    <a:pt x="368915" y="516480"/>
                  </a:lnTo>
                  <a:lnTo>
                    <a:pt x="1" y="335712"/>
                  </a:lnTo>
                  <a:lnTo>
                    <a:pt x="1" y="0"/>
                  </a:lnTo>
                  <a:lnTo>
                    <a:pt x="368915" y="180768"/>
                  </a:lnTo>
                  <a:lnTo>
                    <a:pt x="737828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∆</a:t>
              </a:r>
              <a:endParaRPr lang="en-US" sz="1400" kern="1200" dirty="0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69279E8F-EB44-42D4-A66A-92B7C1AD7E26}"/>
                </a:ext>
              </a:extLst>
            </p:cNvPr>
            <p:cNvSpPr/>
            <p:nvPr/>
          </p:nvSpPr>
          <p:spPr>
            <a:xfrm>
              <a:off x="1924495" y="3232737"/>
              <a:ext cx="7531227" cy="479589"/>
            </a:xfrm>
            <a:custGeom>
              <a:avLst/>
              <a:gdLst>
                <a:gd name="connsiteX0" fmla="*/ 79933 w 479589"/>
                <a:gd name="connsiteY0" fmla="*/ 0 h 7531227"/>
                <a:gd name="connsiteX1" fmla="*/ 399656 w 479589"/>
                <a:gd name="connsiteY1" fmla="*/ 0 h 7531227"/>
                <a:gd name="connsiteX2" fmla="*/ 479589 w 479589"/>
                <a:gd name="connsiteY2" fmla="*/ 79933 h 7531227"/>
                <a:gd name="connsiteX3" fmla="*/ 479589 w 479589"/>
                <a:gd name="connsiteY3" fmla="*/ 7531227 h 7531227"/>
                <a:gd name="connsiteX4" fmla="*/ 479589 w 479589"/>
                <a:gd name="connsiteY4" fmla="*/ 7531227 h 7531227"/>
                <a:gd name="connsiteX5" fmla="*/ 0 w 479589"/>
                <a:gd name="connsiteY5" fmla="*/ 7531227 h 7531227"/>
                <a:gd name="connsiteX6" fmla="*/ 0 w 479589"/>
                <a:gd name="connsiteY6" fmla="*/ 7531227 h 7531227"/>
                <a:gd name="connsiteX7" fmla="*/ 0 w 479589"/>
                <a:gd name="connsiteY7" fmla="*/ 79933 h 7531227"/>
                <a:gd name="connsiteX8" fmla="*/ 79933 w 479589"/>
                <a:gd name="connsiteY8" fmla="*/ 0 h 753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589" h="7531227">
                  <a:moveTo>
                    <a:pt x="479589" y="1255233"/>
                  </a:moveTo>
                  <a:lnTo>
                    <a:pt x="479589" y="6275994"/>
                  </a:lnTo>
                  <a:cubicBezTo>
                    <a:pt x="479589" y="6969239"/>
                    <a:pt x="477310" y="7531219"/>
                    <a:pt x="474499" y="7531219"/>
                  </a:cubicBezTo>
                  <a:lnTo>
                    <a:pt x="0" y="7531219"/>
                  </a:lnTo>
                  <a:lnTo>
                    <a:pt x="0" y="7531219"/>
                  </a:lnTo>
                  <a:lnTo>
                    <a:pt x="0" y="8"/>
                  </a:lnTo>
                  <a:lnTo>
                    <a:pt x="0" y="8"/>
                  </a:lnTo>
                  <a:lnTo>
                    <a:pt x="474499" y="8"/>
                  </a:lnTo>
                  <a:cubicBezTo>
                    <a:pt x="477310" y="8"/>
                    <a:pt x="479589" y="561988"/>
                    <a:pt x="479589" y="1255233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41192" rIns="41192" bIns="41192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হিসাব </a:t>
              </a:r>
              <a:r>
                <a:rPr lang="en-US" sz="28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সমীকরণের</a:t>
              </a:r>
              <a:r>
                <a:rPr lang="en-US" sz="28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বর্ধিতরূপ</a:t>
              </a:r>
              <a:r>
                <a:rPr lang="en-US" sz="28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28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26226C-6964-42F8-B31D-C507AE96D45C}"/>
              </a:ext>
            </a:extLst>
          </p:cNvPr>
          <p:cNvGrpSpPr/>
          <p:nvPr/>
        </p:nvGrpSpPr>
        <p:grpSpPr>
          <a:xfrm>
            <a:off x="2173831" y="4701692"/>
            <a:ext cx="9568373" cy="737830"/>
            <a:chOff x="1413164" y="3848600"/>
            <a:chExt cx="8047707" cy="737830"/>
          </a:xfrm>
        </p:grpSpPr>
        <p:sp>
          <p:nvSpPr>
            <p:cNvPr id="23" name="Freeform 34">
              <a:extLst>
                <a:ext uri="{FF2B5EF4-FFF2-40B4-BE49-F238E27FC236}">
                  <a16:creationId xmlns:a16="http://schemas.microsoft.com/office/drawing/2014/main" id="{37B26969-3765-4CB9-B049-36EE8EDD2905}"/>
                </a:ext>
              </a:extLst>
            </p:cNvPr>
            <p:cNvSpPr/>
            <p:nvPr/>
          </p:nvSpPr>
          <p:spPr>
            <a:xfrm>
              <a:off x="1413164" y="3848600"/>
              <a:ext cx="516481" cy="737830"/>
            </a:xfrm>
            <a:custGeom>
              <a:avLst/>
              <a:gdLst>
                <a:gd name="connsiteX0" fmla="*/ 0 w 737829"/>
                <a:gd name="connsiteY0" fmla="*/ 0 h 516480"/>
                <a:gd name="connsiteX1" fmla="*/ 479589 w 737829"/>
                <a:gd name="connsiteY1" fmla="*/ 0 h 516480"/>
                <a:gd name="connsiteX2" fmla="*/ 737829 w 737829"/>
                <a:gd name="connsiteY2" fmla="*/ 258240 h 516480"/>
                <a:gd name="connsiteX3" fmla="*/ 479589 w 737829"/>
                <a:gd name="connsiteY3" fmla="*/ 516480 h 516480"/>
                <a:gd name="connsiteX4" fmla="*/ 0 w 737829"/>
                <a:gd name="connsiteY4" fmla="*/ 516480 h 516480"/>
                <a:gd name="connsiteX5" fmla="*/ 258240 w 737829"/>
                <a:gd name="connsiteY5" fmla="*/ 258240 h 516480"/>
                <a:gd name="connsiteX6" fmla="*/ 0 w 737829"/>
                <a:gd name="connsiteY6" fmla="*/ 0 h 5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29" h="516480">
                  <a:moveTo>
                    <a:pt x="737828" y="0"/>
                  </a:moveTo>
                  <a:lnTo>
                    <a:pt x="737828" y="335712"/>
                  </a:lnTo>
                  <a:lnTo>
                    <a:pt x="368915" y="516480"/>
                  </a:lnTo>
                  <a:lnTo>
                    <a:pt x="1" y="335712"/>
                  </a:lnTo>
                  <a:lnTo>
                    <a:pt x="1" y="0"/>
                  </a:lnTo>
                  <a:lnTo>
                    <a:pt x="368915" y="180768"/>
                  </a:lnTo>
                  <a:lnTo>
                    <a:pt x="737828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∆</a:t>
              </a:r>
              <a:endParaRPr lang="en-US" sz="1400" kern="1200" dirty="0"/>
            </a:p>
          </p:txBody>
        </p:sp>
        <p:sp>
          <p:nvSpPr>
            <p:cNvPr id="24" name="Freeform 35">
              <a:extLst>
                <a:ext uri="{FF2B5EF4-FFF2-40B4-BE49-F238E27FC236}">
                  <a16:creationId xmlns:a16="http://schemas.microsoft.com/office/drawing/2014/main" id="{6862B591-B9DF-475C-B928-B7122718A0AB}"/>
                </a:ext>
              </a:extLst>
            </p:cNvPr>
            <p:cNvSpPr/>
            <p:nvPr/>
          </p:nvSpPr>
          <p:spPr>
            <a:xfrm>
              <a:off x="1929644" y="3848602"/>
              <a:ext cx="7531227" cy="479589"/>
            </a:xfrm>
            <a:custGeom>
              <a:avLst/>
              <a:gdLst>
                <a:gd name="connsiteX0" fmla="*/ 79933 w 479589"/>
                <a:gd name="connsiteY0" fmla="*/ 0 h 7531227"/>
                <a:gd name="connsiteX1" fmla="*/ 399656 w 479589"/>
                <a:gd name="connsiteY1" fmla="*/ 0 h 7531227"/>
                <a:gd name="connsiteX2" fmla="*/ 479589 w 479589"/>
                <a:gd name="connsiteY2" fmla="*/ 79933 h 7531227"/>
                <a:gd name="connsiteX3" fmla="*/ 479589 w 479589"/>
                <a:gd name="connsiteY3" fmla="*/ 7531227 h 7531227"/>
                <a:gd name="connsiteX4" fmla="*/ 479589 w 479589"/>
                <a:gd name="connsiteY4" fmla="*/ 7531227 h 7531227"/>
                <a:gd name="connsiteX5" fmla="*/ 0 w 479589"/>
                <a:gd name="connsiteY5" fmla="*/ 7531227 h 7531227"/>
                <a:gd name="connsiteX6" fmla="*/ 0 w 479589"/>
                <a:gd name="connsiteY6" fmla="*/ 7531227 h 7531227"/>
                <a:gd name="connsiteX7" fmla="*/ 0 w 479589"/>
                <a:gd name="connsiteY7" fmla="*/ 79933 h 7531227"/>
                <a:gd name="connsiteX8" fmla="*/ 79933 w 479589"/>
                <a:gd name="connsiteY8" fmla="*/ 0 h 753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589" h="7531227">
                  <a:moveTo>
                    <a:pt x="479589" y="1255233"/>
                  </a:moveTo>
                  <a:lnTo>
                    <a:pt x="479589" y="6275994"/>
                  </a:lnTo>
                  <a:cubicBezTo>
                    <a:pt x="479589" y="6969239"/>
                    <a:pt x="477310" y="7531219"/>
                    <a:pt x="474499" y="7531219"/>
                  </a:cubicBezTo>
                  <a:lnTo>
                    <a:pt x="0" y="7531219"/>
                  </a:lnTo>
                  <a:lnTo>
                    <a:pt x="0" y="7531219"/>
                  </a:lnTo>
                  <a:lnTo>
                    <a:pt x="0" y="8"/>
                  </a:lnTo>
                  <a:lnTo>
                    <a:pt x="0" y="8"/>
                  </a:lnTo>
                  <a:lnTo>
                    <a:pt x="474499" y="8"/>
                  </a:lnTo>
                  <a:cubicBezTo>
                    <a:pt x="477310" y="8"/>
                    <a:pt x="479589" y="561988"/>
                    <a:pt x="479589" y="1255233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41192" rIns="41192" bIns="41192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হিসাব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সমীকরণের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উপাদানগুলোকে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সাধন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30EAD59-9A1D-49A4-BCD1-B7B33927E2E7}"/>
              </a:ext>
            </a:extLst>
          </p:cNvPr>
          <p:cNvGrpSpPr/>
          <p:nvPr/>
        </p:nvGrpSpPr>
        <p:grpSpPr>
          <a:xfrm>
            <a:off x="2173831" y="3044622"/>
            <a:ext cx="9538418" cy="737830"/>
            <a:chOff x="1413164" y="5077083"/>
            <a:chExt cx="8047707" cy="737830"/>
          </a:xfrm>
        </p:grpSpPr>
        <p:sp>
          <p:nvSpPr>
            <p:cNvPr id="29" name="Freeform 38">
              <a:extLst>
                <a:ext uri="{FF2B5EF4-FFF2-40B4-BE49-F238E27FC236}">
                  <a16:creationId xmlns:a16="http://schemas.microsoft.com/office/drawing/2014/main" id="{21969AA1-DEF0-4BCD-A603-A0184CBA61A5}"/>
                </a:ext>
              </a:extLst>
            </p:cNvPr>
            <p:cNvSpPr/>
            <p:nvPr/>
          </p:nvSpPr>
          <p:spPr>
            <a:xfrm>
              <a:off x="1413164" y="5077083"/>
              <a:ext cx="516481" cy="737830"/>
            </a:xfrm>
            <a:custGeom>
              <a:avLst/>
              <a:gdLst>
                <a:gd name="connsiteX0" fmla="*/ 0 w 737829"/>
                <a:gd name="connsiteY0" fmla="*/ 0 h 516480"/>
                <a:gd name="connsiteX1" fmla="*/ 479589 w 737829"/>
                <a:gd name="connsiteY1" fmla="*/ 0 h 516480"/>
                <a:gd name="connsiteX2" fmla="*/ 737829 w 737829"/>
                <a:gd name="connsiteY2" fmla="*/ 258240 h 516480"/>
                <a:gd name="connsiteX3" fmla="*/ 479589 w 737829"/>
                <a:gd name="connsiteY3" fmla="*/ 516480 h 516480"/>
                <a:gd name="connsiteX4" fmla="*/ 0 w 737829"/>
                <a:gd name="connsiteY4" fmla="*/ 516480 h 516480"/>
                <a:gd name="connsiteX5" fmla="*/ 258240 w 737829"/>
                <a:gd name="connsiteY5" fmla="*/ 258240 h 516480"/>
                <a:gd name="connsiteX6" fmla="*/ 0 w 737829"/>
                <a:gd name="connsiteY6" fmla="*/ 0 h 5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29" h="516480">
                  <a:moveTo>
                    <a:pt x="737828" y="0"/>
                  </a:moveTo>
                  <a:lnTo>
                    <a:pt x="737828" y="335712"/>
                  </a:lnTo>
                  <a:lnTo>
                    <a:pt x="368915" y="516480"/>
                  </a:lnTo>
                  <a:lnTo>
                    <a:pt x="1" y="335712"/>
                  </a:lnTo>
                  <a:lnTo>
                    <a:pt x="1" y="0"/>
                  </a:lnTo>
                  <a:lnTo>
                    <a:pt x="368915" y="180768"/>
                  </a:lnTo>
                  <a:lnTo>
                    <a:pt x="737828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∆</a:t>
              </a:r>
              <a:endParaRPr lang="en-US" sz="1400" kern="1200" dirty="0"/>
            </a:p>
          </p:txBody>
        </p:sp>
        <p:sp>
          <p:nvSpPr>
            <p:cNvPr id="30" name="Freeform 39">
              <a:extLst>
                <a:ext uri="{FF2B5EF4-FFF2-40B4-BE49-F238E27FC236}">
                  <a16:creationId xmlns:a16="http://schemas.microsoft.com/office/drawing/2014/main" id="{3C1F7951-1339-4443-9772-92206AF50CAB}"/>
                </a:ext>
              </a:extLst>
            </p:cNvPr>
            <p:cNvSpPr/>
            <p:nvPr/>
          </p:nvSpPr>
          <p:spPr>
            <a:xfrm>
              <a:off x="1929644" y="5077085"/>
              <a:ext cx="7531227" cy="479589"/>
            </a:xfrm>
            <a:custGeom>
              <a:avLst/>
              <a:gdLst>
                <a:gd name="connsiteX0" fmla="*/ 79933 w 479589"/>
                <a:gd name="connsiteY0" fmla="*/ 0 h 7531227"/>
                <a:gd name="connsiteX1" fmla="*/ 399656 w 479589"/>
                <a:gd name="connsiteY1" fmla="*/ 0 h 7531227"/>
                <a:gd name="connsiteX2" fmla="*/ 479589 w 479589"/>
                <a:gd name="connsiteY2" fmla="*/ 79933 h 7531227"/>
                <a:gd name="connsiteX3" fmla="*/ 479589 w 479589"/>
                <a:gd name="connsiteY3" fmla="*/ 7531227 h 7531227"/>
                <a:gd name="connsiteX4" fmla="*/ 479589 w 479589"/>
                <a:gd name="connsiteY4" fmla="*/ 7531227 h 7531227"/>
                <a:gd name="connsiteX5" fmla="*/ 0 w 479589"/>
                <a:gd name="connsiteY5" fmla="*/ 7531227 h 7531227"/>
                <a:gd name="connsiteX6" fmla="*/ 0 w 479589"/>
                <a:gd name="connsiteY6" fmla="*/ 7531227 h 7531227"/>
                <a:gd name="connsiteX7" fmla="*/ 0 w 479589"/>
                <a:gd name="connsiteY7" fmla="*/ 79933 h 7531227"/>
                <a:gd name="connsiteX8" fmla="*/ 79933 w 479589"/>
                <a:gd name="connsiteY8" fmla="*/ 0 h 753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589" h="7531227">
                  <a:moveTo>
                    <a:pt x="479589" y="1255233"/>
                  </a:moveTo>
                  <a:lnTo>
                    <a:pt x="479589" y="6275994"/>
                  </a:lnTo>
                  <a:cubicBezTo>
                    <a:pt x="479589" y="6969239"/>
                    <a:pt x="477310" y="7531219"/>
                    <a:pt x="474499" y="7531219"/>
                  </a:cubicBezTo>
                  <a:lnTo>
                    <a:pt x="0" y="7531219"/>
                  </a:lnTo>
                  <a:lnTo>
                    <a:pt x="0" y="7531219"/>
                  </a:lnTo>
                  <a:lnTo>
                    <a:pt x="0" y="8"/>
                  </a:lnTo>
                  <a:lnTo>
                    <a:pt x="0" y="8"/>
                  </a:lnTo>
                  <a:lnTo>
                    <a:pt x="474499" y="8"/>
                  </a:lnTo>
                  <a:cubicBezTo>
                    <a:pt x="477310" y="8"/>
                    <a:pt x="479589" y="561988"/>
                    <a:pt x="479589" y="1255233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41192" rIns="41192" bIns="41192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হিসাব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সমীকরণটি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লিখতে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4797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E1691-6FC2-41C4-B997-C7C6B434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09118" y="163311"/>
            <a:ext cx="1752857" cy="365125"/>
          </a:xfrm>
          <a:noFill/>
          <a:ln w="28575"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fld id="{1EE02E8B-0EC7-4717-B582-DC4B5416D3A1}" type="datetime9">
              <a:rPr lang="en-US" b="1" smtClean="0">
                <a:solidFill>
                  <a:schemeClr val="tx1"/>
                </a:solidFill>
              </a:rPr>
              <a:pPr algn="ctr"/>
              <a:t>22-Jul-20 6:20:55 AM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7529D-AE54-4452-BACB-1D589A1F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99C2B-BD22-4F5C-8454-E57C2EB1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/>
              <a:t>মোবাইল নম্বর ০১৭২৪০৬০৩৬৬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C4196D-97A0-4E7C-B047-8C1DBC73DBCB}"/>
              </a:ext>
            </a:extLst>
          </p:cNvPr>
          <p:cNvSpPr txBox="1"/>
          <p:nvPr/>
        </p:nvSpPr>
        <p:spPr>
          <a:xfrm>
            <a:off x="457200" y="631783"/>
            <a:ext cx="11319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হিসাব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82E898-2543-40E0-90EC-8F0BC0228F35}"/>
              </a:ext>
            </a:extLst>
          </p:cNvPr>
          <p:cNvSpPr txBox="1"/>
          <p:nvPr/>
        </p:nvSpPr>
        <p:spPr>
          <a:xfrm>
            <a:off x="591569" y="3036396"/>
            <a:ext cx="111432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NikoshBAN" panose="02000000000000000000"/>
              </a:rPr>
              <a:t>	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স্বত্ব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বহির্দায়ের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হিসাব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97D32A-0D92-4560-8EAB-C220004357C1}"/>
              </a:ext>
            </a:extLst>
          </p:cNvPr>
          <p:cNvSpPr txBox="1"/>
          <p:nvPr/>
        </p:nvSpPr>
        <p:spPr>
          <a:xfrm>
            <a:off x="457200" y="2049517"/>
            <a:ext cx="1749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978022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E1691-6FC2-41C4-B997-C7C6B434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09118" y="163311"/>
            <a:ext cx="1752857" cy="365125"/>
          </a:xfrm>
          <a:noFill/>
          <a:ln w="28575"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fld id="{1EE02E8B-0EC7-4717-B582-DC4B5416D3A1}" type="datetime9">
              <a:rPr lang="en-US" b="1" smtClean="0">
                <a:solidFill>
                  <a:schemeClr val="tx1"/>
                </a:solidFill>
              </a:rPr>
              <a:pPr algn="ctr"/>
              <a:t>22-Jul-20 6:20:55 AM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7529D-AE54-4452-BACB-1D589A1F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বাসুদেব বাড়ৈ, সহকারি শিক্ষক, নৈয়ারবাড়ী বহুমুখী উচ্চবিদ্যালয় ।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99C2B-BD22-4F5C-8454-E57C2EB1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/>
              <a:t>মোবাইল নম্বর ০১৭২৪০৬০৩৬৬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DFF69B-21FD-4E66-BD02-99C2C19B8F95}"/>
              </a:ext>
            </a:extLst>
          </p:cNvPr>
          <p:cNvSpPr txBox="1"/>
          <p:nvPr/>
        </p:nvSpPr>
        <p:spPr>
          <a:xfrm>
            <a:off x="625330" y="387097"/>
            <a:ext cx="1094134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 </a:t>
            </a:r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সমীকরণটি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নিম্নরূপ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997EDF-9A0D-45D9-9C40-D4A5DDEF1765}"/>
              </a:ext>
            </a:extLst>
          </p:cNvPr>
          <p:cNvGrpSpPr/>
          <p:nvPr/>
        </p:nvGrpSpPr>
        <p:grpSpPr>
          <a:xfrm>
            <a:off x="744368" y="2133600"/>
            <a:ext cx="10196972" cy="1520244"/>
            <a:chOff x="744368" y="2133600"/>
            <a:chExt cx="10196972" cy="152024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B8D6F48-DD7E-4335-B0AA-D29CC37A117A}"/>
                </a:ext>
              </a:extLst>
            </p:cNvPr>
            <p:cNvSpPr/>
            <p:nvPr/>
          </p:nvSpPr>
          <p:spPr>
            <a:xfrm>
              <a:off x="744368" y="2133600"/>
              <a:ext cx="1919320" cy="140473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rtlCol="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5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11500" kern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587C769-FDE0-46C5-802A-910DE6A41461}"/>
                </a:ext>
              </a:extLst>
            </p:cNvPr>
            <p:cNvSpPr/>
            <p:nvPr/>
          </p:nvSpPr>
          <p:spPr>
            <a:xfrm>
              <a:off x="2732010" y="2232991"/>
              <a:ext cx="1919320" cy="140473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rtlCol="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500" b="1" kern="120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11500" kern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6BDB3FC-35D7-49F1-B01C-B281A313AEED}"/>
                </a:ext>
              </a:extLst>
            </p:cNvPr>
            <p:cNvSpPr/>
            <p:nvPr/>
          </p:nvSpPr>
          <p:spPr>
            <a:xfrm>
              <a:off x="6925350" y="2249114"/>
              <a:ext cx="1919320" cy="140473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rtlCol="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500" b="1" kern="120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11500" kern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3C3AE14-8785-444F-9F4A-D08BFB63DCE6}"/>
                </a:ext>
              </a:extLst>
            </p:cNvPr>
            <p:cNvSpPr/>
            <p:nvPr/>
          </p:nvSpPr>
          <p:spPr>
            <a:xfrm>
              <a:off x="4828680" y="2216868"/>
              <a:ext cx="1919320" cy="140473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rtlCol="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500" b="1" kern="120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11500" kern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96DD083-24A0-42D9-B41F-C4AF66BFB816}"/>
                </a:ext>
              </a:extLst>
            </p:cNvPr>
            <p:cNvSpPr/>
            <p:nvPr/>
          </p:nvSpPr>
          <p:spPr>
            <a:xfrm>
              <a:off x="9022020" y="2232991"/>
              <a:ext cx="1919320" cy="140473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rtlCol="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500" b="1" kern="120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sz="11500" kern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A32C024-3E13-4EAF-B822-0064FDC20476}"/>
              </a:ext>
            </a:extLst>
          </p:cNvPr>
          <p:cNvSpPr txBox="1"/>
          <p:nvPr/>
        </p:nvSpPr>
        <p:spPr>
          <a:xfrm>
            <a:off x="5718876" y="4628849"/>
            <a:ext cx="60873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Assets </a:t>
            </a:r>
            <a:r>
              <a:rPr lang="en-US" sz="4000" dirty="0">
                <a:latin typeface="NikoshBAN" panose="02000000000000000000"/>
                <a:cs typeface="Times New Roman" panose="02020603050405020304" pitchFamily="18" charset="0"/>
              </a:rPr>
              <a:t>(</a:t>
            </a:r>
            <a:r>
              <a:rPr lang="as-IN" sz="4000" dirty="0">
                <a:latin typeface="NikoshBAN" panose="02000000000000000000"/>
                <a:cs typeface="Times New Roman" panose="02020603050405020304" pitchFamily="18" charset="0"/>
              </a:rPr>
              <a:t>স</a:t>
            </a:r>
            <a:r>
              <a:rPr lang="en-US" sz="4000" dirty="0">
                <a:latin typeface="NikoshBAN" panose="02000000000000000000"/>
                <a:cs typeface="Times New Roman" panose="02020603050405020304" pitchFamily="18" charset="0"/>
              </a:rPr>
              <a:t>ম</a:t>
            </a:r>
            <a:r>
              <a:rPr lang="as-IN" sz="4000" dirty="0">
                <a:latin typeface="NikoshBAN" panose="02000000000000000000"/>
                <a:cs typeface="Times New Roman" panose="02020603050405020304" pitchFamily="18" charset="0"/>
              </a:rPr>
              <a:t>্</a:t>
            </a:r>
            <a:r>
              <a:rPr lang="en-US" sz="4000" dirty="0">
                <a:latin typeface="NikoshBAN" panose="02000000000000000000"/>
                <a:cs typeface="Times New Roman" panose="02020603050405020304" pitchFamily="18" charset="0"/>
              </a:rPr>
              <a:t>প</a:t>
            </a:r>
            <a:r>
              <a:rPr lang="as-IN" sz="4000" dirty="0">
                <a:latin typeface="NikoshBAN" panose="02000000000000000000"/>
                <a:cs typeface="Times New Roman" panose="02020603050405020304" pitchFamily="18" charset="0"/>
              </a:rPr>
              <a:t>দ</a:t>
            </a:r>
            <a:r>
              <a:rPr lang="en-US" sz="4000" dirty="0">
                <a:latin typeface="NikoshBAN" panose="02000000000000000000"/>
                <a:cs typeface="Times New Roman" panose="02020603050405020304" pitchFamily="18" charset="0"/>
              </a:rPr>
              <a:t>স</a:t>
            </a:r>
            <a:r>
              <a:rPr lang="as-IN" sz="4000" dirty="0">
                <a:latin typeface="NikoshBAN" panose="02000000000000000000"/>
                <a:cs typeface="Times New Roman" panose="02020603050405020304" pitchFamily="18" charset="0"/>
              </a:rPr>
              <a:t>ম</a:t>
            </a:r>
            <a:r>
              <a:rPr lang="en-US" sz="4000" dirty="0">
                <a:latin typeface="NikoshBAN" panose="02000000000000000000"/>
                <a:cs typeface="Times New Roman" panose="02020603050405020304" pitchFamily="18" charset="0"/>
              </a:rPr>
              <a:t>ূ</a:t>
            </a:r>
            <a:r>
              <a:rPr lang="as-IN" sz="4000" dirty="0">
                <a:latin typeface="NikoshBAN" panose="02000000000000000000"/>
                <a:cs typeface="Times New Roman" panose="02020603050405020304" pitchFamily="18" charset="0"/>
              </a:rPr>
              <a:t>হ</a:t>
            </a:r>
            <a:r>
              <a:rPr lang="en-US" sz="4000" dirty="0">
                <a:latin typeface="NikoshBAN" panose="02000000000000000000"/>
                <a:cs typeface="Times New Roman" panose="02020603050405020304" pitchFamily="18" charset="0"/>
              </a:rPr>
              <a:t>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= Liabilities </a:t>
            </a:r>
            <a:r>
              <a:rPr lang="en-US" sz="4000" dirty="0">
                <a:latin typeface="NikoshBAN" panose="0200000000000000000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latin typeface="NikoshBAN" panose="02000000000000000000"/>
                <a:cs typeface="Times New Roman" panose="02020603050405020304" pitchFamily="18" charset="0"/>
              </a:rPr>
              <a:t>দায়সমূহ</a:t>
            </a:r>
            <a:r>
              <a:rPr lang="en-US" sz="4000" dirty="0">
                <a:latin typeface="NikoshBAN" panose="02000000000000000000"/>
                <a:cs typeface="Times New Roman" panose="02020603050405020304" pitchFamily="18" charset="0"/>
              </a:rPr>
              <a:t>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= Equity </a:t>
            </a:r>
            <a:r>
              <a:rPr lang="en-US" sz="4000" dirty="0">
                <a:latin typeface="NikoshBAN" panose="0200000000000000000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latin typeface="NikoshBAN" panose="02000000000000000000"/>
                <a:cs typeface="Times New Roman" panose="02020603050405020304" pitchFamily="18" charset="0"/>
              </a:rPr>
              <a:t>মালিকানা</a:t>
            </a:r>
            <a:r>
              <a:rPr lang="en-US" sz="4000" dirty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NikoshBAN" panose="02000000000000000000"/>
                <a:cs typeface="Times New Roman" panose="02020603050405020304" pitchFamily="18" charset="0"/>
              </a:rPr>
              <a:t>স্বত্ব</a:t>
            </a:r>
            <a:r>
              <a:rPr lang="en-US" sz="4000" dirty="0">
                <a:latin typeface="NikoshBAN" panose="0200000000000000000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D9827C-9AEB-42F8-97BB-F7C404B9D2AC}"/>
              </a:ext>
            </a:extLst>
          </p:cNvPr>
          <p:cNvSpPr txBox="1"/>
          <p:nvPr/>
        </p:nvSpPr>
        <p:spPr>
          <a:xfrm>
            <a:off x="3518116" y="4014061"/>
            <a:ext cx="220076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err="1">
                <a:latin typeface="NikoshBAN" panose="02000000000000000000"/>
              </a:rPr>
              <a:t>এখানে</a:t>
            </a:r>
            <a:r>
              <a:rPr lang="en-US" sz="4000" b="1" dirty="0">
                <a:latin typeface="NikoshBAN" panose="0200000000000000000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99908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917</Words>
  <Application>Microsoft Office PowerPoint</Application>
  <PresentationFormat>Widescreen</PresentationFormat>
  <Paragraphs>149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161</cp:revision>
  <dcterms:created xsi:type="dcterms:W3CDTF">2020-07-15T05:33:34Z</dcterms:created>
  <dcterms:modified xsi:type="dcterms:W3CDTF">2020-07-22T00:21:57Z</dcterms:modified>
</cp:coreProperties>
</file>