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059C-6A69-4BE0-9C09-1697112EB4D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0C12-4DDB-44A5-BA62-7D112A8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059C-6A69-4BE0-9C09-1697112EB4D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0C12-4DDB-44A5-BA62-7D112A8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5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059C-6A69-4BE0-9C09-1697112EB4D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0C12-4DDB-44A5-BA62-7D112A8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3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059C-6A69-4BE0-9C09-1697112EB4D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0C12-4DDB-44A5-BA62-7D112A8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059C-6A69-4BE0-9C09-1697112EB4D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0C12-4DDB-44A5-BA62-7D112A8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7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059C-6A69-4BE0-9C09-1697112EB4D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0C12-4DDB-44A5-BA62-7D112A8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059C-6A69-4BE0-9C09-1697112EB4D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0C12-4DDB-44A5-BA62-7D112A8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059C-6A69-4BE0-9C09-1697112EB4D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0C12-4DDB-44A5-BA62-7D112A8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059C-6A69-4BE0-9C09-1697112EB4D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0C12-4DDB-44A5-BA62-7D112A8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7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059C-6A69-4BE0-9C09-1697112EB4D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0C12-4DDB-44A5-BA62-7D112A8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6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059C-6A69-4BE0-9C09-1697112EB4D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0C12-4DDB-44A5-BA62-7D112A8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7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0059C-6A69-4BE0-9C09-1697112EB4D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D0C12-4DDB-44A5-BA62-7D112A8FA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3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9.jp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13855"/>
            <a:ext cx="9144000" cy="6848475"/>
          </a:xfrm>
          <a:prstGeom prst="frame">
            <a:avLst>
              <a:gd name="adj1" fmla="val 34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286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6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981200"/>
          </a:xfrm>
        </p:spPr>
        <p:txBody>
          <a:bodyPr/>
          <a:lstStyle/>
          <a:p>
            <a:pPr>
              <a:defRPr/>
            </a:pPr>
            <a:r>
              <a:rPr lang="en-US" sz="8800" b="1" dirty="0" err="1" smtClean="0">
                <a:latin typeface="SutonnyMJ" pitchFamily="2" charset="0"/>
                <a:cs typeface="SutonnyMJ" pitchFamily="2" charset="0"/>
              </a:rPr>
              <a:t>mevB</a:t>
            </a:r>
            <a:r>
              <a:rPr lang="en-US" sz="8800" b="1" dirty="0" smtClean="0">
                <a:latin typeface="SutonnyMJ" pitchFamily="2" charset="0"/>
                <a:cs typeface="SutonnyMJ" pitchFamily="2" charset="0"/>
              </a:rPr>
              <a:t> †K </a:t>
            </a:r>
            <a:r>
              <a:rPr lang="en-US" sz="8800" b="1" dirty="0" err="1" smtClean="0">
                <a:latin typeface="SutonnyMJ" pitchFamily="2" charset="0"/>
                <a:cs typeface="SutonnyMJ" pitchFamily="2" charset="0"/>
              </a:rPr>
              <a:t>ky‡f”Qv</a:t>
            </a:r>
            <a:endParaRPr lang="en-US" sz="8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4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81000" y="4800600"/>
            <a:ext cx="8458200" cy="1752600"/>
          </a:xfrm>
          <a:prstGeom prst="round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1000" y="1484312"/>
            <a:ext cx="8458200" cy="3163888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2438400" y="228600"/>
            <a:ext cx="4352925" cy="784225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152400"/>
            <a:ext cx="1542410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000" b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150" dirty="0" err="1">
                <a:ln w="11430"/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84312"/>
            <a:ext cx="8153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spc="150" dirty="0" err="1">
                <a:ln w="11430"/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000" b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>
                <a:ln w="11430"/>
                <a:latin typeface="NikoshBAN" pitchFamily="2" charset="0"/>
                <a:cs typeface="NikoshBAN" pitchFamily="2" charset="0"/>
              </a:rPr>
              <a:t>ভেক্টরের</a:t>
            </a:r>
            <a:r>
              <a:rPr lang="en-US" sz="3000" b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>
                <a:ln w="1143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000" b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>
                <a:ln w="11430"/>
                <a:latin typeface="NikoshBAN" pitchFamily="2" charset="0"/>
                <a:cs typeface="NikoshBAN" pitchFamily="2" charset="0"/>
              </a:rPr>
              <a:t>ভেক্টরঃ</a:t>
            </a:r>
            <a:r>
              <a:rPr lang="en-US" sz="3000" b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a</a:t>
            </a:r>
            <a:r>
              <a:rPr lang="en-US" sz="2600" b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b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,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78438" y="3657600"/>
            <a:ext cx="27987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313363" y="4038600"/>
            <a:ext cx="27638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6421438" y="3200400"/>
            <a:ext cx="369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600" dirty="0"/>
              <a:t>a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6510338" y="4038600"/>
            <a:ext cx="369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60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8963" y="2286000"/>
                <a:ext cx="703103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6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(i) </a:t>
                </a:r>
                <a:r>
                  <a:rPr lang="en-US" sz="2600" spc="15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600" b="0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</m:d>
                    <m:r>
                      <a:rPr lang="en-US" sz="26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600" b="0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600" b="0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6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26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6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ভেক্টরদ্বয়ের</a:t>
                </a:r>
                <a:r>
                  <a:rPr lang="en-US" sz="26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দৈর্ঘ্যের</a:t>
                </a:r>
                <a:r>
                  <a:rPr lang="en-US" sz="26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6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26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6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63" y="2286000"/>
                <a:ext cx="7031037" cy="492443"/>
              </a:xfrm>
              <a:prstGeom prst="rect">
                <a:avLst/>
              </a:prstGeom>
              <a:blipFill rotWithShape="1">
                <a:blip r:embed="rId2"/>
                <a:stretch>
                  <a:fillRect l="-1561" t="-8642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400" y="2701925"/>
                <a:ext cx="7924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(ii) </a:t>
                </a:r>
                <a14:m>
                  <m:oMath xmlns:m="http://schemas.openxmlformats.org/officeDocument/2006/math"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𝑏</m:t>
                    </m:r>
                  </m:oMath>
                </a14:m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>
                    <a:ln w="11430"/>
                    <a:latin typeface="NikoshBAN" pitchFamily="2" charset="0"/>
                    <a:cs typeface="NikoshBAN" pitchFamily="2" charset="0"/>
                  </a:rPr>
                  <a:t>ধারক</a:t>
                </a:r>
                <a:r>
                  <a:rPr lang="en-US" sz="2400" spc="15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রেখা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ধারকরেখার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সাথে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spc="150" dirty="0" err="1">
                    <a:ln w="11430"/>
                    <a:latin typeface="NikoshBAN" pitchFamily="2" charset="0"/>
                    <a:cs typeface="NikoshBAN" pitchFamily="2" charset="0"/>
                  </a:rPr>
                  <a:t>অভিন্ন</a:t>
                </a:r>
                <a:r>
                  <a:rPr lang="en-US" sz="2400" spc="15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>
                    <a:ln w="11430"/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spc="15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>
                    <a:ln w="11430"/>
                    <a:latin typeface="NikoshBAN" pitchFamily="2" charset="0"/>
                    <a:cs typeface="NikoshBAN" pitchFamily="2" charset="0"/>
                  </a:rPr>
                  <a:t>সমান্তরাল</a:t>
                </a:r>
                <a:r>
                  <a:rPr lang="en-US" sz="2400" spc="15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>
                    <a:ln w="11430"/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400" spc="150" dirty="0">
                    <a:ln w="11430"/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01925"/>
                <a:ext cx="79248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231" t="-9211" r="-23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3875" y="3048000"/>
                <a:ext cx="5800725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600" spc="150" dirty="0">
                    <a:ln w="11430"/>
                    <a:latin typeface="NikoshBAN" pitchFamily="2" charset="0"/>
                    <a:cs typeface="NikoshBAN" pitchFamily="2" charset="0"/>
                  </a:rPr>
                  <a:t>(iii) </a:t>
                </a:r>
                <a14:m>
                  <m:oMath xmlns:m="http://schemas.openxmlformats.org/officeDocument/2006/math">
                    <m:r>
                      <a:rPr lang="en-US" sz="2600" i="1" spc="150">
                        <a:ln w="11430"/>
                        <a:latin typeface="Cambria Math"/>
                        <a:cs typeface="NikoshBAN" pitchFamily="2" charset="0"/>
                      </a:rPr>
                      <m:t>𝑏</m:t>
                    </m:r>
                  </m:oMath>
                </a14:m>
                <a:r>
                  <a:rPr lang="en-US" sz="2600" spc="15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spc="150" dirty="0" err="1">
                    <a:ln w="11430"/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spc="15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দিক</a:t>
                </a:r>
                <a:r>
                  <a:rPr lang="en-US" sz="26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spc="15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2600" spc="15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দিকের</a:t>
                </a:r>
                <a:r>
                  <a:rPr lang="en-US" sz="26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বিপরীত</a:t>
                </a:r>
                <a:r>
                  <a:rPr lang="en-US" sz="26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600" spc="150" dirty="0">
                    <a:ln w="11430"/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5" y="3048000"/>
                <a:ext cx="5800725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1891" t="-8642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2530" cy="1355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0"/>
            <a:ext cx="1202530" cy="13555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400" y="4953000"/>
            <a:ext cx="8153400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>
                <a:ln w="11430"/>
                <a:latin typeface="NikoshBAN" pitchFamily="2" charset="0"/>
                <a:cs typeface="NikoshBAN" pitchFamily="2" charset="0"/>
              </a:rPr>
              <a:t>ভেক্টরঃ</a:t>
            </a:r>
            <a:r>
              <a:rPr lang="en-US" sz="3000" b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ভেক্টরের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মডুলাস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মডুলাস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ভেক্টরকে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4" grpId="0" animBg="1"/>
      <p:bldP spid="3" grpId="0"/>
      <p:bldP spid="4" grpId="0"/>
      <p:bldP spid="7" grpId="0"/>
      <p:bldP spid="8" grpId="0"/>
      <p:bldP spid="9" grpId="0"/>
      <p:bldP spid="10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1600200"/>
            <a:ext cx="8305800" cy="3494467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62200" y="228600"/>
            <a:ext cx="4572000" cy="9144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152400"/>
            <a:ext cx="180369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150" dirty="0" err="1">
                <a:ln w="11430"/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839533"/>
                <a:ext cx="7992665" cy="2961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একক </a:t>
                </a:r>
                <a:r>
                  <a:rPr lang="en-US" sz="3000" b="1" spc="150" dirty="0" err="1">
                    <a:ln w="11430"/>
                    <a:latin typeface="NikoshBAN" pitchFamily="2" charset="0"/>
                    <a:cs typeface="NikoshBAN" pitchFamily="2" charset="0"/>
                  </a:rPr>
                  <a:t>ভেক্টরঃ</a:t>
                </a:r>
                <a:r>
                  <a:rPr lang="en-US" sz="3000" b="1" spc="15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6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ভেক্টরের</a:t>
                </a:r>
                <a:r>
                  <a:rPr lang="en-US" sz="26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6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এক</a:t>
                </a:r>
                <a:r>
                  <a:rPr lang="en-US" sz="26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6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তাকে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ভেক্টর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ভেক্টর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</m:d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  <a:cs typeface="Arial" pitchFamily="34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ভেক্টর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𝐴𝐵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𝐴𝐵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.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ভেক্টর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করার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ভেক্টর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প্রতীক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হিসেবে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সাধারণত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চিহ্ন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ব্যবহার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পড়া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হ্যাট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তাহলে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ভেক্টরকে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ভাগ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ঐ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ভেক্টরের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দিকে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ভেক্টর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পাওয়া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839533"/>
                <a:ext cx="7992665" cy="2961067"/>
              </a:xfrm>
              <a:prstGeom prst="rect">
                <a:avLst/>
              </a:prstGeom>
              <a:blipFill rotWithShape="1">
                <a:blip r:embed="rId2"/>
                <a:stretch>
                  <a:fillRect l="-1754" t="-2675" r="-1373" b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2530" cy="1355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0"/>
            <a:ext cx="1202530" cy="135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381000" y="1600200"/>
            <a:ext cx="8458200" cy="2673585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rizontal Scroll 1"/>
          <p:cNvSpPr/>
          <p:nvPr/>
        </p:nvSpPr>
        <p:spPr>
          <a:xfrm>
            <a:off x="1981200" y="152400"/>
            <a:ext cx="4953000" cy="1033272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73460" y="280988"/>
            <a:ext cx="470834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spc="150" dirty="0" err="1">
                <a:ln w="11430"/>
                <a:latin typeface="NikoshBAN" pitchFamily="2" charset="0"/>
                <a:cs typeface="NikoshBAN" pitchFamily="2" charset="0"/>
              </a:rPr>
              <a:t>ভেক্টরের</a:t>
            </a:r>
            <a:r>
              <a:rPr lang="en-US" sz="4000" b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4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4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সূত্র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477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473" y="0"/>
            <a:ext cx="1371600" cy="1477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1676400"/>
                <a:ext cx="8153400" cy="8781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মনে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𝑂𝐴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𝐴𝐵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𝑏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দুইটি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অসমান্তরাল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ভেক্টর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এমন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যেন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প্রান্ত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𝑏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আদি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একই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76400"/>
                <a:ext cx="8153400" cy="878189"/>
              </a:xfrm>
              <a:prstGeom prst="rect">
                <a:avLst/>
              </a:prstGeom>
              <a:blipFill rotWithShape="1">
                <a:blip r:embed="rId3"/>
                <a:stretch>
                  <a:fillRect l="-1197" r="-1122" b="-15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895600" y="6091473"/>
            <a:ext cx="3657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895600" y="4643673"/>
            <a:ext cx="2209800" cy="1447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105400" y="4643673"/>
            <a:ext cx="1447800" cy="14523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514600" y="6019800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O</a:t>
            </a: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6553200" y="59436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A</a:t>
            </a: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4936331" y="4273785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400" y="3657600"/>
            <a:ext cx="4078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সূত্রকে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ত্রিভূজ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3400" y="3200400"/>
                <a:ext cx="3717749" cy="50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NikoshBAN" pitchFamily="2" charset="0"/>
                      </a:rPr>
                      <m:t>∴ △</m:t>
                    </m:r>
                    <m:r>
                      <a:rPr lang="en-US" sz="2400" i="1">
                        <a:latin typeface="Cambria Math"/>
                        <a:ea typeface="Cambria Math"/>
                        <a:cs typeface="NikoshBAN" pitchFamily="2" charset="0"/>
                      </a:rPr>
                      <m:t>𝑂𝐴𝐵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এ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200400"/>
                <a:ext cx="3717749" cy="508857"/>
              </a:xfrm>
              <a:prstGeom prst="rect">
                <a:avLst/>
              </a:prstGeom>
              <a:blipFill rotWithShape="1">
                <a:blip r:embed="rId4"/>
                <a:stretch>
                  <a:fillRect b="-2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3400" y="2438400"/>
                <a:ext cx="8077200" cy="878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এখন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আদি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𝑂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প্রান্ত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সংযোগ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পাওয়া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𝑂𝐴𝐵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ত্রিভুজ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উৎপন্ন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। 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38400"/>
                <a:ext cx="8077200" cy="878189"/>
              </a:xfrm>
              <a:prstGeom prst="rect">
                <a:avLst/>
              </a:prstGeom>
              <a:blipFill rotWithShape="1">
                <a:blip r:embed="rId5"/>
                <a:stretch>
                  <a:fillRect l="-1208" b="-15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V="1">
            <a:off x="3810000" y="5105400"/>
            <a:ext cx="61763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562600" y="5107172"/>
            <a:ext cx="609600" cy="6078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118815" y="6080841"/>
            <a:ext cx="986585" cy="45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8"/>
          <p:cNvSpPr txBox="1">
            <a:spLocks noChangeArrowheads="1"/>
          </p:cNvSpPr>
          <p:nvPr/>
        </p:nvSpPr>
        <p:spPr bwMode="auto">
          <a:xfrm>
            <a:off x="4734786" y="6096000"/>
            <a:ext cx="3706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600" dirty="0"/>
              <a:t>a</a:t>
            </a:r>
          </a:p>
        </p:txBody>
      </p:sp>
      <p:sp>
        <p:nvSpPr>
          <p:cNvPr id="46" name="TextBox 8"/>
          <p:cNvSpPr txBox="1">
            <a:spLocks noChangeArrowheads="1"/>
          </p:cNvSpPr>
          <p:nvPr/>
        </p:nvSpPr>
        <p:spPr bwMode="auto">
          <a:xfrm>
            <a:off x="5867400" y="4876800"/>
            <a:ext cx="3706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600" dirty="0"/>
              <a:t>b</a:t>
            </a:r>
          </a:p>
        </p:txBody>
      </p:sp>
      <p:sp>
        <p:nvSpPr>
          <p:cNvPr id="47" name="TextBox 8"/>
          <p:cNvSpPr txBox="1">
            <a:spLocks noChangeArrowheads="1"/>
          </p:cNvSpPr>
          <p:nvPr/>
        </p:nvSpPr>
        <p:spPr bwMode="auto">
          <a:xfrm>
            <a:off x="3505200" y="4735512"/>
            <a:ext cx="7505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600" dirty="0" err="1"/>
              <a:t>a</a:t>
            </a:r>
            <a:r>
              <a:rPr lang="en-US" sz="2600" dirty="0" err="1" smtClean="0"/>
              <a:t>+b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5103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" grpId="0" animBg="1"/>
      <p:bldP spid="3" grpId="0"/>
      <p:bldP spid="6" grpId="0"/>
      <p:bldP spid="24" grpId="0"/>
      <p:bldP spid="25" grpId="0"/>
      <p:bldP spid="26" grpId="0"/>
      <p:bldP spid="27" grpId="0"/>
      <p:bldP spid="28" grpId="0"/>
      <p:bldP spid="29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 flipV="1">
            <a:off x="5502272" y="4859678"/>
            <a:ext cx="288928" cy="11667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81000" y="1564998"/>
            <a:ext cx="8382000" cy="2902471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rizontal Scroll 1"/>
          <p:cNvSpPr/>
          <p:nvPr/>
        </p:nvSpPr>
        <p:spPr>
          <a:xfrm>
            <a:off x="1752600" y="152400"/>
            <a:ext cx="5562600" cy="1033272"/>
          </a:xfrm>
          <a:prstGeom prst="horizontalScroll">
            <a:avLst/>
          </a:prstGeom>
          <a:solidFill>
            <a:schemeClr val="accent2">
              <a:lumMod val="75000"/>
              <a:alpha val="64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73460" y="280988"/>
            <a:ext cx="503695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4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4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4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সূত্র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2530" cy="1355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0"/>
            <a:ext cx="1202530" cy="1355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1564998"/>
                <a:ext cx="8001000" cy="1151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মনে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𝑂𝐴𝐶𝐵</m:t>
                    </m:r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সামান্তরিক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যার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দুইটি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সন্নিহিত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বাহু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𝑂𝐴</m:t>
                    </m:r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𝑂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𝐵</m:t>
                    </m:r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𝑏</m:t>
                    </m:r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ভেক্টরের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ও ‍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দিক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সূচিত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ৎ,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𝑂𝐴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এবং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𝑂𝐵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𝑏</m:t>
                    </m:r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𝑂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যোগ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64998"/>
                <a:ext cx="8001000" cy="1151341"/>
              </a:xfrm>
              <a:prstGeom prst="rect">
                <a:avLst/>
              </a:prstGeom>
              <a:blipFill rotWithShape="1">
                <a:blip r:embed="rId3"/>
                <a:stretch>
                  <a:fillRect l="-991" t="-3175" r="-991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3489328" y="4881349"/>
            <a:ext cx="23018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0" y="5938732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O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937117" y="4696683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B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593323" y="5257800"/>
            <a:ext cx="91051" cy="4362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822763" y="4993957"/>
            <a:ext cx="7505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600" dirty="0" err="1"/>
              <a:t>a</a:t>
            </a:r>
            <a:r>
              <a:rPr lang="en-US" sz="2600" dirty="0" err="1" smtClean="0"/>
              <a:t>+b</a:t>
            </a:r>
            <a:endParaRPr lang="en-US" sz="2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200400" y="6048110"/>
            <a:ext cx="23018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200400" y="4881349"/>
            <a:ext cx="288928" cy="11667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00400" y="4881349"/>
            <a:ext cx="2590800" cy="11450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344864" y="5208474"/>
            <a:ext cx="84136" cy="3541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114800" y="4881349"/>
            <a:ext cx="785953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074565" y="6048110"/>
            <a:ext cx="61763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962400" y="5472744"/>
            <a:ext cx="461215" cy="2213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372168" y="5312392"/>
            <a:ext cx="461215" cy="2213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8"/>
          <p:cNvSpPr txBox="1">
            <a:spLocks noChangeArrowheads="1"/>
          </p:cNvSpPr>
          <p:nvPr/>
        </p:nvSpPr>
        <p:spPr bwMode="auto">
          <a:xfrm>
            <a:off x="5943600" y="4699379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</a:t>
            </a:r>
          </a:p>
        </p:txBody>
      </p:sp>
      <p:sp>
        <p:nvSpPr>
          <p:cNvPr id="46" name="TextBox 8"/>
          <p:cNvSpPr txBox="1">
            <a:spLocks noChangeArrowheads="1"/>
          </p:cNvSpPr>
          <p:nvPr/>
        </p:nvSpPr>
        <p:spPr bwMode="auto">
          <a:xfrm>
            <a:off x="5638800" y="5863444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A</a:t>
            </a:r>
          </a:p>
        </p:txBody>
      </p:sp>
      <p:sp>
        <p:nvSpPr>
          <p:cNvPr id="47" name="TextBox 8"/>
          <p:cNvSpPr txBox="1">
            <a:spLocks noChangeArrowheads="1"/>
          </p:cNvSpPr>
          <p:nvPr/>
        </p:nvSpPr>
        <p:spPr bwMode="auto">
          <a:xfrm>
            <a:off x="4383380" y="612339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a</a:t>
            </a:r>
          </a:p>
        </p:txBody>
      </p:sp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4602775" y="4467469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a</a:t>
            </a:r>
          </a:p>
        </p:txBody>
      </p:sp>
      <p:sp>
        <p:nvSpPr>
          <p:cNvPr id="49" name="TextBox 8"/>
          <p:cNvSpPr txBox="1">
            <a:spLocks noChangeArrowheads="1"/>
          </p:cNvSpPr>
          <p:nvPr/>
        </p:nvSpPr>
        <p:spPr bwMode="auto">
          <a:xfrm>
            <a:off x="5791200" y="52578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50" name="TextBox 8"/>
          <p:cNvSpPr txBox="1">
            <a:spLocks noChangeArrowheads="1"/>
          </p:cNvSpPr>
          <p:nvPr/>
        </p:nvSpPr>
        <p:spPr bwMode="auto">
          <a:xfrm>
            <a:off x="2963694" y="519326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3276600"/>
                <a:ext cx="82296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সুতরাং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সামান্তরিকের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দুইটি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সন্নিহিত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বাহু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দুইটি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ভেক্টর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𝑏</m:t>
                    </m:r>
                  </m:oMath>
                </a14:m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দিক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সূচিত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𝑏</m:t>
                    </m:r>
                  </m:oMath>
                </a14:m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ভেক্টর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নির্দেশক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রেখাদ্বয়ের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ছেদ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বিন্দুগামী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সামান্তরিকের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কর্ণ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𝑏</m:t>
                    </m:r>
                  </m:oMath>
                </a14:m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ভেক্টরের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দিক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সূচিত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276600"/>
                <a:ext cx="8229600" cy="1107996"/>
              </a:xfrm>
              <a:prstGeom prst="rect">
                <a:avLst/>
              </a:prstGeom>
              <a:blipFill rotWithShape="1">
                <a:blip r:embed="rId4"/>
                <a:stretch>
                  <a:fillRect l="-963" t="-3315" r="-815" b="-9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2239" y="2878568"/>
                <a:ext cx="6564361" cy="474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অতএব,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𝑂𝐶</m:t>
                        </m:r>
                      </m:e>
                    </m:acc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𝑏</m:t>
                    </m:r>
                  </m:oMath>
                </a14:m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𝑂𝐵</m:t>
                        </m:r>
                      </m:e>
                    </m:acc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𝐴𝐶</m:t>
                        </m:r>
                      </m:e>
                    </m:acc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𝑏</m:t>
                    </m:r>
                  </m:oMath>
                </a14:m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𝑂𝐴</m:t>
                        </m:r>
                      </m:e>
                    </m:acc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𝐵𝐶</m:t>
                        </m:r>
                      </m:e>
                    </m:acc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]</a:t>
                </a:r>
                <a:endParaRPr lang="en-US" sz="2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39" y="2878568"/>
                <a:ext cx="6564361" cy="474232"/>
              </a:xfrm>
              <a:prstGeom prst="rect">
                <a:avLst/>
              </a:prstGeom>
              <a:blipFill rotWithShape="1">
                <a:blip r:embed="rId5"/>
                <a:stretch>
                  <a:fillRect l="-1207" r="-371" b="-2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0401" y="2542001"/>
                <a:ext cx="6610015" cy="474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তাহলে,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𝑂𝐶</m:t>
                        </m:r>
                      </m:e>
                    </m:acc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𝑂𝐴</m:t>
                        </m:r>
                      </m:e>
                    </m:acc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𝑂𝐶</m:t>
                        </m:r>
                      </m:e>
                    </m:acc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𝑂𝐵</m:t>
                        </m:r>
                      </m:e>
                    </m:acc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[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ত্রিভুজ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সূত্র</a:t>
                </a:r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>
                    <a:latin typeface="NikoshBAN" pitchFamily="2" charset="0"/>
                    <a:cs typeface="NikoshBAN" pitchFamily="2" charset="0"/>
                  </a:rPr>
                  <a:t>অনুসারে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]</a:t>
                </a:r>
                <a:endParaRPr lang="en-US" sz="2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1" y="2542001"/>
                <a:ext cx="6610015" cy="474232"/>
              </a:xfrm>
              <a:prstGeom prst="rect">
                <a:avLst/>
              </a:prstGeom>
              <a:blipFill rotWithShape="1">
                <a:blip r:embed="rId6"/>
                <a:stretch>
                  <a:fillRect l="-1107" r="-461" b="-2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11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" grpId="0" animBg="1"/>
      <p:bldP spid="3" grpId="0"/>
      <p:bldP spid="6" grpId="0"/>
      <p:bldP spid="9" grpId="0"/>
      <p:bldP spid="10" grpId="0"/>
      <p:bldP spid="12" grpId="0"/>
      <p:bldP spid="45" grpId="0"/>
      <p:bldP spid="46" grpId="0"/>
      <p:bldP spid="47" grpId="0"/>
      <p:bldP spid="48" grpId="0"/>
      <p:bldP spid="49" grpId="0"/>
      <p:bldP spid="50" grpId="0"/>
      <p:bldP spid="7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600200"/>
            <a:ext cx="8458200" cy="2673585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1981200" y="0"/>
            <a:ext cx="4953000" cy="129540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16322" y="152400"/>
            <a:ext cx="48178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spc="150" dirty="0" err="1">
                <a:ln w="11430"/>
                <a:latin typeface="NikoshBAN" pitchFamily="2" charset="0"/>
                <a:cs typeface="NikoshBAN" pitchFamily="2" charset="0"/>
              </a:rPr>
              <a:t>ভেক্টরের</a:t>
            </a:r>
            <a:r>
              <a:rPr lang="en-US" sz="3000" b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3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ভেক্টরের</a:t>
            </a:r>
            <a:r>
              <a:rPr lang="en-US" sz="3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বিয়োগফল</a:t>
            </a:r>
            <a:r>
              <a:rPr lang="en-US" sz="3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477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473" y="0"/>
            <a:ext cx="1371600" cy="1477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1676400"/>
                <a:ext cx="8153400" cy="8781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মনে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𝑂𝐴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𝐴𝐵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𝑏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দুইটি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অসমান্তরাল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ভেক্টর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𝑏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আদি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𝑂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প্রান্ত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যথক্রমে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76400"/>
                <a:ext cx="8153400" cy="878189"/>
              </a:xfrm>
              <a:prstGeom prst="rect">
                <a:avLst/>
              </a:prstGeom>
              <a:blipFill rotWithShape="1">
                <a:blip r:embed="rId3"/>
                <a:stretch>
                  <a:fillRect l="-1197" r="-1122" b="-15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895600" y="6091473"/>
            <a:ext cx="3657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895600" y="4643673"/>
            <a:ext cx="2209800" cy="1447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105400" y="4643673"/>
            <a:ext cx="1447800" cy="14523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514600" y="6019800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O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6553200" y="59436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A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4936331" y="4273785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5454" y="2472968"/>
                <a:ext cx="5724965" cy="50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ভেক্টর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যোগের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ত্রিভূজ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সূত্র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4" y="2472968"/>
                <a:ext cx="5724965" cy="508857"/>
              </a:xfrm>
              <a:prstGeom prst="rect">
                <a:avLst/>
              </a:prstGeom>
              <a:blipFill rotWithShape="1">
                <a:blip r:embed="rId4"/>
                <a:stretch>
                  <a:fillRect l="-1597" b="-2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5651" y="2895600"/>
                <a:ext cx="7046609" cy="50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𝐵𝑂</m:t>
                        </m:r>
                      </m:e>
                    </m:acc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𝐵𝑂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[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উভয়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পার্শ্বে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𝐵𝑂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]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51" y="2895600"/>
                <a:ext cx="7046609" cy="508857"/>
              </a:xfrm>
              <a:prstGeom prst="rect">
                <a:avLst/>
              </a:prstGeom>
              <a:blipFill rotWithShape="1">
                <a:blip r:embed="rId5"/>
                <a:stretch>
                  <a:fillRect l="-1384" r="-260" b="-2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3810000" y="5105400"/>
            <a:ext cx="61763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10200" y="4953000"/>
            <a:ext cx="559225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18815" y="6080841"/>
            <a:ext cx="986585" cy="45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4734786" y="6096000"/>
            <a:ext cx="3706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600" dirty="0"/>
              <a:t>a</a:t>
            </a: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3744186" y="4724400"/>
            <a:ext cx="3706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600" dirty="0"/>
              <a:t>b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6019800" y="4953000"/>
            <a:ext cx="6671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600" dirty="0"/>
              <a:t>a</a:t>
            </a:r>
            <a:r>
              <a:rPr lang="en-US" sz="2600" dirty="0" smtClean="0"/>
              <a:t>-b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9600" y="3352800"/>
                <a:ext cx="6501716" cy="50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[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∵</m:t>
                    </m:r>
                    <m:acc>
                      <m:accPr>
                        <m:chr m:val="⃗"/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𝐵𝑂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]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352800"/>
                <a:ext cx="6501716" cy="508857"/>
              </a:xfrm>
              <a:prstGeom prst="rect">
                <a:avLst/>
              </a:prstGeom>
              <a:blipFill rotWithShape="1">
                <a:blip r:embed="rId6"/>
                <a:stretch>
                  <a:fillRect l="-1406" b="-2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9169" y="3750621"/>
                <a:ext cx="2518510" cy="50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𝑂𝐵</m:t>
                        </m:r>
                      </m:e>
                    </m:acc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69" y="3750621"/>
                <a:ext cx="2518510" cy="508857"/>
              </a:xfrm>
              <a:prstGeom prst="rect">
                <a:avLst/>
              </a:prstGeom>
              <a:blipFill rotWithShape="1">
                <a:blip r:embed="rId7"/>
                <a:stretch>
                  <a:fillRect l="-3874" b="-27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95703" y="3741163"/>
                <a:ext cx="2041072" cy="50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∴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  <a:cs typeface="NikoshBAN" pitchFamily="2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𝐴</m:t>
                          </m:r>
                        </m:e>
                      </m:acc>
                      <m:r>
                        <a:rPr lang="en-US" sz="2400" i="1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𝑏</m:t>
                      </m:r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703" y="3741163"/>
                <a:ext cx="2041072" cy="5088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66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/>
      <p:bldP spid="11" grpId="0"/>
      <p:bldP spid="12" grpId="0"/>
      <p:bldP spid="13" grpId="0"/>
      <p:bldP spid="14" grpId="0"/>
      <p:bldP spid="15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81000" y="1600200"/>
            <a:ext cx="8229600" cy="4724400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rizontal Scroll 1"/>
          <p:cNvSpPr/>
          <p:nvPr/>
        </p:nvSpPr>
        <p:spPr>
          <a:xfrm>
            <a:off x="1981200" y="0"/>
            <a:ext cx="4953000" cy="1295400"/>
          </a:xfrm>
          <a:prstGeom prst="horizontalScroll">
            <a:avLst/>
          </a:prstGeom>
          <a:solidFill>
            <a:srgbClr val="00B050">
              <a:alpha val="75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16322" y="152400"/>
            <a:ext cx="48178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spc="150" dirty="0" err="1">
                <a:ln w="11430"/>
                <a:latin typeface="NikoshBAN" pitchFamily="2" charset="0"/>
                <a:cs typeface="NikoshBAN" pitchFamily="2" charset="0"/>
              </a:rPr>
              <a:t>ভেক্টরের</a:t>
            </a:r>
            <a:r>
              <a:rPr lang="en-US" sz="3000" b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যোগে</a:t>
            </a:r>
            <a:r>
              <a:rPr lang="en-US" sz="3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স্কেলার</a:t>
            </a:r>
            <a:r>
              <a:rPr lang="en-US" sz="3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3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সূত্র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905000"/>
                <a:ext cx="7696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(i) </a:t>
                </a:r>
                <a14:m>
                  <m:oMath xmlns:m="http://schemas.openxmlformats.org/officeDocument/2006/math"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𝑏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𝑏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                         [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ভেক্টর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বিনিময়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সূত্র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]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05000"/>
                <a:ext cx="76962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88" t="-14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2362200"/>
                <a:ext cx="7543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(ii) </a:t>
                </a:r>
                <a14:m>
                  <m:oMath xmlns:m="http://schemas.openxmlformats.org/officeDocument/2006/math"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+(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𝑏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𝑐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)=(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𝑏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)+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   [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সহযোজন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সূত্র]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62200"/>
                <a:ext cx="75438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212" t="-14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2891135"/>
                <a:ext cx="7543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(iii) </a:t>
                </a:r>
                <a14:m>
                  <m:oMath xmlns:m="http://schemas.openxmlformats.org/officeDocument/2006/math"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              [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অভেদ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সূত্র]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91135"/>
                <a:ext cx="7543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21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3424535"/>
                <a:ext cx="7543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(iv) </a:t>
                </a:r>
                <a14:m>
                  <m:oMath xmlns:m="http://schemas.openxmlformats.org/officeDocument/2006/math"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+(−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)=(−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)+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 [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বিপরীত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সূত্র]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24535"/>
                <a:ext cx="754380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21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" y="3881735"/>
                <a:ext cx="7924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(v)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pc="150" smtClean="0">
                        <a:ln w="11430"/>
                        <a:latin typeface="Cambria Math"/>
                        <a:cs typeface="NikoshBAN" pitchFamily="2" charset="0"/>
                      </a:rPr>
                      <m:t>m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𝑎𝑚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                              [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স্কেলার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গুণনের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বিনিময়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সূত্র]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81735"/>
                <a:ext cx="792480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154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" y="4338935"/>
                <a:ext cx="8077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(vi)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pc="150" smtClean="0">
                        <a:ln w="11430"/>
                        <a:latin typeface="Cambria Math"/>
                        <a:cs typeface="NikoshBAN" pitchFamily="2" charset="0"/>
                      </a:rPr>
                      <m:t>m</m:t>
                    </m:r>
                    <m:r>
                      <a:rPr lang="en-US" sz="2400" b="0" i="0" spc="150" smtClean="0">
                        <a:ln w="11430"/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pc="150" smtClean="0">
                        <a:ln w="11430"/>
                        <a:latin typeface="Cambria Math"/>
                        <a:cs typeface="NikoshBAN" pitchFamily="2" charset="0"/>
                      </a:rPr>
                      <m:t>n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)=</m:t>
                    </m:r>
                    <m:d>
                      <m:dPr>
                        <m:ctrlPr>
                          <a:rPr lang="en-US" sz="2400" b="0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b="0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𝑚𝑛</m:t>
                        </m:r>
                      </m:e>
                    </m:d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                  [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স্কেলার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গুণনের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সহযোজন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সূত্র]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338935"/>
                <a:ext cx="807720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13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9600" y="4796135"/>
                <a:ext cx="8077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(vii) </a:t>
                </a:r>
                <a14:m>
                  <m:oMath xmlns:m="http://schemas.openxmlformats.org/officeDocument/2006/math">
                    <m:r>
                      <a:rPr lang="en-US" sz="2400" b="0" i="0" spc="150" smtClean="0">
                        <a:ln w="11430"/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pc="150" smtClean="0">
                        <a:ln w="11430"/>
                        <a:latin typeface="Cambria Math"/>
                        <a:cs typeface="NikoshBAN" pitchFamily="2" charset="0"/>
                      </a:rPr>
                      <m:t>m</m:t>
                    </m:r>
                    <m:r>
                      <a:rPr lang="en-US" sz="2400" b="0" i="0" spc="150" smtClean="0">
                        <a:ln w="11430"/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pc="150" smtClean="0">
                        <a:ln w="11430"/>
                        <a:latin typeface="Cambria Math"/>
                        <a:cs typeface="NikoshBAN" pitchFamily="2" charset="0"/>
                      </a:rPr>
                      <m:t>n</m:t>
                    </m:r>
                    <m:r>
                      <a:rPr lang="en-US" sz="2400" b="0" i="0" spc="150" smtClean="0">
                        <a:ln w="11430"/>
                        <a:latin typeface="Cambria Math"/>
                        <a:cs typeface="NikoshBAN" pitchFamily="2" charset="0"/>
                      </a:rPr>
                      <m:t>)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𝑚𝑎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𝑛𝑎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        [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বন্টন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সূত্র]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796135"/>
                <a:ext cx="807720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13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4343" y="5257800"/>
                <a:ext cx="8077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(viii)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pc="150" smtClean="0">
                        <a:ln w="11430"/>
                        <a:latin typeface="Cambria Math"/>
                        <a:cs typeface="NikoshBAN" pitchFamily="2" charset="0"/>
                      </a:rPr>
                      <m:t>m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𝑏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)=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𝑚𝑎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𝑛𝑎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        [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বন্টন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সূত্র]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43" y="5257800"/>
                <a:ext cx="8077200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132" t="-14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2530" cy="1355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0"/>
            <a:ext cx="1202530" cy="135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533400" y="1295400"/>
            <a:ext cx="6444008" cy="779957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rizontal Scroll 1"/>
          <p:cNvSpPr/>
          <p:nvPr/>
        </p:nvSpPr>
        <p:spPr>
          <a:xfrm>
            <a:off x="1981200" y="154126"/>
            <a:ext cx="4953000" cy="836474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3835" y="206514"/>
            <a:ext cx="311976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spc="150" dirty="0" smtClean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" cy="1148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399" y="1295400"/>
                <a:ext cx="6362701" cy="779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  <a:cs typeface="NikoshBAN" pitchFamily="2" charset="0"/>
                      </a:rPr>
                      <m:t>𝐴𝐵𝐶</m:t>
                    </m:r>
                  </m:oMath>
                </a14:m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100" dirty="0" err="1" smtClean="0">
                    <a:latin typeface="NikoshBAN" pitchFamily="2" charset="0"/>
                    <a:cs typeface="NikoshBAN" pitchFamily="2" charset="0"/>
                  </a:rPr>
                  <a:t>ত্রিভুজের</a:t>
                </a:r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  <a:cs typeface="NikoshBAN" pitchFamily="2" charset="0"/>
                      </a:rPr>
                      <m:t>𝐵𝐶</m:t>
                    </m:r>
                    <m:r>
                      <a:rPr lang="en-US" sz="2100" b="0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100" b="0" i="1" smtClean="0">
                        <a:latin typeface="Cambria Math"/>
                        <a:cs typeface="NikoshBAN" pitchFamily="2" charset="0"/>
                      </a:rPr>
                      <m:t>𝐶𝐴</m:t>
                    </m:r>
                  </m:oMath>
                </a14:m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  <a:cs typeface="NikoshBAN" pitchFamily="2" charset="0"/>
                      </a:rPr>
                      <m:t>𝐴𝐵</m:t>
                    </m:r>
                  </m:oMath>
                </a14:m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100" dirty="0" err="1" smtClean="0">
                    <a:latin typeface="NikoshBAN" pitchFamily="2" charset="0"/>
                    <a:cs typeface="NikoshBAN" pitchFamily="2" charset="0"/>
                  </a:rPr>
                  <a:t>বাহুর</a:t>
                </a:r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100" dirty="0" err="1" smtClean="0">
                    <a:latin typeface="NikoshBAN" pitchFamily="2" charset="0"/>
                    <a:cs typeface="NikoshBAN" pitchFamily="2" charset="0"/>
                  </a:rPr>
                  <a:t>মধ্যবিন্দু</a:t>
                </a:r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100" dirty="0" err="1" smtClean="0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  <a:cs typeface="NikoshBAN" pitchFamily="2" charset="0"/>
                      </a:rPr>
                      <m:t>𝐷</m:t>
                    </m:r>
                    <m:r>
                      <a:rPr lang="en-US" sz="21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2100" b="0" i="1" smtClean="0">
                        <a:latin typeface="Cambria Math"/>
                        <a:cs typeface="NikoshBAN" pitchFamily="2" charset="0"/>
                      </a:rPr>
                      <m:t>𝐸</m:t>
                    </m:r>
                  </m:oMath>
                </a14:m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  <a:cs typeface="NikoshBAN" pitchFamily="2" charset="0"/>
                      </a:rPr>
                      <m:t>𝐹</m:t>
                    </m:r>
                  </m:oMath>
                </a14:m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1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 algn="just">
                  <a:defRPr/>
                </a:pPr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100" dirty="0" err="1" smtClean="0">
                    <a:latin typeface="NikoshBAN" pitchFamily="2" charset="0"/>
                    <a:cs typeface="NikoshBAN" pitchFamily="2" charset="0"/>
                  </a:rPr>
                  <a:t>প্রমাণ</a:t>
                </a:r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1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100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1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100" b="0" i="1" smtClean="0">
                            <a:latin typeface="Cambria Math"/>
                            <a:cs typeface="NikoshBAN" pitchFamily="2" charset="0"/>
                          </a:rPr>
                          <m:t>𝐴𝐷</m:t>
                        </m:r>
                      </m:e>
                    </m:acc>
                    <m:r>
                      <a:rPr lang="en-US" sz="21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1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100" b="0" i="1" smtClean="0">
                            <a:latin typeface="Cambria Math"/>
                            <a:cs typeface="NikoshBAN" pitchFamily="2" charset="0"/>
                          </a:rPr>
                          <m:t>𝐵𝐸</m:t>
                        </m:r>
                      </m:e>
                    </m:acc>
                    <m:r>
                      <a:rPr lang="en-US" sz="21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1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100" b="0" i="1" smtClean="0">
                            <a:latin typeface="Cambria Math"/>
                            <a:cs typeface="NikoshBAN" pitchFamily="2" charset="0"/>
                          </a:rPr>
                          <m:t>𝐶𝐹</m:t>
                        </m:r>
                      </m:e>
                    </m:acc>
                    <m:r>
                      <a:rPr lang="en-US" sz="21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endParaRPr lang="en-US" sz="21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1295400"/>
                <a:ext cx="6362701" cy="779957"/>
              </a:xfrm>
              <a:prstGeom prst="rect">
                <a:avLst/>
              </a:prstGeom>
              <a:blipFill rotWithShape="1">
                <a:blip r:embed="rId3"/>
                <a:stretch>
                  <a:fillRect t="-4724" r="-575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2286000"/>
                <a:ext cx="40767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সমাধানঃ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𝐷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;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𝐵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𝐸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;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𝐹</m:t>
                    </m:r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যোগ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86000"/>
                <a:ext cx="407670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946" t="-8451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1" y="2553441"/>
                <a:ext cx="5105400" cy="474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এখন,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𝐴𝐵𝐶</m:t>
                    </m:r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𝐴𝐷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𝐴𝐵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-----(i)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2553441"/>
                <a:ext cx="5105400" cy="474232"/>
              </a:xfrm>
              <a:prstGeom prst="rect">
                <a:avLst/>
              </a:prstGeom>
              <a:blipFill rotWithShape="1">
                <a:blip r:embed="rId5"/>
                <a:stretch>
                  <a:fillRect l="-1553" b="-2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400" y="2854656"/>
                <a:ext cx="5410200" cy="474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অনুরূপভাবে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𝐴𝐷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𝐴𝐶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-----(ii) [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200" i="1">
                        <a:latin typeface="Cambria Math"/>
                        <a:ea typeface="Cambria Math"/>
                        <a:cs typeface="NikoshBAN" pitchFamily="2" charset="0"/>
                      </a:rPr>
                      <m:t>𝐴𝐶𝐷</m:t>
                    </m:r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হতে]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54656"/>
                <a:ext cx="5410200" cy="474232"/>
              </a:xfrm>
              <a:prstGeom prst="rect">
                <a:avLst/>
              </a:prstGeom>
              <a:blipFill rotWithShape="1">
                <a:blip r:embed="rId6"/>
                <a:stretch>
                  <a:fillRect l="-1466" b="-2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33400" y="3276600"/>
            <a:ext cx="3429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(i) ও (ii)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2000" y="3581400"/>
                <a:ext cx="4343400" cy="474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/>
                          <a:cs typeface="NikoshBAN" pitchFamily="2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2200" i="1">
                              <a:latin typeface="Cambria Math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  <a:cs typeface="NikoshBAN" pitchFamily="2" charset="0"/>
                            </a:rPr>
                            <m:t>𝐴𝐷</m:t>
                          </m:r>
                        </m:e>
                      </m:acc>
                      <m:r>
                        <a:rPr lang="en-US" sz="2200" i="1">
                          <a:latin typeface="Cambria Math"/>
                          <a:cs typeface="NikoshBAN" pitchFamily="2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200" i="1">
                              <a:latin typeface="Cambria Math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  <a:cs typeface="NikoshBAN" pitchFamily="2" charset="0"/>
                            </a:rPr>
                            <m:t>𝐴𝐵</m:t>
                          </m:r>
                        </m:e>
                      </m:acc>
                      <m:r>
                        <a:rPr lang="en-US" sz="2200" i="1">
                          <a:latin typeface="Cambria Math"/>
                          <a:cs typeface="NikoshBAN" pitchFamily="2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200" i="1">
                              <a:latin typeface="Cambria Math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  <m:t>𝐴𝐶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  <m:t>𝐵𝐷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  <m:t>𝐶𝐷</m:t>
                          </m:r>
                        </m:e>
                      </m:acc>
                    </m:oMath>
                  </m:oMathPara>
                </a14:m>
                <a:endParaRPr lang="en-US" sz="22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81400"/>
                <a:ext cx="4343400" cy="4742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3907808"/>
                <a:ext cx="6705600" cy="474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  <a:cs typeface="NikoshBAN" pitchFamily="2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22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𝐴𝐷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𝐴𝐵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-----(iii) 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বিপরীত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]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907808"/>
                <a:ext cx="6705600" cy="474232"/>
              </a:xfrm>
              <a:prstGeom prst="rect">
                <a:avLst/>
              </a:prstGeom>
              <a:blipFill rotWithShape="1">
                <a:blip r:embed="rId8"/>
                <a:stretch>
                  <a:fillRect l="-1182" b="-2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3400" y="4218296"/>
                <a:ext cx="7917873" cy="474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অনুরূপভাবে,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  <a:cs typeface="NikoshBAN" pitchFamily="2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22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𝐵𝐸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𝐵𝐴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---(iv)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/>
                        <a:cs typeface="NikoshBAN" pitchFamily="2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𝐶𝐹</m:t>
                        </m:r>
                      </m:e>
                    </m:acc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</m:acc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200" dirty="0">
                    <a:latin typeface="NikoshBAN" pitchFamily="2" charset="0"/>
                    <a:cs typeface="NikoshBAN" pitchFamily="2" charset="0"/>
                  </a:rPr>
                  <a:t>---(v)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218296"/>
                <a:ext cx="7917873" cy="474232"/>
              </a:xfrm>
              <a:prstGeom prst="rect">
                <a:avLst/>
              </a:prstGeom>
              <a:blipFill rotWithShape="1">
                <a:blip r:embed="rId9"/>
                <a:stretch>
                  <a:fillRect l="-1002" b="-2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3399" y="4572000"/>
            <a:ext cx="38503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(iii), (iv) ও (v)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1066800" cy="1148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45127" y="4849504"/>
                <a:ext cx="7917873" cy="501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/>
                          <a:cs typeface="NikoshBAN" pitchFamily="2" charset="0"/>
                        </a:rPr>
                        <m:t>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cs typeface="NikoshBAN" pitchFamily="2" charset="0"/>
                                </a:rPr>
                                <m:t>𝐴𝐷</m:t>
                              </m:r>
                            </m:e>
                          </m:acc>
                          <m: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  <a:cs typeface="NikoshBAN" pitchFamily="2" charset="0"/>
                                </a:rPr>
                                <m:t>𝐵𝐸</m:t>
                              </m:r>
                            </m:e>
                          </m:acc>
                          <m: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  <a:cs typeface="NikoshBAN" pitchFamily="2" charset="0"/>
                                </a:rPr>
                                <m:t>𝐶𝐹</m:t>
                              </m:r>
                            </m:e>
                          </m:acc>
                        </m:e>
                      </m:d>
                      <m:r>
                        <a:rPr lang="en-US" sz="2200" i="1">
                          <a:latin typeface="Cambria Math"/>
                          <a:cs typeface="NikoshBAN" pitchFamily="2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200" i="1">
                              <a:latin typeface="Cambria Math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  <a:cs typeface="NikoshBAN" pitchFamily="2" charset="0"/>
                            </a:rPr>
                            <m:t>𝐴𝐵</m:t>
                          </m:r>
                        </m:e>
                      </m:acc>
                      <m:r>
                        <a:rPr lang="en-US" sz="2200" i="1">
                          <a:latin typeface="Cambria Math"/>
                          <a:cs typeface="NikoshBAN" pitchFamily="2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200" i="1">
                              <a:latin typeface="Cambria Math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  <m:t>𝐴𝐶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  <m:t>𝐵𝐴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  <m:t>𝐵𝐶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  <m:t>𝐶𝐴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  <m:t>𝐶𝐵</m:t>
                          </m:r>
                        </m:e>
                      </m:acc>
                    </m:oMath>
                  </m:oMathPara>
                </a14:m>
                <a:endParaRPr lang="en-US" sz="22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7" y="4849504"/>
                <a:ext cx="7917873" cy="50135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0327" y="5257800"/>
                <a:ext cx="7917873" cy="501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2200" b="0" dirty="0" smtClean="0"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  <a:cs typeface="NikoshBAN" pitchFamily="2" charset="0"/>
                      </a:rPr>
                      <m:t>2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/>
                                <a:cs typeface="NikoshBAN" pitchFamily="2" charset="0"/>
                              </a:rPr>
                              <m:t>𝐴𝐷</m:t>
                            </m:r>
                          </m:e>
                        </m:acc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𝐵𝐸</m:t>
                            </m:r>
                          </m:e>
                        </m:acc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𝐶𝐹</m:t>
                            </m:r>
                          </m:e>
                        </m:acc>
                      </m:e>
                    </m:d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/>
                                <a:cs typeface="NikoshBAN" pitchFamily="2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𝐵𝐶</m:t>
                            </m:r>
                          </m:e>
                        </m:acc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𝐶𝐴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𝐶𝐴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22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7" y="5257800"/>
                <a:ext cx="7917873" cy="501356"/>
              </a:xfrm>
              <a:prstGeom prst="rect">
                <a:avLst/>
              </a:prstGeom>
              <a:blipFill rotWithShape="1">
                <a:blip r:embed="rId11"/>
                <a:stretch>
                  <a:fillRect l="-1001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0327" y="5674056"/>
                <a:ext cx="5098473" cy="501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2200" b="0" dirty="0" smtClean="0"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  <a:cs typeface="NikoshBAN" pitchFamily="2" charset="0"/>
                      </a:rPr>
                      <m:t>2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/>
                                <a:cs typeface="NikoshBAN" pitchFamily="2" charset="0"/>
                              </a:rPr>
                              <m:t>𝐴𝐷</m:t>
                            </m:r>
                          </m:e>
                        </m:acc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𝐵𝐸</m:t>
                            </m:r>
                          </m:e>
                        </m:acc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𝐶𝐹</m:t>
                            </m:r>
                          </m:e>
                        </m:acc>
                      </m:e>
                    </m:d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endParaRPr lang="en-US" sz="22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7" y="5674056"/>
                <a:ext cx="5098473" cy="501356"/>
              </a:xfrm>
              <a:prstGeom prst="rect">
                <a:avLst/>
              </a:prstGeom>
              <a:blipFill rotWithShape="1">
                <a:blip r:embed="rId12"/>
                <a:stretch>
                  <a:fillRect l="-1555" b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0327" y="6051844"/>
                <a:ext cx="4069773" cy="501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∴ 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cs typeface="NikoshBAN" pitchFamily="2" charset="0"/>
                                </a:rPr>
                                <m:t>𝐴𝐷</m:t>
                              </m:r>
                            </m:e>
                          </m:acc>
                          <m: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  <a:cs typeface="NikoshBAN" pitchFamily="2" charset="0"/>
                                </a:rPr>
                                <m:t>𝐵𝐸</m:t>
                              </m:r>
                            </m:e>
                          </m:acc>
                          <m: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  <a:cs typeface="NikoshBAN" pitchFamily="2" charset="0"/>
                                </a:rPr>
                                <m:t>𝐶𝐹</m:t>
                              </m:r>
                            </m:e>
                          </m:acc>
                        </m:e>
                      </m:d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0</m:t>
                      </m:r>
                    </m:oMath>
                  </m:oMathPara>
                </a14:m>
                <a:endParaRPr lang="en-US" sz="22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7" y="6051844"/>
                <a:ext cx="4069773" cy="50135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Isosceles Triangle 19"/>
          <p:cNvSpPr/>
          <p:nvPr/>
        </p:nvSpPr>
        <p:spPr>
          <a:xfrm>
            <a:off x="6553200" y="1853743"/>
            <a:ext cx="2164511" cy="1853744"/>
          </a:xfrm>
          <a:prstGeom prst="triangle">
            <a:avLst/>
          </a:prstGeom>
          <a:ln w="508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0" idx="4"/>
          </p:cNvCxnSpPr>
          <p:nvPr/>
        </p:nvCxnSpPr>
        <p:spPr>
          <a:xfrm flipH="1">
            <a:off x="7906019" y="3707487"/>
            <a:ext cx="811692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2"/>
            <a:endCxn id="20" idx="5"/>
          </p:cNvCxnSpPr>
          <p:nvPr/>
        </p:nvCxnSpPr>
        <p:spPr>
          <a:xfrm flipV="1">
            <a:off x="6553200" y="2780615"/>
            <a:ext cx="1623383" cy="92687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0" idx="3"/>
          </p:cNvCxnSpPr>
          <p:nvPr/>
        </p:nvCxnSpPr>
        <p:spPr>
          <a:xfrm>
            <a:off x="7635455" y="1853743"/>
            <a:ext cx="1" cy="18537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0" idx="1"/>
            <a:endCxn id="20" idx="4"/>
          </p:cNvCxnSpPr>
          <p:nvPr/>
        </p:nvCxnSpPr>
        <p:spPr>
          <a:xfrm>
            <a:off x="7094328" y="2780615"/>
            <a:ext cx="1623383" cy="92687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639319" y="2839558"/>
            <a:ext cx="437881" cy="23125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39319" y="3091772"/>
            <a:ext cx="1" cy="40027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0"/>
          </p:cNvCxnSpPr>
          <p:nvPr/>
        </p:nvCxnSpPr>
        <p:spPr>
          <a:xfrm flipH="1">
            <a:off x="7364891" y="1853743"/>
            <a:ext cx="270565" cy="50845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0" idx="0"/>
          </p:cNvCxnSpPr>
          <p:nvPr/>
        </p:nvCxnSpPr>
        <p:spPr>
          <a:xfrm>
            <a:off x="7635456" y="1853743"/>
            <a:ext cx="365544" cy="58465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0" idx="2"/>
          </p:cNvCxnSpPr>
          <p:nvPr/>
        </p:nvCxnSpPr>
        <p:spPr>
          <a:xfrm flipV="1">
            <a:off x="6553200" y="3070816"/>
            <a:ext cx="381000" cy="63667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7239000" y="2854656"/>
            <a:ext cx="396456" cy="23711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0" idx="2"/>
          </p:cNvCxnSpPr>
          <p:nvPr/>
        </p:nvCxnSpPr>
        <p:spPr>
          <a:xfrm>
            <a:off x="6553200" y="3707487"/>
            <a:ext cx="6858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0" idx="4"/>
          </p:cNvCxnSpPr>
          <p:nvPr/>
        </p:nvCxnSpPr>
        <p:spPr>
          <a:xfrm flipH="1" flipV="1">
            <a:off x="8305800" y="3027673"/>
            <a:ext cx="411911" cy="67981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377831" y="1501738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6229072" y="350520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506840" y="3655564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8546831" y="3656781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53400" y="249549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endParaRPr lang="en-US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6842260" y="2514600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0577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" grpId="0" animBg="1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 animBg="1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228600" y="1219200"/>
            <a:ext cx="8458200" cy="5334000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rizontal Scroll 1"/>
          <p:cNvSpPr/>
          <p:nvPr/>
        </p:nvSpPr>
        <p:spPr>
          <a:xfrm>
            <a:off x="1981200" y="154126"/>
            <a:ext cx="4953000" cy="836474"/>
          </a:xfrm>
          <a:prstGeom prst="horizontalScroll">
            <a:avLst/>
          </a:prstGeom>
          <a:solidFill>
            <a:srgbClr val="00B050">
              <a:alpha val="8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3835" y="206514"/>
            <a:ext cx="311976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spc="150" dirty="0" smtClean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" cy="1148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1066800" cy="1148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399" y="1295400"/>
                <a:ext cx="6966773" cy="766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  <a:cs typeface="NikoshBAN" pitchFamily="2" charset="0"/>
                      </a:rPr>
                      <m:t>𝐴𝐵𝐶</m:t>
                    </m:r>
                  </m:oMath>
                </a14:m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100" dirty="0" err="1" smtClean="0">
                    <a:latin typeface="NikoshBAN" pitchFamily="2" charset="0"/>
                    <a:cs typeface="NikoshBAN" pitchFamily="2" charset="0"/>
                  </a:rPr>
                  <a:t>ত্রিভুজের</a:t>
                </a:r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  <a:cs typeface="NikoshBAN" pitchFamily="2" charset="0"/>
                      </a:rPr>
                      <m:t>𝐵𝐶</m:t>
                    </m:r>
                  </m:oMath>
                </a14:m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100" dirty="0" err="1" smtClean="0">
                    <a:latin typeface="NikoshBAN" pitchFamily="2" charset="0"/>
                    <a:cs typeface="NikoshBAN" pitchFamily="2" charset="0"/>
                  </a:rPr>
                  <a:t>বাহুর</a:t>
                </a:r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100" dirty="0" err="1" smtClean="0">
                    <a:latin typeface="NikoshBAN" pitchFamily="2" charset="0"/>
                    <a:cs typeface="NikoshBAN" pitchFamily="2" charset="0"/>
                  </a:rPr>
                  <a:t>মধ্যবিন্দু</a:t>
                </a:r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100" dirty="0" err="1" smtClean="0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  <a:cs typeface="NikoshBAN" pitchFamily="2" charset="0"/>
                      </a:rPr>
                      <m:t>𝐷</m:t>
                    </m:r>
                    <m:r>
                      <a:rPr lang="en-US" sz="21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1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 algn="just">
                  <a:defRPr/>
                </a:pPr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100" dirty="0" err="1" smtClean="0">
                    <a:latin typeface="NikoshBAN" pitchFamily="2" charset="0"/>
                    <a:cs typeface="NikoshBAN" pitchFamily="2" charset="0"/>
                  </a:rPr>
                  <a:t>দেখাও</a:t>
                </a:r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100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  <a:cs typeface="NikoshBAN" pitchFamily="2" charset="0"/>
                          </a:rPr>
                          <m:t>𝐴𝐵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1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  <a:cs typeface="NikoshBAN" pitchFamily="2" charset="0"/>
                          </a:rPr>
                          <m:t>𝐴𝐶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100" b="0" i="1" smtClean="0">
                        <a:latin typeface="Cambria Math"/>
                        <a:cs typeface="NikoshBAN" pitchFamily="2" charset="0"/>
                      </a:rPr>
                      <m:t>(</m:t>
                    </m:r>
                    <m:sSup>
                      <m:sSupPr>
                        <m:ctrlPr>
                          <a:rPr lang="en-US" sz="21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  <a:cs typeface="NikoshBAN" pitchFamily="2" charset="0"/>
                          </a:rPr>
                          <m:t>𝐴𝐷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1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  <a:cs typeface="NikoshBAN" pitchFamily="2" charset="0"/>
                          </a:rPr>
                          <m:t>𝐵𝐷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100" dirty="0" smtClean="0">
                    <a:latin typeface="NikoshBAN" pitchFamily="2" charset="0"/>
                    <a:cs typeface="NikoshBAN" pitchFamily="2" charset="0"/>
                  </a:rPr>
                  <a:t> ।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1295400"/>
                <a:ext cx="6966773" cy="766300"/>
              </a:xfrm>
              <a:prstGeom prst="rect">
                <a:avLst/>
              </a:prstGeom>
              <a:blipFill rotWithShape="1">
                <a:blip r:embed="rId3"/>
                <a:stretch>
                  <a:fillRect t="-4800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2133600"/>
                <a:ext cx="59436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সমাধানঃ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দেওয়া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𝐷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𝐵𝐶</m:t>
                    </m:r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বাহুর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মধ্যবিন্দু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cs typeface="NikoshBAN" pitchFamily="2" charset="0"/>
                      </a:rPr>
                      <m:t>A</m:t>
                    </m:r>
                    <m:r>
                      <a:rPr lang="en-US" sz="2200" b="0" i="0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𝐷</m:t>
                    </m:r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যোগ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133600"/>
                <a:ext cx="594360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333" t="-8451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" y="2464713"/>
                <a:ext cx="59436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𝐴𝐵𝐷</m:t>
                    </m:r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ত্রিভুজে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ভেক্টর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যোগের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ত্রিভুজ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সূত্র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64713"/>
                <a:ext cx="5943600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03" t="-8451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9492" y="2770496"/>
                <a:ext cx="2310908" cy="474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  <m:t>𝐴𝐵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  <m:t>𝐴𝐷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  <m:t>𝐵𝐷</m:t>
                          </m:r>
                        </m:e>
                      </m:acc>
                    </m:oMath>
                  </m:oMathPara>
                </a14:m>
                <a:endParaRPr lang="en-US" sz="22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92" y="2770496"/>
                <a:ext cx="2310908" cy="474232"/>
              </a:xfrm>
              <a:prstGeom prst="rect">
                <a:avLst/>
              </a:prstGeom>
              <a:blipFill rotWithShape="1">
                <a:blip r:embed="rId6"/>
                <a:stretch>
                  <a:fillRect l="-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9600" y="3124200"/>
                <a:ext cx="4724400" cy="501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∴</m:t>
                      </m:r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  <m:t>𝐴𝐵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𝐴𝐵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  <a:cs typeface="NikoshBAN" pitchFamily="2" charset="0"/>
                                </a:rPr>
                                <m:t>𝐴𝐷</m:t>
                              </m:r>
                            </m:e>
                          </m:acc>
                          <m:r>
                            <a:rPr lang="en-US" sz="2200" b="0" i="1" smtClean="0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  <a:cs typeface="NikoshBAN" pitchFamily="2" charset="0"/>
                                </a:rPr>
                                <m:t>𝐵𝐷</m:t>
                              </m:r>
                            </m:e>
                          </m:acc>
                        </m:e>
                      </m:d>
                      <m:r>
                        <a:rPr lang="en-US" sz="2200" i="1">
                          <a:latin typeface="Cambria Math"/>
                          <a:cs typeface="NikoshBAN" pitchFamily="2" charset="0"/>
                        </a:rPr>
                        <m:t>.(</m:t>
                      </m:r>
                      <m:acc>
                        <m:accPr>
                          <m:chr m:val="⃗"/>
                          <m:ctrlPr>
                            <a:rPr lang="en-US" sz="2200" i="1">
                              <a:latin typeface="Cambria Math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  <a:cs typeface="NikoshBAN" pitchFamily="2" charset="0"/>
                            </a:rPr>
                            <m:t>𝐴𝐷</m:t>
                          </m:r>
                        </m:e>
                      </m:acc>
                      <m:r>
                        <a:rPr lang="en-US" sz="2200" i="1">
                          <a:latin typeface="Cambria Math"/>
                          <a:cs typeface="NikoshBAN" pitchFamily="2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200" i="1">
                              <a:latin typeface="Cambria Math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  <a:cs typeface="NikoshBAN" pitchFamily="2" charset="0"/>
                            </a:rPr>
                            <m:t>𝐵𝐷</m:t>
                          </m:r>
                        </m:e>
                      </m:acc>
                      <m:r>
                        <a:rPr lang="en-US" sz="2200" i="1">
                          <a:latin typeface="Cambria Math"/>
                          <a:cs typeface="NikoshBAN" pitchFamily="2" charset="0"/>
                        </a:rPr>
                        <m:t>)</m:t>
                      </m:r>
                    </m:oMath>
                  </m:oMathPara>
                </a14:m>
                <a:endParaRPr lang="en-US" sz="22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124200"/>
                <a:ext cx="4724400" cy="50135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9600" y="3469944"/>
                <a:ext cx="5334000" cy="474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2200" dirty="0" smtClean="0"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𝐴𝐵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= 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𝐴𝐷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𝐷𝐵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𝐴𝐷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𝐷𝐵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𝐷𝐵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𝐴𝐷</m:t>
                        </m:r>
                      </m:e>
                    </m:acc>
                  </m:oMath>
                </a14:m>
                <a:endParaRPr lang="en-US" sz="22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69944"/>
                <a:ext cx="5334000" cy="474232"/>
              </a:xfrm>
              <a:prstGeom prst="rect">
                <a:avLst/>
              </a:prstGeom>
              <a:blipFill rotWithShape="1">
                <a:blip r:embed="rId8"/>
                <a:stretch>
                  <a:fillRect l="-1371" t="-1282" b="-2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9600" y="3823648"/>
                <a:ext cx="7772400" cy="474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2200" dirty="0" smtClean="0"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𝐴𝐵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= 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𝐴𝐷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𝐷𝐵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𝐴𝐷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---(i)        [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∵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𝐴𝐷</m:t>
                        </m:r>
                      </m:e>
                    </m:acc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𝐷𝐵</m:t>
                        </m:r>
                      </m:e>
                    </m:acc>
                    <m:r>
                      <a:rPr lang="en-US" sz="2200" i="1">
                        <a:latin typeface="Cambria Math"/>
                        <a:cs typeface="NikoshBAN" pitchFamily="2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  <a:cs typeface="NikoshBAN" pitchFamily="2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]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23648"/>
                <a:ext cx="7772400" cy="474232"/>
              </a:xfrm>
              <a:prstGeom prst="rect">
                <a:avLst/>
              </a:prstGeom>
              <a:blipFill rotWithShape="1">
                <a:blip r:embed="rId9"/>
                <a:stretch>
                  <a:fillRect l="-941" t="-1282" b="-2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9600" y="4509448"/>
                <a:ext cx="6134100" cy="474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22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𝐴𝐶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= 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𝐴𝐷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𝐷𝐶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𝐴𝐷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-------(ii)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509448"/>
                <a:ext cx="6134100" cy="474232"/>
              </a:xfrm>
              <a:prstGeom prst="rect">
                <a:avLst/>
              </a:prstGeom>
              <a:blipFill rotWithShape="1">
                <a:blip r:embed="rId10"/>
                <a:stretch>
                  <a:fillRect b="-2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" y="4217313"/>
                <a:ext cx="59436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2200" b="0" dirty="0" smtClean="0">
                    <a:ea typeface="Cambria Math"/>
                    <a:cs typeface="NikoshBAN" pitchFamily="2" charset="0"/>
                  </a:rPr>
                  <a:t>অনুরুপভাবে,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𝐴𝐶𝐷</m:t>
                    </m:r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ত্রিভুজে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ভেক্টর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যোগের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ত্রিভুজ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সূত্র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217313"/>
                <a:ext cx="5943600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1231" t="-11268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85800" y="4849504"/>
            <a:ext cx="3429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(i) ও (ii)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5181600"/>
                <a:ext cx="5943600" cy="501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22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𝐴𝐵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𝐴𝐶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𝐴𝐷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𝐷𝐵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𝐴𝐷</m:t>
                        </m:r>
                      </m:e>
                    </m:acc>
                    <m:d>
                      <m:d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𝐷𝐵</m:t>
                            </m:r>
                          </m:e>
                        </m:acc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𝐷𝐶</m:t>
                            </m:r>
                          </m:e>
                        </m:acc>
                      </m:e>
                    </m:d>
                  </m:oMath>
                </a14:m>
                <a:endParaRPr lang="en-US" sz="22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181600"/>
                <a:ext cx="5943600" cy="50135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9600" y="5594644"/>
                <a:ext cx="7239000" cy="472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22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𝐴𝐵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𝐴𝐶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𝐴𝐷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𝐷𝐵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                     [</m:t>
                    </m:r>
                    <m:r>
                      <a:rPr lang="en-US" sz="2200" i="1">
                        <a:latin typeface="Cambria Math"/>
                        <a:ea typeface="Cambria Math"/>
                        <a:cs typeface="NikoshBAN" pitchFamily="2" charset="0"/>
                      </a:rPr>
                      <m:t>∵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𝐵𝐷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𝐷𝐶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]</m:t>
                    </m:r>
                  </m:oMath>
                </a14:m>
                <a:endParaRPr lang="en-US" sz="22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594644"/>
                <a:ext cx="7239000" cy="472437"/>
              </a:xfrm>
              <a:prstGeom prst="rect">
                <a:avLst/>
              </a:prstGeom>
              <a:blipFill rotWithShape="1">
                <a:blip r:embed="rId1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788391" y="5943600"/>
            <a:ext cx="15456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6248400" y="2544170"/>
            <a:ext cx="1752600" cy="1081385"/>
          </a:xfrm>
          <a:prstGeom prst="triangl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81800" y="22668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000472" y="342900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73440" y="356229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7984878" y="342900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cxnSp>
        <p:nvCxnSpPr>
          <p:cNvPr id="25" name="Straight Connector 24"/>
          <p:cNvCxnSpPr>
            <a:stCxn id="19" idx="0"/>
            <a:endCxn id="19" idx="3"/>
          </p:cNvCxnSpPr>
          <p:nvPr/>
        </p:nvCxnSpPr>
        <p:spPr>
          <a:xfrm>
            <a:off x="7124700" y="2544170"/>
            <a:ext cx="0" cy="10813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0"/>
          </p:cNvCxnSpPr>
          <p:nvPr/>
        </p:nvCxnSpPr>
        <p:spPr>
          <a:xfrm>
            <a:off x="7124700" y="2544170"/>
            <a:ext cx="9810" cy="7005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495480" y="3630304"/>
            <a:ext cx="6673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0"/>
            <a:endCxn id="19" idx="5"/>
          </p:cNvCxnSpPr>
          <p:nvPr/>
        </p:nvCxnSpPr>
        <p:spPr>
          <a:xfrm>
            <a:off x="7124700" y="2544170"/>
            <a:ext cx="438150" cy="54069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" idx="0"/>
            <a:endCxn id="19" idx="1"/>
          </p:cNvCxnSpPr>
          <p:nvPr/>
        </p:nvCxnSpPr>
        <p:spPr>
          <a:xfrm flipH="1">
            <a:off x="6686550" y="2544170"/>
            <a:ext cx="438150" cy="54069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144320" y="3630304"/>
            <a:ext cx="63874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91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" grpId="0" animBg="1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33400" y="1676400"/>
            <a:ext cx="7992665" cy="3810000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-Right Arrow Callout 2"/>
          <p:cNvSpPr/>
          <p:nvPr/>
        </p:nvSpPr>
        <p:spPr>
          <a:xfrm>
            <a:off x="1828800" y="237971"/>
            <a:ext cx="5562600" cy="1011936"/>
          </a:xfrm>
          <a:prstGeom prst="leftRight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57600" y="228600"/>
            <a:ext cx="19864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60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2530" cy="1355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0"/>
            <a:ext cx="1202530" cy="1355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981200"/>
                <a:ext cx="7543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(i) </a:t>
                </a:r>
                <a14:m>
                  <m:oMath xmlns:m="http://schemas.openxmlformats.org/officeDocument/2006/math"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+(−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)=(−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)+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ইহা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ভেক্টরের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মৌলিক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সূত্রের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 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75438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29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200105" y="2510135"/>
            <a:ext cx="2762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0" y="2971800"/>
                <a:ext cx="6477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(ii)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pc="150" smtClean="0">
                        <a:ln w="11430"/>
                        <a:latin typeface="Cambria Math"/>
                        <a:cs typeface="NikoshBAN" pitchFamily="2" charset="0"/>
                      </a:rPr>
                      <m:t>m</m:t>
                    </m:r>
                    <m:r>
                      <a:rPr lang="en-US" sz="2400" b="0" i="0" spc="150" smtClean="0">
                        <a:ln w="11430"/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pc="150" smtClean="0">
                        <a:ln w="11430"/>
                        <a:latin typeface="Cambria Math"/>
                        <a:cs typeface="NikoshBAN" pitchFamily="2" charset="0"/>
                      </a:rPr>
                      <m:t>n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)=</m:t>
                    </m:r>
                    <m:d>
                      <m:dPr>
                        <m:ctrlPr>
                          <a:rPr lang="en-US" sz="2400" b="0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b="0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𝑚𝑛</m:t>
                        </m:r>
                      </m:e>
                    </m:d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ইহা ভেক্টরের মৌলিক সূত্রের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971800"/>
                <a:ext cx="64770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411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19200" y="3505200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স্কেলার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গুণনের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সহযোজন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85800" y="4034135"/>
                <a:ext cx="67056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(iii) </a:t>
                </a:r>
                <a14:m>
                  <m:oMath xmlns:m="http://schemas.openxmlformats.org/officeDocument/2006/math"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ইহা ভেক্টরের মৌলিক সূত্রের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34135"/>
                <a:ext cx="670560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45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211212" y="4567535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অভেদ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79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00" y="1752600"/>
            <a:ext cx="8229600" cy="30480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1981200" y="304800"/>
            <a:ext cx="5181600" cy="1017949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52800" y="381000"/>
            <a:ext cx="23663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000" dirty="0">
                <a:latin typeface="SutonnyOMJ" pitchFamily="2" charset="0"/>
                <a:cs typeface="SutonnyOMJ" pitchFamily="2" charset="0"/>
              </a:rPr>
              <a:t>বাড়ির </a:t>
            </a:r>
            <a:r>
              <a:rPr lang="bn-BD" sz="5000" dirty="0" smtClean="0">
                <a:latin typeface="SutonnyOMJ" pitchFamily="2" charset="0"/>
                <a:cs typeface="SutonnyOMJ" pitchFamily="2" charset="0"/>
              </a:rPr>
              <a:t>কাজ</a:t>
            </a:r>
            <a:endParaRPr lang="en-US" sz="5000" dirty="0">
              <a:latin typeface="SutonnyOMJ" pitchFamily="2" charset="0"/>
              <a:cs typeface="SutonnyO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2209800"/>
                <a:ext cx="7848600" cy="910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(i) </a:t>
                </a:r>
                <a14:m>
                  <m:oMath xmlns:m="http://schemas.openxmlformats.org/officeDocument/2006/math"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𝑃𝑄𝑅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ত্রিভুজে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pc="150">
                        <a:ln w="11430"/>
                        <a:latin typeface="Cambria Math"/>
                        <a:cs typeface="NikoshBAN" pitchFamily="2" charset="0"/>
                      </a:rPr>
                      <m:t>𝑄𝑅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𝑅𝑃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𝑃</m:t>
                    </m:r>
                    <m:r>
                      <a:rPr lang="en-US" sz="2400" i="1" spc="150">
                        <a:ln w="11430"/>
                        <a:latin typeface="Cambria Math"/>
                        <a:cs typeface="NikoshBAN" pitchFamily="2" charset="0"/>
                      </a:rPr>
                      <m:t>𝑄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বহুত্রয়ের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মধ্যবিন্দু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𝐿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𝑀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দেখাও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𝑃𝐿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𝑄𝑀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𝑅𝑁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209800"/>
                <a:ext cx="7848600" cy="910057"/>
              </a:xfrm>
              <a:prstGeom prst="rect">
                <a:avLst/>
              </a:prstGeom>
              <a:blipFill rotWithShape="1">
                <a:blip r:embed="rId2"/>
                <a:stretch>
                  <a:fillRect l="-1165" t="-4698" b="-11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529743"/>
                <a:ext cx="807720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(ii) </a:t>
                </a:r>
                <a14:m>
                  <m:oMath xmlns:m="http://schemas.openxmlformats.org/officeDocument/2006/math"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𝐴𝐵𝐶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ত্রিভুজে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𝐵𝐶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বহুর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মধ্যবিন্দু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𝐷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দেখাও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𝐴𝐵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𝐴𝐶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𝐴𝐷</m:t>
                        </m:r>
                      </m:e>
                    </m:acc>
                  </m:oMath>
                </a14:m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29743"/>
                <a:ext cx="8077200" cy="508857"/>
              </a:xfrm>
              <a:prstGeom prst="rect">
                <a:avLst/>
              </a:prstGeom>
              <a:blipFill rotWithShape="1">
                <a:blip r:embed="rId3"/>
                <a:stretch>
                  <a:fillRect l="-1208" b="-27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2530" cy="1355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0"/>
            <a:ext cx="1202530" cy="135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2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2133600"/>
            <a:ext cx="5257800" cy="4419600"/>
          </a:xfrm>
          <a:prstGeom prst="round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2362200" y="76200"/>
            <a:ext cx="4267200" cy="160020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62000" y="2667000"/>
            <a:ext cx="46482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আহাম্মদ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উল্লাহ</a:t>
            </a:r>
            <a:endParaRPr lang="en-US" sz="40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charset="0"/>
              <a:buNone/>
            </a:pP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লাউতলি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ডাঃ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রশীদ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40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charset="0"/>
              <a:buNone/>
            </a:pP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72200" y="2667000"/>
            <a:ext cx="2514600" cy="3581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Content Placeholder 14" descr="Ahammod Ullah 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1125" y="3287713"/>
            <a:ext cx="1920875" cy="2351087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95600" y="533400"/>
            <a:ext cx="33385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n-IN" sz="5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283" y="108046"/>
            <a:ext cx="797433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9" y="108046"/>
            <a:ext cx="797433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1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371600" y="666750"/>
            <a:ext cx="5873750" cy="1323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8000" b="1" dirty="0" err="1">
                <a:latin typeface="SutonnyMJ" pitchFamily="2" charset="0"/>
              </a:rPr>
              <a:t>Avjøvn</a:t>
            </a:r>
            <a:r>
              <a:rPr lang="en-US" sz="8000" b="1" dirty="0">
                <a:latin typeface="SutonnyMJ" pitchFamily="2" charset="0"/>
              </a:rPr>
              <a:t> </a:t>
            </a:r>
            <a:r>
              <a:rPr lang="en-US" sz="8000" b="1" dirty="0" err="1">
                <a:latin typeface="SutonnyMJ" pitchFamily="2" charset="0"/>
              </a:rPr>
              <a:t>nv‡dR</a:t>
            </a:r>
            <a:endParaRPr lang="en-US" sz="8000" b="1" dirty="0">
              <a:latin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2330450"/>
            <a:ext cx="5715000" cy="4010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92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2286000"/>
            <a:ext cx="4419600" cy="4191000"/>
          </a:xfrm>
          <a:prstGeom prst="roundRect">
            <a:avLst/>
          </a:prstGeom>
          <a:solidFill>
            <a:srgbClr val="00B050">
              <a:alpha val="82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6-Point Star 2"/>
          <p:cNvSpPr/>
          <p:nvPr/>
        </p:nvSpPr>
        <p:spPr>
          <a:xfrm>
            <a:off x="2057400" y="76200"/>
            <a:ext cx="5334000" cy="1600200"/>
          </a:xfrm>
          <a:prstGeom prst="star6">
            <a:avLst/>
          </a:prstGeom>
          <a:solidFill>
            <a:srgbClr val="00B05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 descr="Mathematic 1st Paper.jp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3044825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25813" y="509588"/>
            <a:ext cx="27701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n-IN" sz="5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2895600"/>
            <a:ext cx="4267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শ্রেণিঃ একাদশ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</a:pPr>
            <a:endParaRPr lang="bn-IN" sz="1000" dirty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বিষয়ঃ উচ্চতর গনিত ১ম পত্র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</a:pPr>
            <a:endParaRPr lang="bn-IN" sz="1000" dirty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500" dirty="0" smtClean="0">
                <a:latin typeface="+mn-lt"/>
                <a:cs typeface="NikoshBAN" pitchFamily="2" charset="0"/>
              </a:rPr>
              <a:t>2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</a:pPr>
            <a:endParaRPr lang="bn-IN" sz="1000" dirty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</a:pPr>
            <a:r>
              <a:rPr lang="bn-IN" sz="3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IN" sz="3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 মিনিট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2000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0"/>
            <a:ext cx="16002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3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4550375" cy="4922052"/>
          </a:xfrm>
          <a:prstGeom prst="rect">
            <a:avLst/>
          </a:prstGeom>
          <a:solidFill>
            <a:srgbClr val="00B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57200" y="2667000"/>
            <a:ext cx="3581400" cy="0"/>
          </a:xfrm>
          <a:prstGeom prst="straightConnector1">
            <a:avLst/>
          </a:prstGeom>
          <a:ln w="76200">
            <a:solidFill>
              <a:schemeClr val="bg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57400" y="457200"/>
            <a:ext cx="0" cy="3657600"/>
          </a:xfrm>
          <a:prstGeom prst="straightConnector1">
            <a:avLst/>
          </a:prstGeom>
          <a:ln w="76200">
            <a:solidFill>
              <a:schemeClr val="bg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121376" y="1828800"/>
            <a:ext cx="2483708" cy="24713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66800" y="1931313"/>
            <a:ext cx="2621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    ২     ৩      ৪      ৫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76200"/>
            <a:ext cx="9715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7568" y="4114800"/>
            <a:ext cx="1248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1447800"/>
            <a:ext cx="463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8173" y="1524000"/>
            <a:ext cx="278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B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409947" y="2819400"/>
            <a:ext cx="952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132" y="2819400"/>
            <a:ext cx="5533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endParaRPr lang="en-US" sz="30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77" y="0"/>
            <a:ext cx="4593624" cy="29260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76" y="2912432"/>
            <a:ext cx="2460024" cy="19959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17" y="2895600"/>
            <a:ext cx="2157984" cy="199597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6200" y="5226784"/>
            <a:ext cx="89916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7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সম্পর্কে বলো।</a:t>
            </a:r>
            <a:endParaRPr lang="en-US" sz="7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48857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  <p:bldP spid="22" grpId="0"/>
      <p:bldP spid="23" grpId="0"/>
      <p:bldP spid="24" grpId="0"/>
      <p:bldP spid="25" grpId="0"/>
      <p:bldP spid="15" grpId="0"/>
      <p:bldP spid="17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600200" y="406400"/>
            <a:ext cx="5562600" cy="1325563"/>
          </a:xfrm>
          <a:prstGeom prst="cloud">
            <a:avLst/>
          </a:prstGeom>
          <a:solidFill>
            <a:schemeClr val="accent3">
              <a:lumMod val="75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29534" y="2362200"/>
            <a:ext cx="2533066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ভেক্টর</a:t>
            </a:r>
            <a:endParaRPr lang="en-US" sz="10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12763"/>
            <a:ext cx="4017963" cy="1168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n-IN" sz="7000" b="1" i="1" spc="150" dirty="0">
                <a:ln w="11430"/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4095750"/>
            <a:ext cx="5672138" cy="1631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(Vectors)</a:t>
            </a:r>
          </a:p>
        </p:txBody>
      </p:sp>
    </p:spTree>
    <p:extLst>
      <p:ext uri="{BB962C8B-B14F-4D97-AF65-F5344CB8AC3E}">
        <p14:creationId xmlns:p14="http://schemas.microsoft.com/office/powerpoint/2010/main" val="339064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1295400"/>
            <a:ext cx="8534399" cy="51816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rizontal Scroll 1"/>
          <p:cNvSpPr/>
          <p:nvPr/>
        </p:nvSpPr>
        <p:spPr>
          <a:xfrm>
            <a:off x="2286000" y="1"/>
            <a:ext cx="4343400" cy="10668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410191" y="76200"/>
            <a:ext cx="207620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000" spc="15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000" spc="15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32441"/>
            <a:ext cx="8534400" cy="47397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এই অধ্যায় শেষে শিক্ষার্থিরাঃ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600" dirty="0">
                <a:latin typeface="NikoshBAN" pitchFamily="2" charset="0"/>
                <a:cs typeface="NikoshBAN" pitchFamily="2" charset="0"/>
              </a:rPr>
              <a:t>01.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26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en-US" sz="2600" dirty="0">
                <a:latin typeface="NikoshBAN" pitchFamily="2" charset="0"/>
                <a:cs typeface="NikoshBAN" pitchFamily="2" charset="0"/>
              </a:rPr>
              <a:t>02.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ধারক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ভেক্টরের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সমতা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ভেক্টরের</a:t>
            </a:r>
            <a:endParaRPr lang="en-US" sz="2600" spc="15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 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2600" spc="150" dirty="0">
              <a:ln w="11430"/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03.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ভেক্টরের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600" spc="150" dirty="0">
              <a:ln w="11430"/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04</a:t>
            </a:r>
            <a:r>
              <a:rPr lang="en-US" sz="2600" spc="1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600" dirty="0">
                <a:latin typeface="NikoshBAN" pitchFamily="2" charset="0"/>
                <a:cs typeface="NikoshBAN" pitchFamily="2" charset="0"/>
              </a:rPr>
              <a:t>05.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ভেক্টরের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ভেক্টরের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সম্পর্কে</a:t>
            </a:r>
            <a:endParaRPr lang="en-US" sz="2600" spc="15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600" dirty="0">
                <a:latin typeface="NikoshBAN" pitchFamily="2" charset="0"/>
                <a:cs typeface="NikoshBAN" pitchFamily="2" charset="0"/>
              </a:rPr>
              <a:t>06.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ভেক্টরের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যোগে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স্কেলার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সম্পর্কে</a:t>
            </a:r>
            <a:endParaRPr lang="en-US" sz="2600" spc="15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2600" spc="150" dirty="0">
              <a:ln w="11430"/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07.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66799" cy="1202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0"/>
            <a:ext cx="1066799" cy="120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04800" y="4708525"/>
            <a:ext cx="8610600" cy="1539875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4800" y="1600200"/>
            <a:ext cx="5105400" cy="2840038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276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38800" y="3962400"/>
            <a:ext cx="3429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উইলিয়াম রোয়ান হ্যামিল্টন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04800" y="152400"/>
            <a:ext cx="8534400" cy="1041400"/>
          </a:xfrm>
          <a:prstGeom prst="cloud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280988"/>
            <a:ext cx="5413375" cy="862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000" b="1" i="1" spc="150" dirty="0" err="1">
                <a:ln w="11430"/>
                <a:latin typeface="NikoshBAN" pitchFamily="2" charset="0"/>
                <a:cs typeface="NikoshBAN" pitchFamily="2" charset="0"/>
              </a:rPr>
              <a:t>ভেক্টরের</a:t>
            </a:r>
            <a:r>
              <a:rPr lang="en-US" sz="5000" b="1" i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i="1" spc="150" dirty="0" err="1">
                <a:ln w="11430"/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5000" b="1" i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i="1" spc="150" dirty="0" err="1">
                <a:ln w="11430"/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5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803775"/>
            <a:ext cx="8382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600" dirty="0" err="1">
                <a:latin typeface="NikoshBAN" pitchFamily="2" charset="0"/>
                <a:cs typeface="NikoshBAN" pitchFamily="2" charset="0"/>
              </a:rPr>
              <a:t>আইরিশ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গণিতবিদ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পদার্থবিদ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জ্যোতির্বিদ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dirty="0">
                <a:latin typeface="NikoshBAN" pitchFamily="2" charset="0"/>
                <a:cs typeface="NikoshBAN" pitchFamily="2" charset="0"/>
              </a:rPr>
              <a:t>উইলিয়াম রোয়ান হ্যামিল্টন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1843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কোয়ান্টরিয়ন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ধারণাই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ভেক্টরের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মূলভিত্তি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পদার্থবিদ্যা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প্রকৌশল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বিদ্যায়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ভেক্টরের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বহুল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1851025"/>
            <a:ext cx="48768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600" dirty="0" err="1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পরিমাপযোগ্য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রাশিকে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এককসহ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সম্পূর্ণরূপে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সম্পূর্ণরূপে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উভয়ের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রাশিকে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6193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3" grpId="0"/>
      <p:bldP spid="4" grpId="0" animBg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1673" y="4063970"/>
            <a:ext cx="8465127" cy="2413030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28600" y="1524000"/>
            <a:ext cx="8465127" cy="2209800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6-Point Star 1"/>
          <p:cNvSpPr/>
          <p:nvPr/>
        </p:nvSpPr>
        <p:spPr>
          <a:xfrm>
            <a:off x="2057400" y="28575"/>
            <a:ext cx="5105400" cy="12192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68650" y="228600"/>
            <a:ext cx="2927350" cy="784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500" b="1" spc="150" dirty="0" err="1">
                <a:ln w="11430"/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500" b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150" dirty="0" err="1">
                <a:ln w="11430"/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4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8458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spc="150" dirty="0" err="1">
                <a:ln w="11430"/>
                <a:latin typeface="NikoshBAN" pitchFamily="2" charset="0"/>
                <a:cs typeface="NikoshBAN" pitchFamily="2" charset="0"/>
              </a:rPr>
              <a:t>ধারক</a:t>
            </a:r>
            <a:r>
              <a:rPr lang="en-US" sz="3000" b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>
                <a:ln w="11430"/>
                <a:latin typeface="NikoshBAN" pitchFamily="2" charset="0"/>
                <a:cs typeface="NikoshBAN" pitchFamily="2" charset="0"/>
              </a:rPr>
              <a:t>রেখাঃ</a:t>
            </a:r>
            <a:r>
              <a:rPr lang="en-US" sz="3000" b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150" dirty="0" err="1">
                <a:ln w="11430"/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150" dirty="0" err="1">
                <a:ln w="11430"/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24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150" dirty="0" err="1">
                <a:ln w="11430"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150" dirty="0" err="1">
                <a:ln w="11430"/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4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150" dirty="0" err="1">
                <a:ln w="11430"/>
                <a:latin typeface="NikoshBAN" pitchFamily="2" charset="0"/>
                <a:cs typeface="NikoshBAN" pitchFamily="2" charset="0"/>
              </a:rPr>
              <a:t>দৈর্ঘ্যের</a:t>
            </a:r>
            <a:r>
              <a:rPr lang="en-US" sz="24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150" dirty="0" err="1">
                <a:ln w="11430"/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24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150" dirty="0" err="1">
                <a:ln w="11430"/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150" dirty="0" err="1">
                <a:ln w="11430"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150" dirty="0" err="1">
                <a:ln w="11430"/>
                <a:latin typeface="NikoshBAN" pitchFamily="2" charset="0"/>
                <a:cs typeface="NikoshBAN" pitchFamily="2" charset="0"/>
              </a:rPr>
              <a:t>রেখাংশটির</a:t>
            </a:r>
            <a:r>
              <a:rPr lang="en-US" sz="24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150" dirty="0" err="1">
                <a:ln w="11430"/>
                <a:latin typeface="NikoshBAN" pitchFamily="2" charset="0"/>
                <a:cs typeface="NikoshBAN" pitchFamily="2" charset="0"/>
              </a:rPr>
              <a:t>ধারক</a:t>
            </a:r>
            <a:r>
              <a:rPr lang="en-US" sz="24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150" dirty="0" err="1">
                <a:ln w="11430"/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4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150" dirty="0" err="1">
                <a:ln w="1143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spc="150" dirty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71600" y="2667000"/>
            <a:ext cx="5791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033463" y="251460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X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315200" y="25146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200400" y="28194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876800" y="28194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5029200" y="25908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76600" y="25908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7873" y="3124200"/>
                <a:ext cx="8458200" cy="5262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  <a:cs typeface="Arial" pitchFamily="34" charset="0"/>
                      </a:rPr>
                      <m:t>𝑋𝑌</m:t>
                    </m:r>
                  </m:oMath>
                </a14:m>
                <a:r>
                  <a:rPr lang="en-US" sz="25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5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5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500" dirty="0" err="1" smtClean="0">
                    <a:latin typeface="NikoshBAN" pitchFamily="2" charset="0"/>
                    <a:cs typeface="NikoshBAN" pitchFamily="2" charset="0"/>
                  </a:rPr>
                  <a:t>অসীম</a:t>
                </a:r>
                <a:r>
                  <a:rPr lang="en-US" sz="25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500" dirty="0" err="1" smtClean="0">
                    <a:latin typeface="NikoshBAN" pitchFamily="2" charset="0"/>
                    <a:cs typeface="NikoshBAN" pitchFamily="2" charset="0"/>
                  </a:rPr>
                  <a:t>রেখা</a:t>
                </a:r>
                <a:r>
                  <a:rPr lang="en-US" sz="25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5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5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  <a:cs typeface="NikoshBAN" pitchFamily="2" charset="0"/>
                      </a:rPr>
                      <m:t>𝐴𝐵</m:t>
                    </m:r>
                  </m:oMath>
                </a14:m>
                <a:r>
                  <a:rPr lang="en-US" sz="25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500" dirty="0" err="1" smtClean="0">
                    <a:latin typeface="NikoshBAN" pitchFamily="2" charset="0"/>
                    <a:cs typeface="NikoshBAN" pitchFamily="2" charset="0"/>
                  </a:rPr>
                  <a:t>রেখাংশ</a:t>
                </a:r>
                <a:r>
                  <a:rPr lang="en-US" sz="25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500" dirty="0" err="1" smtClean="0"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sz="25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  <a:cs typeface="Arial" pitchFamily="34" charset="0"/>
                      </a:rPr>
                      <m:t>𝑋𝑌</m:t>
                    </m:r>
                  </m:oMath>
                </a14:m>
                <a:r>
                  <a:rPr lang="en-US" sz="25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500" dirty="0" err="1" smtClean="0"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25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  <a:cs typeface="NikoshBAN" pitchFamily="2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5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5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5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500" dirty="0" err="1" smtClean="0">
                    <a:latin typeface="NikoshBAN" pitchFamily="2" charset="0"/>
                    <a:cs typeface="NikoshBAN" pitchFamily="2" charset="0"/>
                  </a:rPr>
                  <a:t>ধারক</a:t>
                </a:r>
                <a:r>
                  <a:rPr lang="en-US" sz="25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500" dirty="0" err="1" smtClean="0">
                    <a:latin typeface="NikoshBAN" pitchFamily="2" charset="0"/>
                    <a:cs typeface="NikoshBAN" pitchFamily="2" charset="0"/>
                  </a:rPr>
                  <a:t>রেখা</a:t>
                </a:r>
                <a:r>
                  <a:rPr lang="en-US" sz="25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5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73" y="3124200"/>
                <a:ext cx="8458200" cy="526298"/>
              </a:xfrm>
              <a:prstGeom prst="rect">
                <a:avLst/>
              </a:prstGeom>
              <a:blipFill rotWithShape="1">
                <a:blip r:embed="rId3"/>
                <a:stretch>
                  <a:fillRect b="-26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3225" y="4114800"/>
                <a:ext cx="8458200" cy="21081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শূন্য </a:t>
                </a:r>
                <a:r>
                  <a:rPr lang="en-US" sz="3000" b="1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ভেক্টরঃ</a:t>
                </a:r>
                <a:r>
                  <a:rPr lang="en-US" sz="3000" b="1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ভেক্টরের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শূন্য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ভেক্টরটিকে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শূন্য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ভেক্টর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শূন্য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ভেক্টরের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আদি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প্রান্ত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একই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শূন্য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ভেক্টরের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দিক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সুনির্দিষ্ট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নয়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শূন্য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ভেক্টরের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দিক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ভেক্টরের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দিক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বরাবর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গ্রহণ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শূন্য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ভেক্টরকে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pc="150" smtClean="0">
                        <a:ln w="11430"/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4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Arial" pitchFamily="34" charset="0"/>
                          </a:rPr>
                          <m:t>𝐴𝐵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Arial" pitchFamily="34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bar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e>
                    </m:ba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শূন্য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ভেক্টর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25" y="4114800"/>
                <a:ext cx="8458200" cy="2108141"/>
              </a:xfrm>
              <a:prstGeom prst="rect">
                <a:avLst/>
              </a:prstGeom>
              <a:blipFill rotWithShape="1">
                <a:blip r:embed="rId4"/>
                <a:stretch>
                  <a:fillRect l="-1657" t="-3757" b="-5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2530" cy="13555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0"/>
            <a:ext cx="1202530" cy="135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2" grpId="0" animBg="1"/>
      <p:bldP spid="3" grpId="0"/>
      <p:bldP spid="4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399" cy="146026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295399" cy="1460268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228600" y="1447800"/>
            <a:ext cx="8686800" cy="4724400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6-Point Star 1"/>
          <p:cNvSpPr/>
          <p:nvPr/>
        </p:nvSpPr>
        <p:spPr>
          <a:xfrm>
            <a:off x="2226469" y="28575"/>
            <a:ext cx="4707731" cy="121920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30301" y="152400"/>
            <a:ext cx="180369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150" dirty="0" err="1">
                <a:ln w="11430"/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731962"/>
            <a:ext cx="77724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spc="150" dirty="0" err="1">
                <a:ln w="11430"/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000" b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>
                <a:ln w="11430"/>
                <a:latin typeface="NikoshBAN" pitchFamily="2" charset="0"/>
                <a:cs typeface="NikoshBAN" pitchFamily="2" charset="0"/>
              </a:rPr>
              <a:t>ভেক্টরের</a:t>
            </a:r>
            <a:r>
              <a:rPr lang="en-US" sz="3000" b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150" dirty="0" err="1">
                <a:ln w="11430"/>
                <a:latin typeface="NikoshBAN" pitchFamily="2" charset="0"/>
                <a:cs typeface="NikoshBAN" pitchFamily="2" charset="0"/>
              </a:rPr>
              <a:t>সমতাঃ</a:t>
            </a:r>
            <a:r>
              <a:rPr lang="en-US" sz="3000" b="1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ভেক্টরকে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,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163" y="2362200"/>
            <a:ext cx="33734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(i)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854325"/>
            <a:ext cx="55626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(ii)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ধারক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অভিন্ন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037" y="3346450"/>
            <a:ext cx="4246563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(iii)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>
                <a:ln w="11430"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spc="150" dirty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5938" y="4267200"/>
            <a:ext cx="931862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" y="4267200"/>
            <a:ext cx="1082675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11438" y="4267200"/>
            <a:ext cx="931862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09900" y="4267200"/>
            <a:ext cx="1082675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57200" y="41910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05000" y="41910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90800" y="41910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38600" y="41910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257800" y="2667000"/>
            <a:ext cx="2438400" cy="160020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81000" y="44196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A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828800" y="44196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497138" y="44196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7519988" y="3667125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D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867400" y="3124200"/>
            <a:ext cx="1143000" cy="76200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791200" y="38100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34200" y="30480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653088" y="3186113"/>
            <a:ext cx="2438400" cy="160020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3916363" y="44196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D</a:t>
            </a: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6354763" y="42672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6705600" y="2754313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5529263" y="3516313"/>
            <a:ext cx="33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A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376988" y="3543300"/>
            <a:ext cx="1143000" cy="76200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300788" y="42291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443788" y="34671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910263" y="3321050"/>
            <a:ext cx="771525" cy="533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390409" y="3770313"/>
            <a:ext cx="771525" cy="533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1962" y="5105400"/>
                <a:ext cx="3957638" cy="747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এখানে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000" b="0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000" b="0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0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দিক</a:t>
                </a:r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0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এদের</a:t>
                </a:r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ধারক</a:t>
                </a:r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রেখা</a:t>
                </a:r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একই</a:t>
                </a:r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62" y="5105400"/>
                <a:ext cx="3957638" cy="747256"/>
              </a:xfrm>
              <a:prstGeom prst="rect">
                <a:avLst/>
              </a:prstGeom>
              <a:blipFill rotWithShape="1">
                <a:blip r:embed="rId4"/>
                <a:stretch>
                  <a:fillRect l="-1695" r="-1541" b="-13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610101" y="5105400"/>
                <a:ext cx="4152900" cy="747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এখানে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000" b="0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000" b="0" i="1" spc="150" smtClean="0">
                            <a:ln w="11430"/>
                            <a:latin typeface="Cambria Math"/>
                            <a:cs typeface="NikoshBAN" pitchFamily="2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0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দিক</a:t>
                </a:r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0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এদের</a:t>
                </a:r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ধারক</a:t>
                </a:r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রেখাদ্বয়</a:t>
                </a:r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spc="150" dirty="0" err="1" smtClean="0">
                    <a:ln w="11430"/>
                    <a:latin typeface="NikoshBAN" pitchFamily="2" charset="0"/>
                    <a:cs typeface="NikoshBAN" pitchFamily="2" charset="0"/>
                  </a:rPr>
                  <a:t>সমান্তরাল</a:t>
                </a:r>
                <a:r>
                  <a:rPr lang="en-US" sz="2000" spc="150" dirty="0" smtClean="0">
                    <a:ln w="11430"/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1" y="5105400"/>
                <a:ext cx="4152900" cy="747256"/>
              </a:xfrm>
              <a:prstGeom prst="rect">
                <a:avLst/>
              </a:prstGeom>
              <a:blipFill rotWithShape="1">
                <a:blip r:embed="rId5"/>
                <a:stretch>
                  <a:fillRect l="-1466" r="-1466" b="-13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304800" y="4267200"/>
            <a:ext cx="4229101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0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 animBg="1"/>
      <p:bldP spid="3" grpId="0"/>
      <p:bldP spid="4" grpId="0"/>
      <p:bldP spid="5" grpId="0"/>
      <p:bldP spid="6" grpId="0"/>
      <p:bldP spid="7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  <p:bldP spid="20" grpId="0"/>
      <p:bldP spid="22" grpId="0" animBg="1"/>
      <p:bldP spid="23" grpId="0" animBg="1"/>
      <p:bldP spid="25" grpId="0"/>
      <p:bldP spid="26" grpId="0"/>
      <p:bldP spid="27" grpId="0"/>
      <p:bldP spid="28" grpId="0"/>
      <p:bldP spid="30" grpId="0" animBg="1"/>
      <p:bldP spid="31" grpId="0" animBg="1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1726</Words>
  <Application>Microsoft Office PowerPoint</Application>
  <PresentationFormat>On-screen Show (4:3)</PresentationFormat>
  <Paragraphs>173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user 1</cp:lastModifiedBy>
  <cp:revision>60</cp:revision>
  <dcterms:created xsi:type="dcterms:W3CDTF">2020-07-10T15:10:38Z</dcterms:created>
  <dcterms:modified xsi:type="dcterms:W3CDTF">2020-07-16T14:40:54Z</dcterms:modified>
</cp:coreProperties>
</file>