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92" r:id="rId9"/>
    <p:sldId id="287" r:id="rId10"/>
    <p:sldId id="293" r:id="rId11"/>
    <p:sldId id="294" r:id="rId12"/>
    <p:sldId id="295" r:id="rId13"/>
    <p:sldId id="296" r:id="rId14"/>
    <p:sldId id="297" r:id="rId15"/>
    <p:sldId id="298" r:id="rId16"/>
    <p:sldId id="281" r:id="rId17"/>
    <p:sldId id="299" r:id="rId18"/>
    <p:sldId id="300" r:id="rId19"/>
    <p:sldId id="301" r:id="rId20"/>
    <p:sldId id="264" r:id="rId21"/>
    <p:sldId id="291" r:id="rId22"/>
    <p:sldId id="303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663" autoAdjust="0"/>
  </p:normalViewPr>
  <p:slideViewPr>
    <p:cSldViewPr>
      <p:cViewPr varScale="1">
        <p:scale>
          <a:sx n="55" d="100"/>
          <a:sy n="55" d="100"/>
        </p:scale>
        <p:origin x="17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802DA-F53C-44D4-9BD9-74C9BF75244C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3D1A5-8CDD-44C2-9AD0-8B481B534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D1A5-8CDD-44C2-9AD0-8B481B5340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D1A5-8CDD-44C2-9AD0-8B481B5340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D1A5-8CDD-44C2-9AD0-8B481B5340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9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D1A5-8CDD-44C2-9AD0-8B481B5340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D1A5-8CDD-44C2-9AD0-8B481B5340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5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40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1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4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6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55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80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2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5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21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5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1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40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6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64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5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5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  <p:sldLayoutId id="21474839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0.jfif"/><Relationship Id="rId4" Type="http://schemas.openxmlformats.org/officeDocument/2006/relationships/image" Target="../media/image18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0.jf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30.jfif"/><Relationship Id="rId7" Type="http://schemas.openxmlformats.org/officeDocument/2006/relationships/image" Target="../media/image6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fif"/><Relationship Id="rId3" Type="http://schemas.openxmlformats.org/officeDocument/2006/relationships/image" Target="../media/image16.jfif"/><Relationship Id="rId7" Type="http://schemas.openxmlformats.org/officeDocument/2006/relationships/image" Target="../media/image20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fif"/><Relationship Id="rId11" Type="http://schemas.openxmlformats.org/officeDocument/2006/relationships/image" Target="../media/image23.jpeg"/><Relationship Id="rId5" Type="http://schemas.openxmlformats.org/officeDocument/2006/relationships/image" Target="../media/image18.jfif"/><Relationship Id="rId10" Type="http://schemas.openxmlformats.org/officeDocument/2006/relationships/hyperlink" Target="https://commons.wikimedia.org/wiki/File:Chicken_roast_in_a_table_01.jpg" TargetMode="External"/><Relationship Id="rId4" Type="http://schemas.openxmlformats.org/officeDocument/2006/relationships/image" Target="../media/image17.jfif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3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060" y="508338"/>
            <a:ext cx="7553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01A9E-0A34-4159-B718-B13B9D947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0" y="1524001"/>
            <a:ext cx="7553879" cy="449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738CA6-13E5-48C2-B83B-81214593E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3006967"/>
            <a:ext cx="2686050" cy="2182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28DF82-2919-4B92-8EA3-622A9BAFA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5" y="3006967"/>
            <a:ext cx="2299830" cy="2182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AD81CA-9068-46B6-AB0F-C75948DFB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15" y="3006967"/>
            <a:ext cx="2311553" cy="2182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2C177D-2129-493A-902A-4AECDD3C1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15" y="761996"/>
            <a:ext cx="2311554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5087CD-0783-400F-8FDF-7651E27421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761996"/>
            <a:ext cx="268605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D58E22-3B43-45DD-9626-9D2BD92FC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6" y="761996"/>
            <a:ext cx="2299830" cy="1905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0F2019-0945-4146-A5A2-6E01D521DE3D}"/>
              </a:ext>
            </a:extLst>
          </p:cNvPr>
          <p:cNvSpPr txBox="1"/>
          <p:nvPr/>
        </p:nvSpPr>
        <p:spPr>
          <a:xfrm>
            <a:off x="762000" y="5529405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4E6F9-48D7-4CCC-842F-49751514A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18" y="654235"/>
            <a:ext cx="2270248" cy="2062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C02C6F-E41A-4BE8-B565-20CAFB22D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18" y="3224851"/>
            <a:ext cx="2270248" cy="2009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64B843-814C-4EB9-A665-096878A62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10" y="672268"/>
            <a:ext cx="2698871" cy="2185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9D637-157F-48DA-9829-D92999B3A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0" y="795173"/>
            <a:ext cx="2451954" cy="2062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34C870-5099-49E9-A7FA-B4608C6481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1" y="3145274"/>
            <a:ext cx="2451954" cy="2062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7BE30C-0D5C-4999-9A33-C0471FB786A4}"/>
              </a:ext>
            </a:extLst>
          </p:cNvPr>
          <p:cNvSpPr txBox="1"/>
          <p:nvPr/>
        </p:nvSpPr>
        <p:spPr>
          <a:xfrm>
            <a:off x="740020" y="5530805"/>
            <a:ext cx="771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ভাত,আলু,রুটি এবং শাকসবজি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2FDEC-4CB8-4511-B1D0-D8259A676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16" y="3188773"/>
            <a:ext cx="2631465" cy="20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4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C55E5-BC17-43BE-A859-38B6F3ED7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3375799" cy="238373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0076B0-5479-47EC-BD2F-5C7DDBB84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838199"/>
            <a:ext cx="3533776" cy="238374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0B469-670D-4F6D-B492-FE858B952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28" y="3448291"/>
            <a:ext cx="4374356" cy="219050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B0075B-B726-4F96-B920-419D1F2AD71F}"/>
              </a:ext>
            </a:extLst>
          </p:cNvPr>
          <p:cNvSpPr txBox="1"/>
          <p:nvPr/>
        </p:nvSpPr>
        <p:spPr>
          <a:xfrm>
            <a:off x="1976692" y="5665856"/>
            <a:ext cx="519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আটা ময়দা থেকে রুটি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02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70F1A6-CD30-4754-A497-57A81E078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7" y="685098"/>
            <a:ext cx="3557670" cy="238564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E4035F-6723-4212-A549-CA429B94F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35" y="632344"/>
            <a:ext cx="3622146" cy="243840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777C6-1E03-4727-8EA2-55AAF7506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81" y="3252803"/>
            <a:ext cx="3598700" cy="21720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326873-7552-4E19-843E-3DB0C655C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5" y="3282111"/>
            <a:ext cx="3560742" cy="218843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2C935-02E6-4E81-B242-1953EA6F16DB}"/>
              </a:ext>
            </a:extLst>
          </p:cNvPr>
          <p:cNvSpPr txBox="1"/>
          <p:nvPr/>
        </p:nvSpPr>
        <p:spPr>
          <a:xfrm>
            <a:off x="1000807" y="5670189"/>
            <a:ext cx="714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AA1E5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আটা ময়দা  পাওয়া যায় গম থেকে।</a:t>
            </a:r>
            <a:endParaRPr lang="en-US" sz="4000" dirty="0">
              <a:solidFill>
                <a:srgbClr val="AA1E5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3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2BEAD-9CE5-4A6C-8F95-153E4295D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71415"/>
            <a:ext cx="2454520" cy="1864702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0C050-469B-4065-8CBF-5B3913B7D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76" y="903322"/>
            <a:ext cx="2143124" cy="1873495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DAC0CF-78B2-43D4-8DC1-CC1760024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76" y="3133315"/>
            <a:ext cx="2190017" cy="1902802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00CF53-3B69-4023-AB29-C95F8C7DC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56" y="827122"/>
            <a:ext cx="2237643" cy="1902803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35ED7E-F98E-49DF-896B-CE0E7E46D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7122"/>
            <a:ext cx="2454520" cy="1949695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2BA002-4408-49D9-B47F-35B4DE2B141B}"/>
              </a:ext>
            </a:extLst>
          </p:cNvPr>
          <p:cNvSpPr txBox="1"/>
          <p:nvPr/>
        </p:nvSpPr>
        <p:spPr>
          <a:xfrm>
            <a:off x="1019907" y="5181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আম,জাম কাঁঠাল,কলা,কমলা ইত্যাদি ফল ও আমরা উদ্ভিদ থেকে পেয়ে থাকি।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19771C-CF0A-4B1A-9DF0-84C14341D7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56" y="3133315"/>
            <a:ext cx="2237643" cy="190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07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2C7869-E3B5-471F-BDEF-5407CC700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1" y="685798"/>
            <a:ext cx="3352800" cy="2286002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46558B-577D-4945-A34A-050DCFE9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77" y="685798"/>
            <a:ext cx="3352800" cy="2286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F30B90-764E-4D25-A1EA-3AE329AD5DE6}"/>
              </a:ext>
            </a:extLst>
          </p:cNvPr>
          <p:cNvSpPr txBox="1"/>
          <p:nvPr/>
        </p:nvSpPr>
        <p:spPr>
          <a:xfrm>
            <a:off x="838200" y="3863878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তার খাদ্য থেকে প্রয়োজনীয় শক্তি পেয়ে থাকে। খাদ্য আমাদের বৃদ্ধি এবং কাজ করার প্রয়োজনীয় শক্তি যোগায়। মানুষ ও অন্যান্য সকল প্রাণীরই খাদ্যের প্রয়োজন।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14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169" y="1066800"/>
            <a:ext cx="7661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হলো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বেঁচে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আমরা খাদ্য থেকেই পুষ্টি পেয়ে থাকি।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FEBCB7-D10F-4FAF-8473-B9DF6F48E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2749561"/>
            <a:ext cx="1977726" cy="15850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A0CC54-05AD-4463-9156-A3796934DFE6}"/>
              </a:ext>
            </a:extLst>
          </p:cNvPr>
          <p:cNvSpPr txBox="1"/>
          <p:nvPr/>
        </p:nvSpPr>
        <p:spPr>
          <a:xfrm>
            <a:off x="756550" y="4795747"/>
            <a:ext cx="754577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আমাদের দেহ গঠন করে। দেহের মাংশপেশির ক্ষয়পূরণ ও রক্ত তৈরি এবং রক্ষণাবেক্ষণে আমিষ প্রয়োজন। মাছ, মাংস,ডিম,ডাল এবং শিমের বিচিতে প্রচুর পরিমাণে আমিষ আছে।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B0B42-8E87-460E-AED7-E3659BF7E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0" y="758575"/>
            <a:ext cx="2716509" cy="1600199"/>
          </a:xfrm>
          <a:prstGeom prst="rect">
            <a:avLst/>
          </a:prstGeom>
        </p:spPr>
      </p:pic>
      <p:pic>
        <p:nvPicPr>
          <p:cNvPr id="12" name="Picture 11" descr="dffwe.jfif">
            <a:extLst>
              <a:ext uri="{FF2B5EF4-FFF2-40B4-BE49-F238E27FC236}">
                <a16:creationId xmlns:a16="http://schemas.microsoft.com/office/drawing/2014/main" id="{463C4582-54FA-4C34-BB3A-6C2E59CE8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50" y="2741985"/>
            <a:ext cx="2658119" cy="1592624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D66E2B-8C76-4568-BECA-78F965160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82" y="758575"/>
            <a:ext cx="2227718" cy="16001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EB497AC-79A9-407E-8829-F52A326EB7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16" y="2734409"/>
            <a:ext cx="2364107" cy="160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715B71-55FD-4C1F-9BDD-ECD7824A0C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23" y="840142"/>
            <a:ext cx="2364107" cy="16001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10CB1E-5C78-4A05-BB43-C7676004D310}"/>
              </a:ext>
            </a:extLst>
          </p:cNvPr>
          <p:cNvSpPr txBox="1"/>
          <p:nvPr/>
        </p:nvSpPr>
        <p:spPr>
          <a:xfrm>
            <a:off x="2971800" y="435144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228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B9AB1-891E-4539-8906-58602939C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9713"/>
            <a:ext cx="2667065" cy="1533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50BA49-FDA5-4B31-B02A-FFBA2A98A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46" y="769713"/>
            <a:ext cx="2347212" cy="153323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7370E-7740-463A-804D-5C9C607FB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96" y="769713"/>
            <a:ext cx="2347213" cy="1533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749BD6-D3C2-4FF4-88E6-DA9E21B7E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2373255" cy="2083868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AD8E15-9A86-48D7-A88E-556D8C470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90800"/>
            <a:ext cx="2133600" cy="2083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E726D9-7C2E-46EF-BBF0-0BAB62FC7E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16" y="2590800"/>
            <a:ext cx="2619375" cy="20838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2E3819-810C-44B0-8A99-86BB7EF3B940}"/>
              </a:ext>
            </a:extLst>
          </p:cNvPr>
          <p:cNvSpPr txBox="1"/>
          <p:nvPr/>
        </p:nvSpPr>
        <p:spPr>
          <a:xfrm>
            <a:off x="914400" y="5532094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শস্য জাতীয় খাদ্য যেমন-ধান,গম,ভুট্টা ইত্যাদিতে প্রচুর পরিমাণে শর্করা আছে।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করার প্রয়োজনীয় শক্তি আমরা শর্করা থেকে পেয়ে থাকি।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784BB-4995-4D22-974F-E94B7C0384AA}"/>
              </a:ext>
            </a:extLst>
          </p:cNvPr>
          <p:cNvSpPr txBox="1"/>
          <p:nvPr/>
        </p:nvSpPr>
        <p:spPr>
          <a:xfrm>
            <a:off x="3659965" y="4952585"/>
            <a:ext cx="488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8A400-9F88-4782-8484-00B90A52F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9" y="696615"/>
            <a:ext cx="1681162" cy="1759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DF93F0-3E0B-4E2D-8CF2-6F4F5C50E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12" y="678823"/>
            <a:ext cx="1938422" cy="175905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FD21D-3122-4F14-90A4-11390317D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86" y="695066"/>
            <a:ext cx="1938422" cy="1742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227BEE-EE42-4BA4-981D-6F0BF6AF9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77" y="678823"/>
            <a:ext cx="1726783" cy="1749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4D085-D062-4A1E-9DA3-1D3B9EC4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6" y="2768844"/>
            <a:ext cx="1681162" cy="1639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C1C036-5D16-4B0A-BD7E-79D4C10CC6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08" y="2705100"/>
            <a:ext cx="2143125" cy="17150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C24486-EDE0-447E-B8D4-4F0A3B79D5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85" y="2731110"/>
            <a:ext cx="3729435" cy="17150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F391AC-F3D3-4559-85B6-0FE55E0FD954}"/>
              </a:ext>
            </a:extLst>
          </p:cNvPr>
          <p:cNvSpPr txBox="1"/>
          <p:nvPr/>
        </p:nvSpPr>
        <p:spPr>
          <a:xfrm>
            <a:off x="1599052" y="4509878"/>
            <a:ext cx="37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AA1E5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 জাতীয় খাদ্য</a:t>
            </a:r>
            <a:endParaRPr lang="en-US" sz="2800" dirty="0">
              <a:solidFill>
                <a:srgbClr val="AA1E5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ADDE8-6EBB-4C29-9C58-C8D9F30A7C65}"/>
              </a:ext>
            </a:extLst>
          </p:cNvPr>
          <p:cNvSpPr txBox="1"/>
          <p:nvPr/>
        </p:nvSpPr>
        <p:spPr>
          <a:xfrm>
            <a:off x="711046" y="4831438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দুধ,ঘি,মাখন,পনির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উদ্ভিদজাত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তেলেও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যেমন-সয়াবিন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সরিষার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53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A906290-04F1-46B3-8E5B-ECB7548BC1F4}"/>
              </a:ext>
            </a:extLst>
          </p:cNvPr>
          <p:cNvGrpSpPr/>
          <p:nvPr/>
        </p:nvGrpSpPr>
        <p:grpSpPr>
          <a:xfrm>
            <a:off x="723900" y="762000"/>
            <a:ext cx="7696200" cy="5333999"/>
            <a:chOff x="762000" y="762000"/>
            <a:chExt cx="7696200" cy="5333999"/>
          </a:xfrm>
        </p:grpSpPr>
        <p:sp>
          <p:nvSpPr>
            <p:cNvPr id="2" name="TextBox 1"/>
            <p:cNvSpPr txBox="1"/>
            <p:nvPr/>
          </p:nvSpPr>
          <p:spPr>
            <a:xfrm>
              <a:off x="762000" y="762000"/>
              <a:ext cx="769620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u="sng" dirty="0">
                  <a:latin typeface="NikoshBAN" pitchFamily="2" charset="0"/>
                  <a:cs typeface="NikoshBAN" pitchFamily="2" charset="0"/>
                </a:rPr>
                <a:t>শিক্ষক পরিচিতিঃ</a:t>
              </a:r>
            </a:p>
            <a:p>
              <a:r>
                <a:rPr lang="bn-IN" sz="4400" dirty="0">
                  <a:latin typeface="NikoshBAN" pitchFamily="2" charset="0"/>
                  <a:cs typeface="NikoshBAN" pitchFamily="2" charset="0"/>
                </a:rPr>
                <a:t>নামঃ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ফ</a:t>
              </a:r>
              <a:r>
                <a:rPr lang="as-IN" sz="44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4400" dirty="0"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44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খাতুন</a:t>
              </a:r>
              <a:endParaRPr lang="bn-IN" sz="4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4400" dirty="0">
                  <a:latin typeface="NikoshBAN" pitchFamily="2" charset="0"/>
                  <a:cs typeface="NikoshBAN" pitchFamily="2" charset="0"/>
                </a:rPr>
                <a:t>প্রতিষ্ঠানঃহাতিশা সরকারি প্রাথমিক বিদ্যালয়</a:t>
              </a:r>
            </a:p>
            <a:p>
              <a:r>
                <a:rPr lang="bn-IN" sz="4400" dirty="0">
                  <a:latin typeface="NikoshBAN" pitchFamily="2" charset="0"/>
                  <a:cs typeface="NikoshBAN" pitchFamily="2" charset="0"/>
                </a:rPr>
                <a:t>কাহারোল,দিনাজপুর।</a:t>
              </a:r>
            </a:p>
            <a:p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0000" y="3932098"/>
              <a:ext cx="5588000" cy="216390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831" y="533400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পাঠ্য বইয়ের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সংযোগঃ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৪৩-৪৫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FA1920-2840-429F-B7B6-E0F31C70A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62000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738" y="778014"/>
            <a:ext cx="267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আমিষ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আমিষ জাতীয় চারটি খাবারের নাম ও ১টি 					    প্রধান কাজ লেখ।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শর্করা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জাতীয় চারটি খাবারের নাম ও ১টি প্রধান 				    	কাজ লেখ।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চর্বি দল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জাতীয় চারটি খাবারের নাম ও ১টি প্রধান 				      কাজ লেখ।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ভিটামিন দল      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এরকম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চারটি 				     খাবারের নাম ও ১টি প্রধান কাজ লেখ।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6CD3C-6CCE-4D71-B5CF-E4F0490F0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81051"/>
            <a:ext cx="4114800" cy="188594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9A80CF-A97E-4B3F-8DA3-57E4122C25EE}"/>
              </a:ext>
            </a:extLst>
          </p:cNvPr>
          <p:cNvCxnSpPr>
            <a:cxnSpLocks/>
          </p:cNvCxnSpPr>
          <p:nvPr/>
        </p:nvCxnSpPr>
        <p:spPr>
          <a:xfrm>
            <a:off x="2356339" y="2895600"/>
            <a:ext cx="3810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2362A6-A673-42C5-AE46-2046153BD1BA}"/>
              </a:ext>
            </a:extLst>
          </p:cNvPr>
          <p:cNvCxnSpPr>
            <a:cxnSpLocks/>
          </p:cNvCxnSpPr>
          <p:nvPr/>
        </p:nvCxnSpPr>
        <p:spPr>
          <a:xfrm>
            <a:off x="2318240" y="3810000"/>
            <a:ext cx="3810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F1FB94-C5C1-47D7-8EB3-215EEC9DBAB7}"/>
              </a:ext>
            </a:extLst>
          </p:cNvPr>
          <p:cNvCxnSpPr>
            <a:cxnSpLocks/>
          </p:cNvCxnSpPr>
          <p:nvPr/>
        </p:nvCxnSpPr>
        <p:spPr>
          <a:xfrm>
            <a:off x="2318240" y="4648200"/>
            <a:ext cx="436686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23309C-87D1-4D21-B6D6-9E7BA2228797}"/>
              </a:ext>
            </a:extLst>
          </p:cNvPr>
          <p:cNvCxnSpPr>
            <a:cxnSpLocks/>
          </p:cNvCxnSpPr>
          <p:nvPr/>
        </p:nvCxnSpPr>
        <p:spPr>
          <a:xfrm>
            <a:off x="2426679" y="5486400"/>
            <a:ext cx="3810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963334-2F31-4B73-A215-AA8394F2FE04}"/>
              </a:ext>
            </a:extLst>
          </p:cNvPr>
          <p:cNvSpPr txBox="1"/>
          <p:nvPr/>
        </p:nvSpPr>
        <p:spPr>
          <a:xfrm>
            <a:off x="908538" y="701143"/>
            <a:ext cx="549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553F4-C4C9-42F0-A792-2E4DEDC7E708}"/>
              </a:ext>
            </a:extLst>
          </p:cNvPr>
          <p:cNvSpPr txBox="1"/>
          <p:nvPr/>
        </p:nvSpPr>
        <p:spPr>
          <a:xfrm>
            <a:off x="908538" y="4189283"/>
            <a:ext cx="64828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খাবার তুমি নিয়মিত খাও তার তালিকা তৈরি করে নিয়ে আসবে।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AE9E1D9-4C43-4FCB-A3F6-DA3D77E18BA2}"/>
              </a:ext>
            </a:extLst>
          </p:cNvPr>
          <p:cNvSpPr/>
          <p:nvPr/>
        </p:nvSpPr>
        <p:spPr>
          <a:xfrm>
            <a:off x="943706" y="1606888"/>
            <a:ext cx="6447693" cy="2395844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1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953000"/>
            <a:ext cx="7467599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8000" u="sng" dirty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692DE-C75C-4BEA-AEBB-C768E9C9D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467599" cy="4114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2F153EF-272E-4279-9E8F-850171CB93D4}"/>
              </a:ext>
            </a:extLst>
          </p:cNvPr>
          <p:cNvGrpSpPr/>
          <p:nvPr/>
        </p:nvGrpSpPr>
        <p:grpSpPr>
          <a:xfrm>
            <a:off x="152400" y="914400"/>
            <a:ext cx="8458200" cy="4616648"/>
            <a:chOff x="68424" y="381000"/>
            <a:chExt cx="9044474" cy="5276080"/>
          </a:xfrm>
        </p:grpSpPr>
        <p:sp>
          <p:nvSpPr>
            <p:cNvPr id="2" name="TextBox 1"/>
            <p:cNvSpPr txBox="1"/>
            <p:nvPr/>
          </p:nvSpPr>
          <p:spPr>
            <a:xfrm>
              <a:off x="68424" y="381000"/>
              <a:ext cx="5494176" cy="5276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u="sng" dirty="0">
                  <a:latin typeface="NikoshBAN" pitchFamily="2" charset="0"/>
                  <a:cs typeface="NikoshBAN" pitchFamily="2" charset="0"/>
                </a:rPr>
                <a:t>পাঠ পরিচিতিঃ</a:t>
              </a:r>
            </a:p>
            <a:p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বিষয়ঃ প্রাথমিক বিজ্ঞান</a:t>
              </a:r>
            </a:p>
            <a:p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তৄতীয়</a:t>
              </a:r>
            </a:p>
            <a:p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খাদ্য</a:t>
              </a:r>
            </a:p>
            <a:p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শিরোনামঃ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খাদ্য ও পুষ্টি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3A3459-BBA6-4155-ADDF-7071149B7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111" t="20348" r="35630" b="15329"/>
            <a:stretch/>
          </p:blipFill>
          <p:spPr>
            <a:xfrm>
              <a:off x="5715000" y="1513095"/>
              <a:ext cx="3397898" cy="41439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8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.1.1.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পুষ্টি কি তা বলতে পারবে।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8.2.1.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পুষ্টি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খাদ্যের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করতে পারবে।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B227BD-6C80-44DE-9E7F-FE014464CE4D}"/>
              </a:ext>
            </a:extLst>
          </p:cNvPr>
          <p:cNvSpPr txBox="1"/>
          <p:nvPr/>
        </p:nvSpPr>
        <p:spPr>
          <a:xfrm>
            <a:off x="754124" y="523215"/>
            <a:ext cx="7929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ছবিতে কি দেখতে পাচ্ছ?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4C0306-7CD5-48C3-9CDE-E04B8845C74F}"/>
              </a:ext>
            </a:extLst>
          </p:cNvPr>
          <p:cNvSpPr txBox="1"/>
          <p:nvPr/>
        </p:nvSpPr>
        <p:spPr>
          <a:xfrm>
            <a:off x="644454" y="5683842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রকমের খা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265EBC-E777-4389-8C6F-0A4669962570}"/>
              </a:ext>
            </a:extLst>
          </p:cNvPr>
          <p:cNvGrpSpPr/>
          <p:nvPr/>
        </p:nvGrpSpPr>
        <p:grpSpPr>
          <a:xfrm>
            <a:off x="754124" y="1316260"/>
            <a:ext cx="7534275" cy="4225480"/>
            <a:chOff x="878866" y="954741"/>
            <a:chExt cx="8127705" cy="45316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550919-2F6A-466A-863E-25803862B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289" y="3200400"/>
              <a:ext cx="2614246" cy="2286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8EF628-2D46-4BB1-954D-868B697CA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212" y="3182815"/>
              <a:ext cx="2734359" cy="228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123727-4033-40BE-9E45-9ACA10536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89" y="3200400"/>
              <a:ext cx="2590800" cy="2286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1926C9-5DE8-494D-AA15-83744D008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733" y="996463"/>
              <a:ext cx="2838450" cy="201636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8C8D268-50F7-4A2B-A40F-CDFDCFFA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977" y="954741"/>
              <a:ext cx="2388577" cy="201636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FCC1E0F-7EEF-44AD-8B78-F590DD26C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866" y="954742"/>
              <a:ext cx="2570286" cy="201636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691B20-7613-4837-A2CC-F392188D5E67}"/>
              </a:ext>
            </a:extLst>
          </p:cNvPr>
          <p:cNvGrpSpPr/>
          <p:nvPr/>
        </p:nvGrpSpPr>
        <p:grpSpPr>
          <a:xfrm>
            <a:off x="1028700" y="1752600"/>
            <a:ext cx="7086600" cy="2888378"/>
            <a:chOff x="533400" y="228600"/>
            <a:chExt cx="7086600" cy="288837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315F5E8-0E0E-49CF-BD72-F8C0744A677D}"/>
                </a:ext>
              </a:extLst>
            </p:cNvPr>
            <p:cNvSpPr/>
            <p:nvPr/>
          </p:nvSpPr>
          <p:spPr>
            <a:xfrm>
              <a:off x="533400" y="228600"/>
              <a:ext cx="7086600" cy="288837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00200" y="1113692"/>
              <a:ext cx="495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latin typeface="NikoshBAN" pitchFamily="2" charset="0"/>
                  <a:cs typeface="NikoshBAN" pitchFamily="2" charset="0"/>
                </a:rPr>
                <a:t>খাদ্য ও পুষ্টি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C544BA2-A968-4F3D-A136-24A7DD926127}"/>
              </a:ext>
            </a:extLst>
          </p:cNvPr>
          <p:cNvSpPr txBox="1"/>
          <p:nvPr/>
        </p:nvSpPr>
        <p:spPr>
          <a:xfrm>
            <a:off x="1787769" y="762000"/>
            <a:ext cx="4589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686800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পূ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র্বজ্ঞান যাচাইঃ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খাবার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বেঁচে থাকার জন্য আমাদের খাদ্যের প্রয়োজন	   কেন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কোন ধরনের খাদ্যের প্রয়োজন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CB13A8-8D78-4F31-9466-F706FA23A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9" y="778403"/>
            <a:ext cx="1940734" cy="12423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E56385-FDDC-4781-9382-E020AD5DD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19" y="740557"/>
            <a:ext cx="1512976" cy="128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EC5ABA-02D6-4D26-8560-1592223B6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88" y="849198"/>
            <a:ext cx="1683402" cy="12911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E64FB-DFC8-4115-AACE-8C331AA49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12077" y="748998"/>
            <a:ext cx="1557263" cy="1324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9A7B6B-C04F-46FC-AC64-7E55290F02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6" y="2574583"/>
            <a:ext cx="1945935" cy="12423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F7B497-58D9-42F7-AE7F-9E0796C4EB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2" y="2574583"/>
            <a:ext cx="1582214" cy="12423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66313F-75CE-4BBA-BA11-0737A1338E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757220" y="2612555"/>
            <a:ext cx="1617781" cy="12043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F63D10-8A0A-45B4-8530-EDCCCD9110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77" y="2561915"/>
            <a:ext cx="1523192" cy="1255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C665D0-355A-48DE-ACCD-BCC624ED757B}"/>
              </a:ext>
            </a:extLst>
          </p:cNvPr>
          <p:cNvSpPr txBox="1"/>
          <p:nvPr/>
        </p:nvSpPr>
        <p:spPr>
          <a:xfrm>
            <a:off x="1520933" y="2051016"/>
            <a:ext cx="98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BED4A-6691-4EB2-B487-BBEE536C8EC5}"/>
              </a:ext>
            </a:extLst>
          </p:cNvPr>
          <p:cNvSpPr txBox="1"/>
          <p:nvPr/>
        </p:nvSpPr>
        <p:spPr>
          <a:xfrm>
            <a:off x="3260312" y="2091524"/>
            <a:ext cx="71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FE5D4-DC37-4945-A178-0D2C191A159B}"/>
              </a:ext>
            </a:extLst>
          </p:cNvPr>
          <p:cNvSpPr txBox="1"/>
          <p:nvPr/>
        </p:nvSpPr>
        <p:spPr>
          <a:xfrm>
            <a:off x="5276671" y="2029024"/>
            <a:ext cx="185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714714-94C1-4511-9B2C-1600A02F7123}"/>
              </a:ext>
            </a:extLst>
          </p:cNvPr>
          <p:cNvSpPr txBox="1"/>
          <p:nvPr/>
        </p:nvSpPr>
        <p:spPr>
          <a:xfrm>
            <a:off x="7239000" y="2104721"/>
            <a:ext cx="121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216F3D-090F-45A7-96F6-7CAB93AF1A09}"/>
              </a:ext>
            </a:extLst>
          </p:cNvPr>
          <p:cNvSpPr txBox="1"/>
          <p:nvPr/>
        </p:nvSpPr>
        <p:spPr>
          <a:xfrm rot="10800000" flipV="1">
            <a:off x="1443312" y="3912078"/>
            <a:ext cx="122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9421F7-E97C-4DAF-A368-A9C389C5ACEB}"/>
              </a:ext>
            </a:extLst>
          </p:cNvPr>
          <p:cNvSpPr txBox="1"/>
          <p:nvPr/>
        </p:nvSpPr>
        <p:spPr>
          <a:xfrm>
            <a:off x="3156567" y="390767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A8E45C-5F5F-40D8-8DC4-27DD82F9895D}"/>
              </a:ext>
            </a:extLst>
          </p:cNvPr>
          <p:cNvSpPr txBox="1"/>
          <p:nvPr/>
        </p:nvSpPr>
        <p:spPr>
          <a:xfrm>
            <a:off x="4876800" y="3886200"/>
            <a:ext cx="183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মুরগির রোস্ট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27F2B2-81E7-400A-9BCF-5B53715842FF}"/>
              </a:ext>
            </a:extLst>
          </p:cNvPr>
          <p:cNvSpPr txBox="1"/>
          <p:nvPr/>
        </p:nvSpPr>
        <p:spPr>
          <a:xfrm>
            <a:off x="7074880" y="386135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F43178-249B-480D-A29C-148E4EEB6D4A}"/>
              </a:ext>
            </a:extLst>
          </p:cNvPr>
          <p:cNvSpPr txBox="1"/>
          <p:nvPr/>
        </p:nvSpPr>
        <p:spPr>
          <a:xfrm>
            <a:off x="697520" y="4125870"/>
            <a:ext cx="8569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খাবারগুলোকে নিচের ছকের মতো  সাজাও [জোড়ায় কাজ]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3593C2-3BF8-4259-A0D6-A0F42E81EC36}"/>
              </a:ext>
            </a:extLst>
          </p:cNvPr>
          <p:cNvGrpSpPr/>
          <p:nvPr/>
        </p:nvGrpSpPr>
        <p:grpSpPr>
          <a:xfrm>
            <a:off x="729191" y="4675203"/>
            <a:ext cx="7620000" cy="1554480"/>
            <a:chOff x="838200" y="2971800"/>
            <a:chExt cx="7620000" cy="224028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09CB1F-E320-4C1A-91D6-AAA0A8912E97}"/>
                </a:ext>
              </a:extLst>
            </p:cNvPr>
            <p:cNvSpPr/>
            <p:nvPr/>
          </p:nvSpPr>
          <p:spPr>
            <a:xfrm>
              <a:off x="838200" y="2971800"/>
              <a:ext cx="3810000" cy="64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3192FD-C3F5-4995-B163-F999A406D05F}"/>
                </a:ext>
              </a:extLst>
            </p:cNvPr>
            <p:cNvSpPr/>
            <p:nvPr/>
          </p:nvSpPr>
          <p:spPr>
            <a:xfrm>
              <a:off x="4648200" y="2971800"/>
              <a:ext cx="3810000" cy="64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41789DA-2841-4255-9F3A-7D9DF463DE31}"/>
                </a:ext>
              </a:extLst>
            </p:cNvPr>
            <p:cNvSpPr/>
            <p:nvPr/>
          </p:nvSpPr>
          <p:spPr>
            <a:xfrm>
              <a:off x="838200" y="361188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43BA5F-209D-49A1-BB05-36D218B9D525}"/>
                </a:ext>
              </a:extLst>
            </p:cNvPr>
            <p:cNvSpPr/>
            <p:nvPr/>
          </p:nvSpPr>
          <p:spPr>
            <a:xfrm>
              <a:off x="4648200" y="361188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5C3493-E25E-41BB-9FFD-A81E096640DC}"/>
                </a:ext>
              </a:extLst>
            </p:cNvPr>
            <p:cNvSpPr/>
            <p:nvPr/>
          </p:nvSpPr>
          <p:spPr>
            <a:xfrm>
              <a:off x="838200" y="4038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B5A23A-F956-4608-9A58-9D137C9DCD88}"/>
                </a:ext>
              </a:extLst>
            </p:cNvPr>
            <p:cNvSpPr/>
            <p:nvPr/>
          </p:nvSpPr>
          <p:spPr>
            <a:xfrm>
              <a:off x="4648200" y="4038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F2A862B-F93A-4683-AAC5-768F2AAE1CAA}"/>
                </a:ext>
              </a:extLst>
            </p:cNvPr>
            <p:cNvSpPr/>
            <p:nvPr/>
          </p:nvSpPr>
          <p:spPr>
            <a:xfrm>
              <a:off x="838200" y="4419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C9E25B-5103-4A74-AA26-63D0F8C8CA4B}"/>
                </a:ext>
              </a:extLst>
            </p:cNvPr>
            <p:cNvSpPr/>
            <p:nvPr/>
          </p:nvSpPr>
          <p:spPr>
            <a:xfrm>
              <a:off x="4648200" y="4419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9A17BFE-3ACF-4A4F-B852-D3E17661982F}"/>
                </a:ext>
              </a:extLst>
            </p:cNvPr>
            <p:cNvSpPr/>
            <p:nvPr/>
          </p:nvSpPr>
          <p:spPr>
            <a:xfrm>
              <a:off x="838200" y="4800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397449-1F8B-4E9C-B247-2B4262A23DB3}"/>
                </a:ext>
              </a:extLst>
            </p:cNvPr>
            <p:cNvSpPr/>
            <p:nvPr/>
          </p:nvSpPr>
          <p:spPr>
            <a:xfrm>
              <a:off x="4648200" y="4800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2B9D8B-EA63-421D-95B0-D15AD6B9BEBA}"/>
                </a:ext>
              </a:extLst>
            </p:cNvPr>
            <p:cNvSpPr txBox="1"/>
            <p:nvPr/>
          </p:nvSpPr>
          <p:spPr>
            <a:xfrm>
              <a:off x="1371600" y="297180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প্রাণী থেকে পাওয়া 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514F36-D6C6-497C-98D2-FBF5A36CE5A4}"/>
                </a:ext>
              </a:extLst>
            </p:cNvPr>
            <p:cNvSpPr txBox="1"/>
            <p:nvPr/>
          </p:nvSpPr>
          <p:spPr>
            <a:xfrm>
              <a:off x="5105400" y="297180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উদ্ভিদ থেকে পাওয়া 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61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8" grpId="0"/>
      <p:bldP spid="20" grpId="0"/>
      <p:bldP spid="22" grpId="0"/>
      <p:bldP spid="26" grpId="0"/>
      <p:bldP spid="27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942668-91EE-4F7D-A1E3-4A8887CA3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92" y="784653"/>
            <a:ext cx="2696220" cy="1723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B2FEE1-D3CF-4D9C-B476-C46469A7E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68" y="2743797"/>
            <a:ext cx="2478651" cy="15222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D624FA-A1F6-4610-B8A6-ACEAF9302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2" y="784655"/>
            <a:ext cx="2307387" cy="17305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04B78A-DF1A-4A0D-9A25-B450F0596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61" y="761206"/>
            <a:ext cx="2448607" cy="17472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1FD6DB-32C7-4721-AC30-71D06B5AF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2" y="2743800"/>
            <a:ext cx="2329636" cy="15222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0AAF83-359E-4AE6-A723-C6D00AF2B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75" y="2743797"/>
            <a:ext cx="2478650" cy="1522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4C0E77-6D93-403D-B592-597C5D3C6D33}"/>
              </a:ext>
            </a:extLst>
          </p:cNvPr>
          <p:cNvSpPr txBox="1"/>
          <p:nvPr/>
        </p:nvSpPr>
        <p:spPr>
          <a:xfrm>
            <a:off x="729865" y="4477919"/>
            <a:ext cx="747860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নানা রকমের খাবার খাই।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40C6DE-DAB6-4550-94B5-CFD15D6864E8}"/>
              </a:ext>
            </a:extLst>
          </p:cNvPr>
          <p:cNvSpPr/>
          <p:nvPr/>
        </p:nvSpPr>
        <p:spPr>
          <a:xfrm>
            <a:off x="729865" y="5185805"/>
            <a:ext cx="53303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 বিভিন্ন উৎস থেকে আসে।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2045</TotalTime>
  <Words>477</Words>
  <Application>Microsoft Office PowerPoint</Application>
  <PresentationFormat>On-screen Show (4:3)</PresentationFormat>
  <Paragraphs>70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DPE</cp:lastModifiedBy>
  <cp:revision>178</cp:revision>
  <dcterms:created xsi:type="dcterms:W3CDTF">2006-08-16T00:00:00Z</dcterms:created>
  <dcterms:modified xsi:type="dcterms:W3CDTF">2020-07-21T18:56:50Z</dcterms:modified>
</cp:coreProperties>
</file>