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0" r:id="rId3"/>
    <p:sldId id="257" r:id="rId4"/>
    <p:sldId id="266" r:id="rId5"/>
    <p:sldId id="261" r:id="rId6"/>
    <p:sldId id="273" r:id="rId7"/>
    <p:sldId id="258" r:id="rId8"/>
    <p:sldId id="267" r:id="rId9"/>
    <p:sldId id="268" r:id="rId10"/>
    <p:sldId id="271" r:id="rId11"/>
    <p:sldId id="274" r:id="rId12"/>
    <p:sldId id="262" r:id="rId13"/>
    <p:sldId id="272" r:id="rId14"/>
    <p:sldId id="275" r:id="rId15"/>
    <p:sldId id="270"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0632D4-63C6-41DD-AF48-E60E7488668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114181022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632D4-63C6-41DD-AF48-E60E7488668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143106856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632D4-63C6-41DD-AF48-E60E7488668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33916231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632D4-63C6-41DD-AF48-E60E7488668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147571146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0632D4-63C6-41DD-AF48-E60E74886680}"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141705926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0632D4-63C6-41DD-AF48-E60E74886680}"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270772090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0632D4-63C6-41DD-AF48-E60E74886680}" type="datetimeFigureOut">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387270270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0632D4-63C6-41DD-AF48-E60E74886680}" type="datetimeFigureOut">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176194691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632D4-63C6-41DD-AF48-E60E74886680}" type="datetimeFigureOut">
              <a:rPr lang="en-US" smtClean="0"/>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279420592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0632D4-63C6-41DD-AF48-E60E74886680}"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261038606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0632D4-63C6-41DD-AF48-E60E74886680}"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BB9B7-6C7F-410A-A994-564BCE59D49E}" type="slidenum">
              <a:rPr lang="en-US" smtClean="0"/>
              <a:t>‹#›</a:t>
            </a:fld>
            <a:endParaRPr lang="en-US"/>
          </a:p>
        </p:txBody>
      </p:sp>
    </p:spTree>
    <p:extLst>
      <p:ext uri="{BB962C8B-B14F-4D97-AF65-F5344CB8AC3E}">
        <p14:creationId xmlns:p14="http://schemas.microsoft.com/office/powerpoint/2010/main" val="70416663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632D4-63C6-41DD-AF48-E60E74886680}" type="datetimeFigureOut">
              <a:rPr lang="en-US" smtClean="0"/>
              <a:t>7/22/2020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BB9B7-6C7F-410A-A994-564BCE59D49E}" type="slidenum">
              <a:rPr lang="en-US" smtClean="0"/>
              <a:t>‹#›</a:t>
            </a:fld>
            <a:endParaRPr lang="en-US"/>
          </a:p>
        </p:txBody>
      </p:sp>
    </p:spTree>
    <p:extLst>
      <p:ext uri="{BB962C8B-B14F-4D97-AF65-F5344CB8AC3E}">
        <p14:creationId xmlns:p14="http://schemas.microsoft.com/office/powerpoint/2010/main" val="27687162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4" name="TextBox 3"/>
          <p:cNvSpPr txBox="1"/>
          <p:nvPr/>
        </p:nvSpPr>
        <p:spPr>
          <a:xfrm>
            <a:off x="10836323" y="230944"/>
            <a:ext cx="1241946" cy="369332"/>
          </a:xfrm>
          <a:prstGeom prst="rect">
            <a:avLst/>
          </a:prstGeom>
          <a:noFill/>
        </p:spPr>
        <p:txBody>
          <a:bodyPr wrap="square" rtlCol="0">
            <a:spAutoFit/>
          </a:bodyPr>
          <a:lstStyle/>
          <a:p>
            <a:r>
              <a:rPr lang="en-US" dirty="0" smtClean="0"/>
              <a:t>1 Minute</a:t>
            </a:r>
            <a:endParaRPr lang="en-US" dirty="0"/>
          </a:p>
        </p:txBody>
      </p:sp>
    </p:spTree>
    <p:extLst>
      <p:ext uri="{BB962C8B-B14F-4D97-AF65-F5344CB8AC3E}">
        <p14:creationId xmlns:p14="http://schemas.microsoft.com/office/powerpoint/2010/main" val="97527522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3665" y="906018"/>
            <a:ext cx="8306938" cy="4401205"/>
          </a:xfrm>
          <a:prstGeom prst="rect">
            <a:avLst/>
          </a:prstGeom>
        </p:spPr>
        <p:txBody>
          <a:bodyPr wrap="square">
            <a:spAutoFit/>
          </a:bodyPr>
          <a:lstStyle/>
          <a:p>
            <a:r>
              <a:rPr lang="en-US" sz="2800" dirty="0"/>
              <a:t>creed (</a:t>
            </a:r>
            <a:r>
              <a:rPr lang="en-US" sz="2800" dirty="0" err="1"/>
              <a:t>ধর্মমত</a:t>
            </a:r>
            <a:r>
              <a:rPr lang="en-US" sz="2800" dirty="0" smtClean="0"/>
              <a:t>)				</a:t>
            </a:r>
            <a:r>
              <a:rPr lang="en-US" sz="2800" dirty="0"/>
              <a:t>  /</a:t>
            </a:r>
            <a:r>
              <a:rPr lang="en-US" sz="2800" dirty="0" err="1"/>
              <a:t>kriːd</a:t>
            </a:r>
            <a:r>
              <a:rPr lang="en-US" sz="2800" dirty="0"/>
              <a:t>/</a:t>
            </a:r>
          </a:p>
          <a:p>
            <a:r>
              <a:rPr lang="en-US" sz="2800" dirty="0" smtClean="0"/>
              <a:t>slave </a:t>
            </a:r>
            <a:r>
              <a:rPr lang="en-US" sz="2800" dirty="0"/>
              <a:t>(</a:t>
            </a:r>
            <a:r>
              <a:rPr lang="bn-BD" sz="2800" dirty="0"/>
              <a:t>ক্রীতদাশ</a:t>
            </a:r>
            <a:r>
              <a:rPr lang="en-US" sz="2800" dirty="0" smtClean="0"/>
              <a:t>)			</a:t>
            </a:r>
            <a:r>
              <a:rPr lang="en-US" sz="2800" dirty="0"/>
              <a:t>  /</a:t>
            </a:r>
            <a:r>
              <a:rPr lang="en-US" sz="2800" dirty="0" err="1"/>
              <a:t>sleɪv</a:t>
            </a:r>
            <a:r>
              <a:rPr lang="en-US" sz="2800" dirty="0"/>
              <a:t>/</a:t>
            </a:r>
          </a:p>
          <a:p>
            <a:r>
              <a:rPr lang="en-US" sz="2800" dirty="0"/>
              <a:t>brotherhood (</a:t>
            </a:r>
            <a:r>
              <a:rPr lang="bn-BD" sz="2800" dirty="0"/>
              <a:t>ভ্রাতৃত্ব</a:t>
            </a:r>
            <a:r>
              <a:rPr lang="en-US" sz="2800" dirty="0" smtClean="0"/>
              <a:t>)			</a:t>
            </a:r>
            <a:r>
              <a:rPr lang="en-US" sz="2800" dirty="0"/>
              <a:t> /ˈ</a:t>
            </a:r>
            <a:r>
              <a:rPr lang="en-US" sz="2800" dirty="0" err="1"/>
              <a:t>brʌð.ə.hʊd</a:t>
            </a:r>
            <a:r>
              <a:rPr lang="en-US" sz="2800" dirty="0"/>
              <a:t>/</a:t>
            </a:r>
          </a:p>
          <a:p>
            <a:r>
              <a:rPr lang="en-US" sz="2800" dirty="0"/>
              <a:t>sweltering (</a:t>
            </a:r>
            <a:r>
              <a:rPr lang="bn-BD" sz="2800" dirty="0"/>
              <a:t>উত্তপ্ত</a:t>
            </a:r>
            <a:r>
              <a:rPr lang="en-US" sz="2800" dirty="0" smtClean="0"/>
              <a:t>)			</a:t>
            </a:r>
            <a:r>
              <a:rPr lang="en-US" sz="2800" dirty="0"/>
              <a:t>  /ˈ</a:t>
            </a:r>
            <a:r>
              <a:rPr lang="en-US" sz="2800" dirty="0" err="1"/>
              <a:t>swel.tər.ɪŋ</a:t>
            </a:r>
            <a:r>
              <a:rPr lang="en-US" sz="2800" dirty="0"/>
              <a:t>/</a:t>
            </a:r>
          </a:p>
          <a:p>
            <a:r>
              <a:rPr lang="en-US" sz="2800" dirty="0"/>
              <a:t>oasis (</a:t>
            </a:r>
            <a:r>
              <a:rPr lang="bn-BD" sz="2800" dirty="0"/>
              <a:t>মরুদ্যান</a:t>
            </a:r>
            <a:r>
              <a:rPr lang="en-US" sz="2800" dirty="0" smtClean="0"/>
              <a:t>)				</a:t>
            </a:r>
            <a:r>
              <a:rPr lang="en-US" sz="2800" dirty="0"/>
              <a:t> /</a:t>
            </a:r>
            <a:r>
              <a:rPr lang="en-US" sz="2800" dirty="0" err="1"/>
              <a:t>əʊˈeɪ.sɪs</a:t>
            </a:r>
            <a:r>
              <a:rPr lang="en-US" sz="2800" dirty="0"/>
              <a:t>/</a:t>
            </a:r>
          </a:p>
          <a:p>
            <a:r>
              <a:rPr lang="en-US" sz="2800" dirty="0"/>
              <a:t>vicious (</a:t>
            </a:r>
            <a:r>
              <a:rPr lang="bn-BD" sz="2800" dirty="0"/>
              <a:t>নিষ্ঠুর</a:t>
            </a:r>
            <a:r>
              <a:rPr lang="en-US" sz="2800" dirty="0" smtClean="0"/>
              <a:t>)				</a:t>
            </a:r>
            <a:r>
              <a:rPr lang="en-US" sz="2800" dirty="0"/>
              <a:t> /ˈ</a:t>
            </a:r>
            <a:r>
              <a:rPr lang="en-US" sz="2800" dirty="0" err="1"/>
              <a:t>vɪʃ.əs</a:t>
            </a:r>
            <a:r>
              <a:rPr lang="en-US" sz="2800" dirty="0"/>
              <a:t>/</a:t>
            </a:r>
          </a:p>
          <a:p>
            <a:r>
              <a:rPr lang="en-US" sz="2800" dirty="0"/>
              <a:t>racists (</a:t>
            </a:r>
            <a:r>
              <a:rPr lang="bn-BD" sz="2800" dirty="0"/>
              <a:t>বর্ণবাদী</a:t>
            </a:r>
            <a:r>
              <a:rPr lang="en-US" sz="2800" dirty="0" smtClean="0"/>
              <a:t>)			</a:t>
            </a:r>
            <a:r>
              <a:rPr lang="en-US" sz="2800" dirty="0"/>
              <a:t> /ˈ</a:t>
            </a:r>
            <a:r>
              <a:rPr lang="en-US" sz="2800" dirty="0" err="1"/>
              <a:t>reɪ.sɪst</a:t>
            </a:r>
            <a:r>
              <a:rPr lang="en-US" sz="2800" dirty="0"/>
              <a:t>/</a:t>
            </a:r>
          </a:p>
          <a:p>
            <a:r>
              <a:rPr lang="en-US" sz="2800" dirty="0"/>
              <a:t>dripping (</a:t>
            </a:r>
            <a:r>
              <a:rPr lang="bn-BD" sz="2800" dirty="0"/>
              <a:t>উচ্চারিত হয়</a:t>
            </a:r>
            <a:r>
              <a:rPr lang="en-US" sz="2800" dirty="0" smtClean="0"/>
              <a:t>)		</a:t>
            </a:r>
            <a:r>
              <a:rPr lang="en-US" sz="2800" dirty="0"/>
              <a:t> /ˈ</a:t>
            </a:r>
            <a:r>
              <a:rPr lang="en-US" sz="2800" dirty="0" err="1"/>
              <a:t>drɪp.ɪŋ</a:t>
            </a:r>
            <a:r>
              <a:rPr lang="en-US" sz="2800" dirty="0"/>
              <a:t>/</a:t>
            </a:r>
          </a:p>
          <a:p>
            <a:r>
              <a:rPr lang="en-US" sz="2800" dirty="0"/>
              <a:t>interposition (</a:t>
            </a:r>
            <a:r>
              <a:rPr lang="bn-BD" sz="2800" dirty="0"/>
              <a:t>হস্তক্ষেপ</a:t>
            </a:r>
            <a:r>
              <a:rPr lang="en-US" sz="2800" dirty="0" smtClean="0"/>
              <a:t>)		</a:t>
            </a:r>
            <a:r>
              <a:rPr lang="en-US" sz="2800" dirty="0"/>
              <a:t> </a:t>
            </a:r>
            <a:r>
              <a:rPr lang="en-US" sz="2800" dirty="0" smtClean="0"/>
              <a:t>/</a:t>
            </a:r>
            <a:r>
              <a:rPr lang="en-US" sz="2800" dirty="0"/>
              <a:t>ˌ</a:t>
            </a:r>
            <a:r>
              <a:rPr lang="en-US" sz="2800" dirty="0" err="1"/>
              <a:t>ɪn.tə.pəˈzɪʃ.ən</a:t>
            </a:r>
            <a:r>
              <a:rPr lang="en-US" sz="2800" dirty="0"/>
              <a:t>/</a:t>
            </a:r>
          </a:p>
          <a:p>
            <a:r>
              <a:rPr lang="en-US" sz="2800" dirty="0"/>
              <a:t>nullification (</a:t>
            </a:r>
            <a:r>
              <a:rPr lang="bn-BD" sz="2800" dirty="0"/>
              <a:t>বাতিলকরণ</a:t>
            </a:r>
            <a:r>
              <a:rPr lang="en-US" sz="2800" dirty="0" smtClean="0"/>
              <a:t>)		</a:t>
            </a:r>
            <a:r>
              <a:rPr lang="en-US" sz="2800" dirty="0"/>
              <a:t> /ˈ</a:t>
            </a:r>
            <a:r>
              <a:rPr lang="en-US" sz="2800" dirty="0" err="1" smtClean="0"/>
              <a:t>nʌl.ɪ.fɪ.keɪ.ʃ.ən</a:t>
            </a:r>
            <a:r>
              <a:rPr lang="en-US" sz="2800" dirty="0" smtClean="0"/>
              <a:t>/</a:t>
            </a:r>
            <a:endParaRPr lang="en-US" sz="2800" dirty="0"/>
          </a:p>
        </p:txBody>
      </p:sp>
    </p:spTree>
    <p:extLst>
      <p:ext uri="{BB962C8B-B14F-4D97-AF65-F5344CB8AC3E}">
        <p14:creationId xmlns:p14="http://schemas.microsoft.com/office/powerpoint/2010/main" val="316316223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3009" y="395785"/>
            <a:ext cx="4790364" cy="707886"/>
          </a:xfrm>
          <a:prstGeom prst="rect">
            <a:avLst/>
          </a:prstGeom>
          <a:noFill/>
        </p:spPr>
        <p:txBody>
          <a:bodyPr wrap="square" rtlCol="0">
            <a:spAutoFit/>
          </a:bodyPr>
          <a:lstStyle/>
          <a:p>
            <a:pPr algn="ctr"/>
            <a:r>
              <a:rPr lang="en-US" sz="4000" dirty="0" smtClean="0">
                <a:solidFill>
                  <a:srgbClr val="7030A0"/>
                </a:solidFill>
              </a:rPr>
              <a:t>Group Work</a:t>
            </a:r>
            <a:endParaRPr lang="en-US" sz="4000" dirty="0">
              <a:solidFill>
                <a:srgbClr val="7030A0"/>
              </a:solidFill>
            </a:endParaRPr>
          </a:p>
        </p:txBody>
      </p:sp>
      <p:sp>
        <p:nvSpPr>
          <p:cNvPr id="3" name="TextBox 2"/>
          <p:cNvSpPr txBox="1"/>
          <p:nvPr/>
        </p:nvSpPr>
        <p:spPr>
          <a:xfrm>
            <a:off x="627797" y="2265528"/>
            <a:ext cx="5349922" cy="2616101"/>
          </a:xfrm>
          <a:prstGeom prst="rect">
            <a:avLst/>
          </a:prstGeom>
          <a:noFill/>
        </p:spPr>
        <p:txBody>
          <a:bodyPr wrap="square" rtlCol="0">
            <a:spAutoFit/>
          </a:bodyPr>
          <a:lstStyle/>
          <a:p>
            <a:pPr algn="ctr"/>
            <a:r>
              <a:rPr lang="en-US" sz="4000" dirty="0" smtClean="0">
                <a:solidFill>
                  <a:srgbClr val="C00000"/>
                </a:solidFill>
              </a:rPr>
              <a:t>Team A (boys)</a:t>
            </a:r>
          </a:p>
          <a:p>
            <a:pPr algn="ctr"/>
            <a:endParaRPr lang="en-US" sz="4000" dirty="0" smtClean="0">
              <a:solidFill>
                <a:srgbClr val="C00000"/>
              </a:solidFill>
            </a:endParaRPr>
          </a:p>
          <a:p>
            <a:pPr algn="ctr"/>
            <a:r>
              <a:rPr lang="en-US" sz="2800" dirty="0" smtClean="0">
                <a:solidFill>
                  <a:srgbClr val="00B050"/>
                </a:solidFill>
              </a:rPr>
              <a:t>Note the miserable condition of Negro in America According to Martin Luther King’s Speech.</a:t>
            </a:r>
            <a:endParaRPr lang="en-US" sz="2800" dirty="0">
              <a:solidFill>
                <a:srgbClr val="00B050"/>
              </a:solidFill>
            </a:endParaRPr>
          </a:p>
        </p:txBody>
      </p:sp>
      <p:sp>
        <p:nvSpPr>
          <p:cNvPr id="4" name="TextBox 3"/>
          <p:cNvSpPr txBox="1"/>
          <p:nvPr/>
        </p:nvSpPr>
        <p:spPr>
          <a:xfrm>
            <a:off x="6307540" y="2265528"/>
            <a:ext cx="5349922" cy="2185214"/>
          </a:xfrm>
          <a:prstGeom prst="rect">
            <a:avLst/>
          </a:prstGeom>
          <a:noFill/>
        </p:spPr>
        <p:txBody>
          <a:bodyPr wrap="square" rtlCol="0">
            <a:spAutoFit/>
          </a:bodyPr>
          <a:lstStyle/>
          <a:p>
            <a:pPr algn="ctr"/>
            <a:r>
              <a:rPr lang="en-US" sz="4000" dirty="0" smtClean="0">
                <a:solidFill>
                  <a:srgbClr val="C00000"/>
                </a:solidFill>
              </a:rPr>
              <a:t>Team B (Girls)</a:t>
            </a:r>
          </a:p>
          <a:p>
            <a:pPr algn="ctr"/>
            <a:endParaRPr lang="en-US" sz="4000" dirty="0" smtClean="0">
              <a:solidFill>
                <a:srgbClr val="C00000"/>
              </a:solidFill>
            </a:endParaRPr>
          </a:p>
          <a:p>
            <a:pPr algn="ctr"/>
            <a:r>
              <a:rPr lang="en-US" sz="2800" dirty="0" smtClean="0">
                <a:solidFill>
                  <a:srgbClr val="00B050"/>
                </a:solidFill>
              </a:rPr>
              <a:t>Find out and write speaker’s point of dream. What his dream is?</a:t>
            </a:r>
            <a:endParaRPr lang="en-US" sz="2800" dirty="0">
              <a:solidFill>
                <a:srgbClr val="00B050"/>
              </a:solidFill>
            </a:endParaRPr>
          </a:p>
        </p:txBody>
      </p:sp>
      <p:sp>
        <p:nvSpPr>
          <p:cNvPr id="5" name="TextBox 4"/>
          <p:cNvSpPr txBox="1"/>
          <p:nvPr/>
        </p:nvSpPr>
        <p:spPr>
          <a:xfrm>
            <a:off x="10836323" y="230944"/>
            <a:ext cx="1241946" cy="369332"/>
          </a:xfrm>
          <a:prstGeom prst="rect">
            <a:avLst/>
          </a:prstGeom>
          <a:noFill/>
        </p:spPr>
        <p:txBody>
          <a:bodyPr wrap="square" rtlCol="0">
            <a:spAutoFit/>
          </a:bodyPr>
          <a:lstStyle/>
          <a:p>
            <a:r>
              <a:rPr lang="en-US" dirty="0" smtClean="0"/>
              <a:t>5 Minutes</a:t>
            </a:r>
            <a:endParaRPr lang="en-US" dirty="0"/>
          </a:p>
        </p:txBody>
      </p:sp>
    </p:spTree>
    <p:extLst>
      <p:ext uri="{BB962C8B-B14F-4D97-AF65-F5344CB8AC3E}">
        <p14:creationId xmlns:p14="http://schemas.microsoft.com/office/powerpoint/2010/main" val="343171153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0" y="805221"/>
            <a:ext cx="11282289" cy="707886"/>
          </a:xfrm>
          <a:prstGeom prst="rect">
            <a:avLst/>
          </a:prstGeom>
          <a:noFill/>
        </p:spPr>
        <p:txBody>
          <a:bodyPr wrap="square" rtlCol="0">
            <a:spAutoFit/>
          </a:bodyPr>
          <a:lstStyle/>
          <a:p>
            <a:pPr algn="ctr"/>
            <a:r>
              <a:rPr lang="en-US" sz="4000" dirty="0" smtClean="0">
                <a:solidFill>
                  <a:srgbClr val="00B050"/>
                </a:solidFill>
              </a:rPr>
              <a:t>Now answer the Questions from the following Text</a:t>
            </a:r>
            <a:endParaRPr lang="en-US" sz="4000" dirty="0">
              <a:solidFill>
                <a:srgbClr val="00B050"/>
              </a:solidFill>
            </a:endParaRPr>
          </a:p>
        </p:txBody>
      </p:sp>
      <p:sp>
        <p:nvSpPr>
          <p:cNvPr id="4" name="TextBox 3"/>
          <p:cNvSpPr txBox="1"/>
          <p:nvPr/>
        </p:nvSpPr>
        <p:spPr>
          <a:xfrm>
            <a:off x="675249" y="1731741"/>
            <a:ext cx="9200271" cy="461665"/>
          </a:xfrm>
          <a:prstGeom prst="rect">
            <a:avLst/>
          </a:prstGeom>
          <a:noFill/>
        </p:spPr>
        <p:txBody>
          <a:bodyPr wrap="square" rtlCol="0">
            <a:spAutoFit/>
          </a:bodyPr>
          <a:lstStyle/>
          <a:p>
            <a:r>
              <a:rPr lang="en-US" sz="2400" dirty="0">
                <a:solidFill>
                  <a:srgbClr val="FF0000"/>
                </a:solidFill>
              </a:rPr>
              <a:t>Briefly describe the condition of the Negro in the state of Mississippi.</a:t>
            </a:r>
          </a:p>
        </p:txBody>
      </p:sp>
      <p:sp>
        <p:nvSpPr>
          <p:cNvPr id="6" name="TextBox 5"/>
          <p:cNvSpPr txBox="1"/>
          <p:nvPr/>
        </p:nvSpPr>
        <p:spPr>
          <a:xfrm>
            <a:off x="633047" y="4091230"/>
            <a:ext cx="10712548" cy="830997"/>
          </a:xfrm>
          <a:prstGeom prst="rect">
            <a:avLst/>
          </a:prstGeom>
          <a:noFill/>
        </p:spPr>
        <p:txBody>
          <a:bodyPr wrap="square" rtlCol="0">
            <a:spAutoFit/>
          </a:bodyPr>
          <a:lstStyle/>
          <a:p>
            <a:r>
              <a:rPr lang="en-US" sz="2400" dirty="0">
                <a:solidFill>
                  <a:srgbClr val="C00000"/>
                </a:solidFill>
              </a:rPr>
              <a:t>What kind of nation is in the dream of Martin Luther King Jr. where his four children will live?</a:t>
            </a:r>
          </a:p>
        </p:txBody>
      </p:sp>
      <p:sp>
        <p:nvSpPr>
          <p:cNvPr id="9" name="TextBox 8"/>
          <p:cNvSpPr txBox="1"/>
          <p:nvPr/>
        </p:nvSpPr>
        <p:spPr>
          <a:xfrm>
            <a:off x="633047" y="2510424"/>
            <a:ext cx="11155680" cy="830997"/>
          </a:xfrm>
          <a:prstGeom prst="rect">
            <a:avLst/>
          </a:prstGeom>
          <a:noFill/>
        </p:spPr>
        <p:txBody>
          <a:bodyPr wrap="square" rtlCol="0">
            <a:spAutoFit/>
          </a:bodyPr>
          <a:lstStyle/>
          <a:p>
            <a:pPr algn="just"/>
            <a:r>
              <a:rPr lang="en-US" sz="2400" dirty="0" err="1">
                <a:solidFill>
                  <a:srgbClr val="0070C0"/>
                </a:solidFill>
              </a:rPr>
              <a:t>Ans</a:t>
            </a:r>
            <a:r>
              <a:rPr lang="en-US" sz="2400" dirty="0">
                <a:solidFill>
                  <a:srgbClr val="0070C0"/>
                </a:solidFill>
              </a:rPr>
              <a:t>: Martin Luther king Jr. says that the Negro is not still free because the life of Negro is still sadly crippled by the manacles of segregation and the chains of discrimination.</a:t>
            </a:r>
          </a:p>
        </p:txBody>
      </p:sp>
      <p:sp>
        <p:nvSpPr>
          <p:cNvPr id="10" name="TextBox 9"/>
          <p:cNvSpPr txBox="1"/>
          <p:nvPr/>
        </p:nvSpPr>
        <p:spPr>
          <a:xfrm>
            <a:off x="675249" y="5143959"/>
            <a:ext cx="11155680" cy="1200329"/>
          </a:xfrm>
          <a:prstGeom prst="rect">
            <a:avLst/>
          </a:prstGeom>
          <a:noFill/>
        </p:spPr>
        <p:txBody>
          <a:bodyPr wrap="square" rtlCol="0">
            <a:spAutoFit/>
          </a:bodyPr>
          <a:lstStyle/>
          <a:p>
            <a:pPr algn="just"/>
            <a:r>
              <a:rPr lang="en-US" sz="2400" dirty="0" err="1">
                <a:solidFill>
                  <a:srgbClr val="0070C0"/>
                </a:solidFill>
              </a:rPr>
              <a:t>Ans</a:t>
            </a:r>
            <a:r>
              <a:rPr lang="en-US" sz="2400" dirty="0">
                <a:solidFill>
                  <a:srgbClr val="0070C0"/>
                </a:solidFill>
              </a:rPr>
              <a:t>: Martin Luther King Jr. dreams that his four little children will one day live in a nation where they will not be judged by the color of their skin but by the content of their character.</a:t>
            </a:r>
          </a:p>
        </p:txBody>
      </p:sp>
      <p:sp>
        <p:nvSpPr>
          <p:cNvPr id="3" name="TextBox 2"/>
          <p:cNvSpPr txBox="1"/>
          <p:nvPr/>
        </p:nvSpPr>
        <p:spPr>
          <a:xfrm>
            <a:off x="2811438" y="167990"/>
            <a:ext cx="5718412" cy="830997"/>
          </a:xfrm>
          <a:prstGeom prst="rect">
            <a:avLst/>
          </a:prstGeom>
          <a:noFill/>
        </p:spPr>
        <p:txBody>
          <a:bodyPr wrap="square" rtlCol="0">
            <a:spAutoFit/>
          </a:bodyPr>
          <a:lstStyle/>
          <a:p>
            <a:pPr algn="ctr"/>
            <a:r>
              <a:rPr lang="en-US" sz="4800" dirty="0" smtClean="0">
                <a:solidFill>
                  <a:srgbClr val="00B0F0"/>
                </a:solidFill>
              </a:rPr>
              <a:t>Class Word</a:t>
            </a:r>
            <a:endParaRPr lang="en-US" sz="4800" dirty="0">
              <a:solidFill>
                <a:srgbClr val="00B0F0"/>
              </a:solidFill>
            </a:endParaRPr>
          </a:p>
        </p:txBody>
      </p:sp>
      <p:sp>
        <p:nvSpPr>
          <p:cNvPr id="8" name="TextBox 7"/>
          <p:cNvSpPr txBox="1"/>
          <p:nvPr/>
        </p:nvSpPr>
        <p:spPr>
          <a:xfrm>
            <a:off x="10836323" y="230944"/>
            <a:ext cx="1241946" cy="369332"/>
          </a:xfrm>
          <a:prstGeom prst="rect">
            <a:avLst/>
          </a:prstGeom>
          <a:noFill/>
        </p:spPr>
        <p:txBody>
          <a:bodyPr wrap="square" rtlCol="0">
            <a:spAutoFit/>
          </a:bodyPr>
          <a:lstStyle/>
          <a:p>
            <a:r>
              <a:rPr lang="en-US" dirty="0" smtClean="0"/>
              <a:t>10 Minutes</a:t>
            </a:r>
            <a:endParaRPr lang="en-US" dirty="0"/>
          </a:p>
        </p:txBody>
      </p:sp>
    </p:spTree>
    <p:extLst>
      <p:ext uri="{BB962C8B-B14F-4D97-AF65-F5344CB8AC3E}">
        <p14:creationId xmlns:p14="http://schemas.microsoft.com/office/powerpoint/2010/main" val="293601118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0166" y="409754"/>
            <a:ext cx="11155679" cy="830997"/>
          </a:xfrm>
          <a:prstGeom prst="rect">
            <a:avLst/>
          </a:prstGeom>
          <a:noFill/>
        </p:spPr>
        <p:txBody>
          <a:bodyPr wrap="square" rtlCol="0">
            <a:spAutoFit/>
          </a:bodyPr>
          <a:lstStyle/>
          <a:p>
            <a:r>
              <a:rPr lang="en-US" sz="2400" dirty="0">
                <a:solidFill>
                  <a:srgbClr val="C00000"/>
                </a:solidFill>
              </a:rPr>
              <a:t>Martin Luther King Jr. is an advocate of a creating land free from segregation and discrimination. Do you agree? Give reasons for your answers.</a:t>
            </a:r>
          </a:p>
        </p:txBody>
      </p:sp>
      <p:sp>
        <p:nvSpPr>
          <p:cNvPr id="3" name="TextBox 2"/>
          <p:cNvSpPr txBox="1"/>
          <p:nvPr/>
        </p:nvSpPr>
        <p:spPr>
          <a:xfrm>
            <a:off x="450165" y="3716643"/>
            <a:ext cx="11155679" cy="461665"/>
          </a:xfrm>
          <a:prstGeom prst="rect">
            <a:avLst/>
          </a:prstGeom>
          <a:noFill/>
        </p:spPr>
        <p:txBody>
          <a:bodyPr wrap="square" rtlCol="0">
            <a:spAutoFit/>
          </a:bodyPr>
          <a:lstStyle/>
          <a:p>
            <a:r>
              <a:rPr lang="en-US" sz="2400" dirty="0">
                <a:solidFill>
                  <a:srgbClr val="C00000"/>
                </a:solidFill>
              </a:rPr>
              <a:t>Describe in brief the dream of Martin Luther King Jr. regarding the red hills of Georgia.</a:t>
            </a:r>
          </a:p>
        </p:txBody>
      </p:sp>
      <p:sp>
        <p:nvSpPr>
          <p:cNvPr id="4" name="TextBox 3"/>
          <p:cNvSpPr txBox="1"/>
          <p:nvPr/>
        </p:nvSpPr>
        <p:spPr>
          <a:xfrm>
            <a:off x="450166" y="1562441"/>
            <a:ext cx="11155680" cy="1200329"/>
          </a:xfrm>
          <a:prstGeom prst="rect">
            <a:avLst/>
          </a:prstGeom>
          <a:noFill/>
        </p:spPr>
        <p:txBody>
          <a:bodyPr wrap="square" rtlCol="0">
            <a:spAutoFit/>
          </a:bodyPr>
          <a:lstStyle/>
          <a:p>
            <a:pPr algn="just"/>
            <a:r>
              <a:rPr lang="en-US" sz="2400" dirty="0" err="1">
                <a:solidFill>
                  <a:srgbClr val="0070C0"/>
                </a:solidFill>
              </a:rPr>
              <a:t>Ans</a:t>
            </a:r>
            <a:r>
              <a:rPr lang="en-US" sz="2400" dirty="0">
                <a:solidFill>
                  <a:srgbClr val="0070C0"/>
                </a:solidFill>
              </a:rPr>
              <a:t>: Yes, I agree with the statement that Martin Luther King Jr. is an advocate of a creating land free from segregation and discrimination. Every line of his ardent love of freedom and brotherhood.</a:t>
            </a:r>
          </a:p>
        </p:txBody>
      </p:sp>
      <p:sp>
        <p:nvSpPr>
          <p:cNvPr id="5" name="TextBox 4"/>
          <p:cNvSpPr txBox="1"/>
          <p:nvPr/>
        </p:nvSpPr>
        <p:spPr>
          <a:xfrm>
            <a:off x="450166" y="5070626"/>
            <a:ext cx="11155680" cy="1200329"/>
          </a:xfrm>
          <a:prstGeom prst="rect">
            <a:avLst/>
          </a:prstGeom>
          <a:noFill/>
        </p:spPr>
        <p:txBody>
          <a:bodyPr wrap="square" rtlCol="0">
            <a:spAutoFit/>
          </a:bodyPr>
          <a:lstStyle/>
          <a:p>
            <a:pPr algn="just"/>
            <a:r>
              <a:rPr lang="en-US" sz="2400" dirty="0" err="1">
                <a:solidFill>
                  <a:srgbClr val="0070C0"/>
                </a:solidFill>
              </a:rPr>
              <a:t>Ans</a:t>
            </a:r>
            <a:r>
              <a:rPr lang="en-US" sz="2400" dirty="0">
                <a:solidFill>
                  <a:srgbClr val="0070C0"/>
                </a:solidFill>
              </a:rPr>
              <a:t>: The dream of Martin Luther King Jr. regarding the red hills of Georgia is that one day on these hills, the sons of former slaves and the sons of former slave owners will be able to sit down together at the table of brotherhood.</a:t>
            </a:r>
          </a:p>
        </p:txBody>
      </p:sp>
    </p:spTree>
    <p:extLst>
      <p:ext uri="{BB962C8B-B14F-4D97-AF65-F5344CB8AC3E}">
        <p14:creationId xmlns:p14="http://schemas.microsoft.com/office/powerpoint/2010/main" val="109969909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2949" y="436728"/>
            <a:ext cx="6318914" cy="769441"/>
          </a:xfrm>
          <a:prstGeom prst="rect">
            <a:avLst/>
          </a:prstGeom>
          <a:noFill/>
        </p:spPr>
        <p:txBody>
          <a:bodyPr wrap="square" rtlCol="0">
            <a:spAutoFit/>
          </a:bodyPr>
          <a:lstStyle/>
          <a:p>
            <a:pPr algn="ctr"/>
            <a:r>
              <a:rPr lang="en-US" sz="4400" dirty="0" smtClean="0">
                <a:solidFill>
                  <a:srgbClr val="00B0F0"/>
                </a:solidFill>
              </a:rPr>
              <a:t>Evaluation</a:t>
            </a:r>
            <a:endParaRPr lang="en-US" sz="4400" dirty="0">
              <a:solidFill>
                <a:srgbClr val="00B0F0"/>
              </a:solidFill>
            </a:endParaRPr>
          </a:p>
        </p:txBody>
      </p:sp>
      <p:sp>
        <p:nvSpPr>
          <p:cNvPr id="3" name="TextBox 2"/>
          <p:cNvSpPr txBox="1"/>
          <p:nvPr/>
        </p:nvSpPr>
        <p:spPr>
          <a:xfrm>
            <a:off x="10836323" y="230944"/>
            <a:ext cx="1241946" cy="369332"/>
          </a:xfrm>
          <a:prstGeom prst="rect">
            <a:avLst/>
          </a:prstGeom>
          <a:noFill/>
        </p:spPr>
        <p:txBody>
          <a:bodyPr wrap="square" rtlCol="0">
            <a:spAutoFit/>
          </a:bodyPr>
          <a:lstStyle/>
          <a:p>
            <a:r>
              <a:rPr lang="en-US" dirty="0" smtClean="0"/>
              <a:t>5 Minutes</a:t>
            </a:r>
            <a:endParaRPr lang="en-US" dirty="0"/>
          </a:p>
        </p:txBody>
      </p:sp>
      <p:sp>
        <p:nvSpPr>
          <p:cNvPr id="4" name="TextBox 3"/>
          <p:cNvSpPr txBox="1"/>
          <p:nvPr/>
        </p:nvSpPr>
        <p:spPr>
          <a:xfrm>
            <a:off x="941696" y="1227074"/>
            <a:ext cx="10549720" cy="400110"/>
          </a:xfrm>
          <a:prstGeom prst="rect">
            <a:avLst/>
          </a:prstGeom>
          <a:noFill/>
        </p:spPr>
        <p:txBody>
          <a:bodyPr wrap="square" rtlCol="0">
            <a:spAutoFit/>
          </a:bodyPr>
          <a:lstStyle/>
          <a:p>
            <a:r>
              <a:rPr lang="en-US" sz="2000" dirty="0" smtClean="0"/>
              <a:t>Choose the correct answer from the alternatives.</a:t>
            </a:r>
            <a:endParaRPr lang="en-US" sz="2000" dirty="0"/>
          </a:p>
        </p:txBody>
      </p:sp>
      <p:sp>
        <p:nvSpPr>
          <p:cNvPr id="5" name="TextBox 4"/>
          <p:cNvSpPr txBox="1"/>
          <p:nvPr/>
        </p:nvSpPr>
        <p:spPr>
          <a:xfrm>
            <a:off x="1153235" y="1820245"/>
            <a:ext cx="8475260" cy="369332"/>
          </a:xfrm>
          <a:prstGeom prst="rect">
            <a:avLst/>
          </a:prstGeom>
          <a:noFill/>
        </p:spPr>
        <p:txBody>
          <a:bodyPr wrap="square" rtlCol="0">
            <a:spAutoFit/>
          </a:bodyPr>
          <a:lstStyle/>
          <a:p>
            <a:r>
              <a:rPr lang="en-US" dirty="0" smtClean="0"/>
              <a:t>1. The word ‘vicious’ mentioned in the passage means …………..</a:t>
            </a:r>
            <a:endParaRPr lang="en-US" dirty="0"/>
          </a:p>
        </p:txBody>
      </p:sp>
      <p:sp>
        <p:nvSpPr>
          <p:cNvPr id="6" name="TextBox 5"/>
          <p:cNvSpPr txBox="1"/>
          <p:nvPr/>
        </p:nvSpPr>
        <p:spPr>
          <a:xfrm>
            <a:off x="1371600" y="2274199"/>
            <a:ext cx="1624084" cy="369332"/>
          </a:xfrm>
          <a:prstGeom prst="rect">
            <a:avLst/>
          </a:prstGeom>
          <a:noFill/>
        </p:spPr>
        <p:txBody>
          <a:bodyPr wrap="square" rtlCol="0">
            <a:spAutoFit/>
          </a:bodyPr>
          <a:lstStyle/>
          <a:p>
            <a:r>
              <a:rPr lang="en-US" dirty="0" smtClean="0"/>
              <a:t>a. co-operative</a:t>
            </a:r>
            <a:endParaRPr lang="en-US" dirty="0"/>
          </a:p>
        </p:txBody>
      </p:sp>
      <p:sp>
        <p:nvSpPr>
          <p:cNvPr id="7" name="TextBox 6"/>
          <p:cNvSpPr txBox="1"/>
          <p:nvPr/>
        </p:nvSpPr>
        <p:spPr>
          <a:xfrm>
            <a:off x="3835021" y="2274199"/>
            <a:ext cx="1624084" cy="369332"/>
          </a:xfrm>
          <a:prstGeom prst="rect">
            <a:avLst/>
          </a:prstGeom>
          <a:noFill/>
        </p:spPr>
        <p:txBody>
          <a:bodyPr wrap="square" rtlCol="0">
            <a:spAutoFit/>
          </a:bodyPr>
          <a:lstStyle/>
          <a:p>
            <a:r>
              <a:rPr lang="en-US" dirty="0" smtClean="0"/>
              <a:t>b. friendly</a:t>
            </a:r>
            <a:endParaRPr lang="en-US" dirty="0"/>
          </a:p>
        </p:txBody>
      </p:sp>
      <p:sp>
        <p:nvSpPr>
          <p:cNvPr id="8" name="TextBox 7"/>
          <p:cNvSpPr txBox="1"/>
          <p:nvPr/>
        </p:nvSpPr>
        <p:spPr>
          <a:xfrm>
            <a:off x="7137779" y="2274199"/>
            <a:ext cx="1624084" cy="369332"/>
          </a:xfrm>
          <a:prstGeom prst="rect">
            <a:avLst/>
          </a:prstGeom>
          <a:noFill/>
        </p:spPr>
        <p:txBody>
          <a:bodyPr wrap="square" rtlCol="0">
            <a:spAutoFit/>
          </a:bodyPr>
          <a:lstStyle/>
          <a:p>
            <a:r>
              <a:rPr lang="en-US" dirty="0" smtClean="0"/>
              <a:t>c. kind</a:t>
            </a:r>
            <a:endParaRPr lang="en-US" dirty="0"/>
          </a:p>
        </p:txBody>
      </p:sp>
      <p:sp>
        <p:nvSpPr>
          <p:cNvPr id="9" name="TextBox 8"/>
          <p:cNvSpPr txBox="1"/>
          <p:nvPr/>
        </p:nvSpPr>
        <p:spPr>
          <a:xfrm>
            <a:off x="9410131" y="2274199"/>
            <a:ext cx="1624084" cy="369332"/>
          </a:xfrm>
          <a:prstGeom prst="rect">
            <a:avLst/>
          </a:prstGeom>
          <a:noFill/>
        </p:spPr>
        <p:txBody>
          <a:bodyPr wrap="square" rtlCol="0">
            <a:spAutoFit/>
          </a:bodyPr>
          <a:lstStyle/>
          <a:p>
            <a:r>
              <a:rPr lang="en-US" dirty="0" smtClean="0"/>
              <a:t>d. barbarous</a:t>
            </a:r>
            <a:endParaRPr lang="en-US" dirty="0"/>
          </a:p>
        </p:txBody>
      </p:sp>
      <p:sp>
        <p:nvSpPr>
          <p:cNvPr id="10" name="TextBox 9"/>
          <p:cNvSpPr txBox="1"/>
          <p:nvPr/>
        </p:nvSpPr>
        <p:spPr>
          <a:xfrm>
            <a:off x="1387520" y="3422889"/>
            <a:ext cx="1624084" cy="369332"/>
          </a:xfrm>
          <a:prstGeom prst="rect">
            <a:avLst/>
          </a:prstGeom>
          <a:noFill/>
        </p:spPr>
        <p:txBody>
          <a:bodyPr wrap="square" rtlCol="0">
            <a:spAutoFit/>
          </a:bodyPr>
          <a:lstStyle/>
          <a:p>
            <a:r>
              <a:rPr lang="en-US" dirty="0" smtClean="0"/>
              <a:t>a. richness</a:t>
            </a:r>
            <a:endParaRPr lang="en-US" dirty="0"/>
          </a:p>
        </p:txBody>
      </p:sp>
      <p:sp>
        <p:nvSpPr>
          <p:cNvPr id="11" name="TextBox 10"/>
          <p:cNvSpPr txBox="1"/>
          <p:nvPr/>
        </p:nvSpPr>
        <p:spPr>
          <a:xfrm>
            <a:off x="3850941" y="3422889"/>
            <a:ext cx="1624084" cy="369332"/>
          </a:xfrm>
          <a:prstGeom prst="rect">
            <a:avLst/>
          </a:prstGeom>
          <a:noFill/>
        </p:spPr>
        <p:txBody>
          <a:bodyPr wrap="square" rtlCol="0">
            <a:spAutoFit/>
          </a:bodyPr>
          <a:lstStyle/>
          <a:p>
            <a:r>
              <a:rPr lang="en-US" dirty="0" smtClean="0"/>
              <a:t>b. affluences</a:t>
            </a:r>
            <a:endParaRPr lang="en-US" dirty="0"/>
          </a:p>
        </p:txBody>
      </p:sp>
      <p:sp>
        <p:nvSpPr>
          <p:cNvPr id="12" name="TextBox 11"/>
          <p:cNvSpPr txBox="1"/>
          <p:nvPr/>
        </p:nvSpPr>
        <p:spPr>
          <a:xfrm>
            <a:off x="7153699" y="3422889"/>
            <a:ext cx="1624084" cy="369332"/>
          </a:xfrm>
          <a:prstGeom prst="rect">
            <a:avLst/>
          </a:prstGeom>
          <a:noFill/>
        </p:spPr>
        <p:txBody>
          <a:bodyPr wrap="square" rtlCol="0">
            <a:spAutoFit/>
          </a:bodyPr>
          <a:lstStyle/>
          <a:p>
            <a:r>
              <a:rPr lang="en-US" dirty="0" smtClean="0"/>
              <a:t>c. poorness</a:t>
            </a:r>
            <a:endParaRPr lang="en-US" dirty="0"/>
          </a:p>
        </p:txBody>
      </p:sp>
      <p:sp>
        <p:nvSpPr>
          <p:cNvPr id="13" name="TextBox 12"/>
          <p:cNvSpPr txBox="1"/>
          <p:nvPr/>
        </p:nvSpPr>
        <p:spPr>
          <a:xfrm>
            <a:off x="9426051" y="3422889"/>
            <a:ext cx="1624084" cy="369332"/>
          </a:xfrm>
          <a:prstGeom prst="rect">
            <a:avLst/>
          </a:prstGeom>
          <a:noFill/>
        </p:spPr>
        <p:txBody>
          <a:bodyPr wrap="square" rtlCol="0">
            <a:spAutoFit/>
          </a:bodyPr>
          <a:lstStyle/>
          <a:p>
            <a:r>
              <a:rPr lang="en-US" dirty="0" smtClean="0"/>
              <a:t>d. wealth</a:t>
            </a:r>
            <a:endParaRPr lang="en-US" dirty="0"/>
          </a:p>
        </p:txBody>
      </p:sp>
      <p:sp>
        <p:nvSpPr>
          <p:cNvPr id="14" name="TextBox 13"/>
          <p:cNvSpPr txBox="1"/>
          <p:nvPr/>
        </p:nvSpPr>
        <p:spPr>
          <a:xfrm>
            <a:off x="1087271" y="2922040"/>
            <a:ext cx="8475260" cy="369332"/>
          </a:xfrm>
          <a:prstGeom prst="rect">
            <a:avLst/>
          </a:prstGeom>
          <a:noFill/>
        </p:spPr>
        <p:txBody>
          <a:bodyPr wrap="square" rtlCol="0">
            <a:spAutoFit/>
          </a:bodyPr>
          <a:lstStyle/>
          <a:p>
            <a:r>
              <a:rPr lang="en-US" dirty="0" smtClean="0"/>
              <a:t>2. The word ‘poverty’ mentioned in the passage means …………..</a:t>
            </a:r>
            <a:endParaRPr lang="en-US" dirty="0"/>
          </a:p>
        </p:txBody>
      </p:sp>
      <p:sp>
        <p:nvSpPr>
          <p:cNvPr id="15" name="TextBox 14"/>
          <p:cNvSpPr txBox="1"/>
          <p:nvPr/>
        </p:nvSpPr>
        <p:spPr>
          <a:xfrm>
            <a:off x="1073623" y="3935692"/>
            <a:ext cx="8475260" cy="369332"/>
          </a:xfrm>
          <a:prstGeom prst="rect">
            <a:avLst/>
          </a:prstGeom>
          <a:noFill/>
        </p:spPr>
        <p:txBody>
          <a:bodyPr wrap="square" rtlCol="0">
            <a:spAutoFit/>
          </a:bodyPr>
          <a:lstStyle/>
          <a:p>
            <a:r>
              <a:rPr lang="en-US" dirty="0" smtClean="0"/>
              <a:t>3. The word ‘injustice’ mentioned in the passage means ………….</a:t>
            </a:r>
            <a:endParaRPr lang="en-US" dirty="0"/>
          </a:p>
        </p:txBody>
      </p:sp>
      <p:sp>
        <p:nvSpPr>
          <p:cNvPr id="16" name="TextBox 15"/>
          <p:cNvSpPr txBox="1"/>
          <p:nvPr/>
        </p:nvSpPr>
        <p:spPr>
          <a:xfrm>
            <a:off x="1414818" y="4453628"/>
            <a:ext cx="1624084" cy="369332"/>
          </a:xfrm>
          <a:prstGeom prst="rect">
            <a:avLst/>
          </a:prstGeom>
          <a:noFill/>
        </p:spPr>
        <p:txBody>
          <a:bodyPr wrap="square" rtlCol="0">
            <a:spAutoFit/>
          </a:bodyPr>
          <a:lstStyle/>
          <a:p>
            <a:r>
              <a:rPr lang="en-US" dirty="0" smtClean="0"/>
              <a:t>a. justice</a:t>
            </a:r>
            <a:endParaRPr lang="en-US" dirty="0"/>
          </a:p>
        </p:txBody>
      </p:sp>
      <p:sp>
        <p:nvSpPr>
          <p:cNvPr id="17" name="TextBox 16"/>
          <p:cNvSpPr txBox="1"/>
          <p:nvPr/>
        </p:nvSpPr>
        <p:spPr>
          <a:xfrm>
            <a:off x="3878239" y="4453628"/>
            <a:ext cx="1624084" cy="369332"/>
          </a:xfrm>
          <a:prstGeom prst="rect">
            <a:avLst/>
          </a:prstGeom>
          <a:noFill/>
        </p:spPr>
        <p:txBody>
          <a:bodyPr wrap="square" rtlCol="0">
            <a:spAutoFit/>
          </a:bodyPr>
          <a:lstStyle/>
          <a:p>
            <a:r>
              <a:rPr lang="en-US" dirty="0" smtClean="0"/>
              <a:t>b. equality</a:t>
            </a:r>
            <a:endParaRPr lang="en-US" dirty="0"/>
          </a:p>
        </p:txBody>
      </p:sp>
      <p:sp>
        <p:nvSpPr>
          <p:cNvPr id="18" name="TextBox 17"/>
          <p:cNvSpPr txBox="1"/>
          <p:nvPr/>
        </p:nvSpPr>
        <p:spPr>
          <a:xfrm>
            <a:off x="7180997" y="4453628"/>
            <a:ext cx="1624084" cy="369332"/>
          </a:xfrm>
          <a:prstGeom prst="rect">
            <a:avLst/>
          </a:prstGeom>
          <a:noFill/>
        </p:spPr>
        <p:txBody>
          <a:bodyPr wrap="square" rtlCol="0">
            <a:spAutoFit/>
          </a:bodyPr>
          <a:lstStyle/>
          <a:p>
            <a:r>
              <a:rPr lang="en-US" dirty="0" smtClean="0"/>
              <a:t>c. fairness</a:t>
            </a:r>
            <a:endParaRPr lang="en-US" dirty="0"/>
          </a:p>
        </p:txBody>
      </p:sp>
      <p:sp>
        <p:nvSpPr>
          <p:cNvPr id="19" name="TextBox 18"/>
          <p:cNvSpPr txBox="1"/>
          <p:nvPr/>
        </p:nvSpPr>
        <p:spPr>
          <a:xfrm>
            <a:off x="9453349" y="4453628"/>
            <a:ext cx="1624084" cy="369332"/>
          </a:xfrm>
          <a:prstGeom prst="rect">
            <a:avLst/>
          </a:prstGeom>
          <a:noFill/>
        </p:spPr>
        <p:txBody>
          <a:bodyPr wrap="square" rtlCol="0">
            <a:spAutoFit/>
          </a:bodyPr>
          <a:lstStyle/>
          <a:p>
            <a:r>
              <a:rPr lang="en-US" dirty="0" smtClean="0"/>
              <a:t>d. inequity</a:t>
            </a:r>
            <a:endParaRPr lang="en-US" dirty="0"/>
          </a:p>
        </p:txBody>
      </p:sp>
      <p:sp>
        <p:nvSpPr>
          <p:cNvPr id="21" name="TextBox 20"/>
          <p:cNvSpPr txBox="1"/>
          <p:nvPr/>
        </p:nvSpPr>
        <p:spPr>
          <a:xfrm>
            <a:off x="1073623" y="4935686"/>
            <a:ext cx="8475260" cy="369332"/>
          </a:xfrm>
          <a:prstGeom prst="rect">
            <a:avLst/>
          </a:prstGeom>
          <a:noFill/>
        </p:spPr>
        <p:txBody>
          <a:bodyPr wrap="square" rtlCol="0">
            <a:spAutoFit/>
          </a:bodyPr>
          <a:lstStyle/>
          <a:p>
            <a:r>
              <a:rPr lang="en-US" dirty="0" smtClean="0"/>
              <a:t>4. The word ‘nullification’ mentioned in the passage means ………….</a:t>
            </a:r>
            <a:endParaRPr lang="en-US" dirty="0"/>
          </a:p>
        </p:txBody>
      </p:sp>
      <p:sp>
        <p:nvSpPr>
          <p:cNvPr id="22" name="TextBox 21"/>
          <p:cNvSpPr txBox="1"/>
          <p:nvPr/>
        </p:nvSpPr>
        <p:spPr>
          <a:xfrm>
            <a:off x="1414818" y="5469145"/>
            <a:ext cx="1624084" cy="369332"/>
          </a:xfrm>
          <a:prstGeom prst="rect">
            <a:avLst/>
          </a:prstGeom>
          <a:noFill/>
        </p:spPr>
        <p:txBody>
          <a:bodyPr wrap="square" rtlCol="0">
            <a:spAutoFit/>
          </a:bodyPr>
          <a:lstStyle/>
          <a:p>
            <a:r>
              <a:rPr lang="en-US" dirty="0" smtClean="0"/>
              <a:t>a. building</a:t>
            </a:r>
            <a:endParaRPr lang="en-US" dirty="0"/>
          </a:p>
        </p:txBody>
      </p:sp>
      <p:sp>
        <p:nvSpPr>
          <p:cNvPr id="23" name="TextBox 22"/>
          <p:cNvSpPr txBox="1"/>
          <p:nvPr/>
        </p:nvSpPr>
        <p:spPr>
          <a:xfrm>
            <a:off x="3878239" y="5469145"/>
            <a:ext cx="1624084" cy="369332"/>
          </a:xfrm>
          <a:prstGeom prst="rect">
            <a:avLst/>
          </a:prstGeom>
          <a:noFill/>
        </p:spPr>
        <p:txBody>
          <a:bodyPr wrap="square" rtlCol="0">
            <a:spAutoFit/>
          </a:bodyPr>
          <a:lstStyle/>
          <a:p>
            <a:r>
              <a:rPr lang="en-US" dirty="0" smtClean="0"/>
              <a:t>b. creation</a:t>
            </a:r>
            <a:endParaRPr lang="en-US" dirty="0"/>
          </a:p>
        </p:txBody>
      </p:sp>
      <p:sp>
        <p:nvSpPr>
          <p:cNvPr id="24" name="TextBox 23"/>
          <p:cNvSpPr txBox="1"/>
          <p:nvPr/>
        </p:nvSpPr>
        <p:spPr>
          <a:xfrm>
            <a:off x="7180997" y="5469145"/>
            <a:ext cx="1624084" cy="369332"/>
          </a:xfrm>
          <a:prstGeom prst="rect">
            <a:avLst/>
          </a:prstGeom>
          <a:noFill/>
        </p:spPr>
        <p:txBody>
          <a:bodyPr wrap="square" rtlCol="0">
            <a:spAutoFit/>
          </a:bodyPr>
          <a:lstStyle/>
          <a:p>
            <a:r>
              <a:rPr lang="en-US" dirty="0" smtClean="0"/>
              <a:t>c. construction</a:t>
            </a:r>
            <a:endParaRPr lang="en-US" dirty="0"/>
          </a:p>
        </p:txBody>
      </p:sp>
      <p:sp>
        <p:nvSpPr>
          <p:cNvPr id="25" name="TextBox 24"/>
          <p:cNvSpPr txBox="1"/>
          <p:nvPr/>
        </p:nvSpPr>
        <p:spPr>
          <a:xfrm>
            <a:off x="9453349" y="5469145"/>
            <a:ext cx="1624084" cy="369332"/>
          </a:xfrm>
          <a:prstGeom prst="rect">
            <a:avLst/>
          </a:prstGeom>
          <a:noFill/>
        </p:spPr>
        <p:txBody>
          <a:bodyPr wrap="square" rtlCol="0">
            <a:spAutoFit/>
          </a:bodyPr>
          <a:lstStyle/>
          <a:p>
            <a:r>
              <a:rPr lang="en-US" dirty="0" smtClean="0"/>
              <a:t>d. abolishment</a:t>
            </a:r>
            <a:endParaRPr lang="en-US" dirty="0"/>
          </a:p>
        </p:txBody>
      </p:sp>
    </p:spTree>
    <p:extLst>
      <p:ext uri="{BB962C8B-B14F-4D97-AF65-F5344CB8AC3E}">
        <p14:creationId xmlns:p14="http://schemas.microsoft.com/office/powerpoint/2010/main" val="98498299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par>
                                <p:cTn id="19" presetID="22" presetClass="entr" presetSubtype="4" fill="hold" grpId="0" nodeType="withEffect">
                                  <p:stCondLst>
                                    <p:cond delay="0"/>
                                  </p:stCondLst>
                                  <p:iterate type="lt">
                                    <p:tmPct val="0"/>
                                  </p:iterate>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1" nodeType="clickEffect">
                                  <p:stCondLst>
                                    <p:cond delay="0"/>
                                  </p:stCondLst>
                                  <p:iterate type="lt">
                                    <p:tmPct val="10000"/>
                                  </p:iterate>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anim calcmode="lin" valueType="num">
                                      <p:cBhvr>
                                        <p:cTn id="27" dur="2000" fill="hold"/>
                                        <p:tgtEl>
                                          <p:spTgt spid="9"/>
                                        </p:tgtEl>
                                        <p:attrNameLst>
                                          <p:attrName>ppt_w</p:attrName>
                                        </p:attrNameLst>
                                      </p:cBhvr>
                                      <p:tavLst>
                                        <p:tav tm="0" fmla="#ppt_w*sin(2.5*pi*$)">
                                          <p:val>
                                            <p:fltVal val="0"/>
                                          </p:val>
                                        </p:tav>
                                        <p:tav tm="100000">
                                          <p:val>
                                            <p:fltVal val="1"/>
                                          </p:val>
                                        </p:tav>
                                      </p:tavLst>
                                    </p:anim>
                                    <p:anim calcmode="lin" valueType="num">
                                      <p:cBhvr>
                                        <p:cTn id="28"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arn(inVertical)">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iterate type="lt">
                                    <p:tmPct val="0"/>
                                  </p:iterate>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1000"/>
                                        <p:tgtEl>
                                          <p:spTgt spid="13"/>
                                        </p:tgtEl>
                                      </p:cBhvr>
                                    </p:animEffect>
                                    <p:anim calcmode="lin" valueType="num">
                                      <p:cBhvr>
                                        <p:cTn id="54" dur="1000" fill="hold"/>
                                        <p:tgtEl>
                                          <p:spTgt spid="13"/>
                                        </p:tgtEl>
                                        <p:attrNameLst>
                                          <p:attrName>ppt_x</p:attrName>
                                        </p:attrNameLst>
                                      </p:cBhvr>
                                      <p:tavLst>
                                        <p:tav tm="0">
                                          <p:val>
                                            <p:strVal val="#ppt_x"/>
                                          </p:val>
                                        </p:tav>
                                        <p:tav tm="100000">
                                          <p:val>
                                            <p:strVal val="#ppt_x"/>
                                          </p:val>
                                        </p:tav>
                                      </p:tavLst>
                                    </p:anim>
                                    <p:anim calcmode="lin" valueType="num">
                                      <p:cBhvr>
                                        <p:cTn id="5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5" presetClass="entr" presetSubtype="0" fill="hold" grpId="1" nodeType="clickEffect">
                                  <p:stCondLst>
                                    <p:cond delay="0"/>
                                  </p:stCondLst>
                                  <p:iterate type="lt">
                                    <p:tmPct val="10000"/>
                                  </p:iterate>
                                  <p:childTnLst>
                                    <p:set>
                                      <p:cBhvr>
                                        <p:cTn id="59" dur="1" fill="hold">
                                          <p:stCondLst>
                                            <p:cond delay="0"/>
                                          </p:stCondLst>
                                        </p:cTn>
                                        <p:tgtEl>
                                          <p:spTgt spid="12"/>
                                        </p:tgtEl>
                                        <p:attrNameLst>
                                          <p:attrName>style.visibility</p:attrName>
                                        </p:attrNameLst>
                                      </p:cBhvr>
                                      <p:to>
                                        <p:strVal val="visible"/>
                                      </p:to>
                                    </p:set>
                                    <p:animEffect transition="in" filter="fade">
                                      <p:cBhvr>
                                        <p:cTn id="60" dur="2000"/>
                                        <p:tgtEl>
                                          <p:spTgt spid="12"/>
                                        </p:tgtEl>
                                      </p:cBhvr>
                                    </p:animEffect>
                                    <p:anim calcmode="lin" valueType="num">
                                      <p:cBhvr>
                                        <p:cTn id="61" dur="2000" fill="hold"/>
                                        <p:tgtEl>
                                          <p:spTgt spid="12"/>
                                        </p:tgtEl>
                                        <p:attrNameLst>
                                          <p:attrName>ppt_w</p:attrName>
                                        </p:attrNameLst>
                                      </p:cBhvr>
                                      <p:tavLst>
                                        <p:tav tm="0" fmla="#ppt_w*sin(2.5*pi*$)">
                                          <p:val>
                                            <p:fltVal val="0"/>
                                          </p:val>
                                        </p:tav>
                                        <p:tav tm="100000">
                                          <p:val>
                                            <p:fltVal val="1"/>
                                          </p:val>
                                        </p:tav>
                                      </p:tavLst>
                                    </p:anim>
                                    <p:anim calcmode="lin" valueType="num">
                                      <p:cBhvr>
                                        <p:cTn id="62"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barn(inVertical)">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p:cTn id="72" dur="500" fill="hold"/>
                                        <p:tgtEl>
                                          <p:spTgt spid="17"/>
                                        </p:tgtEl>
                                        <p:attrNameLst>
                                          <p:attrName>ppt_w</p:attrName>
                                        </p:attrNameLst>
                                      </p:cBhvr>
                                      <p:tavLst>
                                        <p:tav tm="0">
                                          <p:val>
                                            <p:fltVal val="0"/>
                                          </p:val>
                                        </p:tav>
                                        <p:tav tm="100000">
                                          <p:val>
                                            <p:strVal val="#ppt_w"/>
                                          </p:val>
                                        </p:tav>
                                      </p:tavLst>
                                    </p:anim>
                                    <p:anim calcmode="lin" valueType="num">
                                      <p:cBhvr>
                                        <p:cTn id="73" dur="500" fill="hold"/>
                                        <p:tgtEl>
                                          <p:spTgt spid="17"/>
                                        </p:tgtEl>
                                        <p:attrNameLst>
                                          <p:attrName>ppt_h</p:attrName>
                                        </p:attrNameLst>
                                      </p:cBhvr>
                                      <p:tavLst>
                                        <p:tav tm="0">
                                          <p:val>
                                            <p:fltVal val="0"/>
                                          </p:val>
                                        </p:tav>
                                        <p:tav tm="100000">
                                          <p:val>
                                            <p:strVal val="#ppt_h"/>
                                          </p:val>
                                        </p:tav>
                                      </p:tavLst>
                                    </p:anim>
                                    <p:animEffect transition="in" filter="fade">
                                      <p:cBhvr>
                                        <p:cTn id="74" dur="500"/>
                                        <p:tgtEl>
                                          <p:spTgt spid="17"/>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fltVal val="0"/>
                                          </p:val>
                                        </p:tav>
                                        <p:tav tm="100000">
                                          <p:val>
                                            <p:strVal val="#ppt_w"/>
                                          </p:val>
                                        </p:tav>
                                      </p:tavLst>
                                    </p:anim>
                                    <p:anim calcmode="lin" valueType="num">
                                      <p:cBhvr>
                                        <p:cTn id="83" dur="500" fill="hold"/>
                                        <p:tgtEl>
                                          <p:spTgt spid="19"/>
                                        </p:tgtEl>
                                        <p:attrNameLst>
                                          <p:attrName>ppt_h</p:attrName>
                                        </p:attrNameLst>
                                      </p:cBhvr>
                                      <p:tavLst>
                                        <p:tav tm="0">
                                          <p:val>
                                            <p:fltVal val="0"/>
                                          </p:val>
                                        </p:tav>
                                        <p:tav tm="100000">
                                          <p:val>
                                            <p:strVal val="#ppt_h"/>
                                          </p:val>
                                        </p:tav>
                                      </p:tavLst>
                                    </p:anim>
                                    <p:animEffect transition="in" filter="fade">
                                      <p:cBhvr>
                                        <p:cTn id="84" dur="500"/>
                                        <p:tgtEl>
                                          <p:spTgt spid="19"/>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500" fill="hold"/>
                                        <p:tgtEl>
                                          <p:spTgt spid="16"/>
                                        </p:tgtEl>
                                        <p:attrNameLst>
                                          <p:attrName>ppt_w</p:attrName>
                                        </p:attrNameLst>
                                      </p:cBhvr>
                                      <p:tavLst>
                                        <p:tav tm="0">
                                          <p:val>
                                            <p:fltVal val="0"/>
                                          </p:val>
                                        </p:tav>
                                        <p:tav tm="100000">
                                          <p:val>
                                            <p:strVal val="#ppt_w"/>
                                          </p:val>
                                        </p:tav>
                                      </p:tavLst>
                                    </p:anim>
                                    <p:anim calcmode="lin" valueType="num">
                                      <p:cBhvr>
                                        <p:cTn id="88" dur="500" fill="hold"/>
                                        <p:tgtEl>
                                          <p:spTgt spid="16"/>
                                        </p:tgtEl>
                                        <p:attrNameLst>
                                          <p:attrName>ppt_h</p:attrName>
                                        </p:attrNameLst>
                                      </p:cBhvr>
                                      <p:tavLst>
                                        <p:tav tm="0">
                                          <p:val>
                                            <p:fltVal val="0"/>
                                          </p:val>
                                        </p:tav>
                                        <p:tav tm="100000">
                                          <p:val>
                                            <p:strVal val="#ppt_h"/>
                                          </p:val>
                                        </p:tav>
                                      </p:tavLst>
                                    </p:anim>
                                    <p:animEffect transition="in" filter="fade">
                                      <p:cBhvr>
                                        <p:cTn id="89" dur="500"/>
                                        <p:tgtEl>
                                          <p:spTgt spid="16"/>
                                        </p:tgtEl>
                                      </p:cBhvr>
                                    </p:animEffect>
                                  </p:childTnLst>
                                </p:cTn>
                              </p:par>
                            </p:childTnLst>
                          </p:cTn>
                        </p:par>
                      </p:childTnLst>
                    </p:cTn>
                  </p:par>
                  <p:par>
                    <p:cTn id="90" fill="hold">
                      <p:stCondLst>
                        <p:cond delay="indefinite"/>
                      </p:stCondLst>
                      <p:childTnLst>
                        <p:par>
                          <p:cTn id="91" fill="hold">
                            <p:stCondLst>
                              <p:cond delay="0"/>
                            </p:stCondLst>
                            <p:childTnLst>
                              <p:par>
                                <p:cTn id="92" presetID="45" presetClass="entr" presetSubtype="0" fill="hold" grpId="1"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2000"/>
                                        <p:tgtEl>
                                          <p:spTgt spid="19"/>
                                        </p:tgtEl>
                                      </p:cBhvr>
                                    </p:animEffect>
                                    <p:anim calcmode="lin" valueType="num">
                                      <p:cBhvr>
                                        <p:cTn id="95" dur="2000" fill="hold"/>
                                        <p:tgtEl>
                                          <p:spTgt spid="19"/>
                                        </p:tgtEl>
                                        <p:attrNameLst>
                                          <p:attrName>ppt_w</p:attrName>
                                        </p:attrNameLst>
                                      </p:cBhvr>
                                      <p:tavLst>
                                        <p:tav tm="0" fmla="#ppt_w*sin(2.5*pi*$)">
                                          <p:val>
                                            <p:fltVal val="0"/>
                                          </p:val>
                                        </p:tav>
                                        <p:tav tm="100000">
                                          <p:val>
                                            <p:fltVal val="1"/>
                                          </p:val>
                                        </p:tav>
                                      </p:tavLst>
                                    </p:anim>
                                    <p:anim calcmode="lin" valueType="num">
                                      <p:cBhvr>
                                        <p:cTn id="96" dur="20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21"/>
                                        </p:tgtEl>
                                        <p:attrNameLst>
                                          <p:attrName>style.visibility</p:attrName>
                                        </p:attrNameLst>
                                      </p:cBhvr>
                                      <p:to>
                                        <p:strVal val="visible"/>
                                      </p:to>
                                    </p:set>
                                    <p:animEffect transition="in" filter="fade">
                                      <p:cBhvr>
                                        <p:cTn id="101" dur="1000"/>
                                        <p:tgtEl>
                                          <p:spTgt spid="21"/>
                                        </p:tgtEl>
                                      </p:cBhvr>
                                    </p:animEffect>
                                    <p:anim calcmode="lin" valueType="num">
                                      <p:cBhvr>
                                        <p:cTn id="102" dur="1000" fill="hold"/>
                                        <p:tgtEl>
                                          <p:spTgt spid="21"/>
                                        </p:tgtEl>
                                        <p:attrNameLst>
                                          <p:attrName>ppt_x</p:attrName>
                                        </p:attrNameLst>
                                      </p:cBhvr>
                                      <p:tavLst>
                                        <p:tav tm="0">
                                          <p:val>
                                            <p:strVal val="#ppt_x"/>
                                          </p:val>
                                        </p:tav>
                                        <p:tav tm="100000">
                                          <p:val>
                                            <p:strVal val="#ppt_x"/>
                                          </p:val>
                                        </p:tav>
                                      </p:tavLst>
                                    </p:anim>
                                    <p:anim calcmode="lin" valueType="num">
                                      <p:cBhvr>
                                        <p:cTn id="10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wipe(down)">
                                      <p:cBhvr>
                                        <p:cTn id="108" dur="500"/>
                                        <p:tgtEl>
                                          <p:spTgt spid="22"/>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23"/>
                                        </p:tgtEl>
                                        <p:attrNameLst>
                                          <p:attrName>style.visibility</p:attrName>
                                        </p:attrNameLst>
                                      </p:cBhvr>
                                      <p:to>
                                        <p:strVal val="visible"/>
                                      </p:to>
                                    </p:set>
                                    <p:animEffect transition="in" filter="wipe(down)">
                                      <p:cBhvr>
                                        <p:cTn id="111" dur="500"/>
                                        <p:tgtEl>
                                          <p:spTgt spid="23"/>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wipe(down)">
                                      <p:cBhvr>
                                        <p:cTn id="114" dur="500"/>
                                        <p:tgtEl>
                                          <p:spTgt spid="24"/>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wipe(down)">
                                      <p:cBhvr>
                                        <p:cTn id="117" dur="500"/>
                                        <p:tgtEl>
                                          <p:spTgt spid="25"/>
                                        </p:tgtEl>
                                      </p:cBhvr>
                                    </p:animEffect>
                                  </p:childTnLst>
                                </p:cTn>
                              </p:par>
                            </p:childTnLst>
                          </p:cTn>
                        </p:par>
                      </p:childTnLst>
                    </p:cTn>
                  </p:par>
                  <p:par>
                    <p:cTn id="118" fill="hold">
                      <p:stCondLst>
                        <p:cond delay="indefinite"/>
                      </p:stCondLst>
                      <p:childTnLst>
                        <p:par>
                          <p:cTn id="119" fill="hold">
                            <p:stCondLst>
                              <p:cond delay="0"/>
                            </p:stCondLst>
                            <p:childTnLst>
                              <p:par>
                                <p:cTn id="120" presetID="45" presetClass="entr" presetSubtype="0" fill="hold" grpId="1" nodeType="clickEffect">
                                  <p:stCondLst>
                                    <p:cond delay="0"/>
                                  </p:stCondLst>
                                  <p:childTnLst>
                                    <p:set>
                                      <p:cBhvr>
                                        <p:cTn id="121" dur="1" fill="hold">
                                          <p:stCondLst>
                                            <p:cond delay="0"/>
                                          </p:stCondLst>
                                        </p:cTn>
                                        <p:tgtEl>
                                          <p:spTgt spid="25"/>
                                        </p:tgtEl>
                                        <p:attrNameLst>
                                          <p:attrName>style.visibility</p:attrName>
                                        </p:attrNameLst>
                                      </p:cBhvr>
                                      <p:to>
                                        <p:strVal val="visible"/>
                                      </p:to>
                                    </p:set>
                                    <p:animEffect transition="in" filter="fade">
                                      <p:cBhvr>
                                        <p:cTn id="122" dur="2000"/>
                                        <p:tgtEl>
                                          <p:spTgt spid="25"/>
                                        </p:tgtEl>
                                      </p:cBhvr>
                                    </p:animEffect>
                                    <p:anim calcmode="lin" valueType="num">
                                      <p:cBhvr>
                                        <p:cTn id="123" dur="2000" fill="hold"/>
                                        <p:tgtEl>
                                          <p:spTgt spid="25"/>
                                        </p:tgtEl>
                                        <p:attrNameLst>
                                          <p:attrName>ppt_w</p:attrName>
                                        </p:attrNameLst>
                                      </p:cBhvr>
                                      <p:tavLst>
                                        <p:tav tm="0" fmla="#ppt_w*sin(2.5*pi*$)">
                                          <p:val>
                                            <p:fltVal val="0"/>
                                          </p:val>
                                        </p:tav>
                                        <p:tav tm="100000">
                                          <p:val>
                                            <p:fltVal val="1"/>
                                          </p:val>
                                        </p:tav>
                                      </p:tavLst>
                                    </p:anim>
                                    <p:anim calcmode="lin" valueType="num">
                                      <p:cBhvr>
                                        <p:cTn id="124" dur="2000" fill="hold"/>
                                        <p:tgtEl>
                                          <p:spTgt spid="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9" grpId="1"/>
      <p:bldP spid="10" grpId="0"/>
      <p:bldP spid="11" grpId="0"/>
      <p:bldP spid="12" grpId="0"/>
      <p:bldP spid="12" grpId="1"/>
      <p:bldP spid="13" grpId="0"/>
      <p:bldP spid="14" grpId="0"/>
      <p:bldP spid="15" grpId="0"/>
      <p:bldP spid="16" grpId="0"/>
      <p:bldP spid="17" grpId="0"/>
      <p:bldP spid="18" grpId="0"/>
      <p:bldP spid="19" grpId="0"/>
      <p:bldP spid="19" grpId="1"/>
      <p:bldP spid="21" grpId="0"/>
      <p:bldP spid="22" grpId="0"/>
      <p:bldP spid="23" grpId="0"/>
      <p:bldP spid="24" grpId="0"/>
      <p:bldP spid="25" grpId="0"/>
      <p:bldP spid="25"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0831" y="555359"/>
            <a:ext cx="4408227" cy="646331"/>
          </a:xfrm>
          <a:prstGeom prst="rect">
            <a:avLst/>
          </a:prstGeom>
          <a:noFill/>
        </p:spPr>
        <p:txBody>
          <a:bodyPr wrap="square" rtlCol="0">
            <a:spAutoFit/>
          </a:bodyPr>
          <a:lstStyle/>
          <a:p>
            <a:pPr algn="ctr"/>
            <a:r>
              <a:rPr lang="en-US" sz="3600" dirty="0" smtClean="0">
                <a:solidFill>
                  <a:srgbClr val="00B050"/>
                </a:solidFill>
              </a:rPr>
              <a:t>Home Work</a:t>
            </a:r>
            <a:endParaRPr lang="en-US" sz="3600" dirty="0">
              <a:solidFill>
                <a:srgbClr val="00B050"/>
              </a:solidFill>
            </a:endParaRPr>
          </a:p>
        </p:txBody>
      </p:sp>
      <p:sp>
        <p:nvSpPr>
          <p:cNvPr id="5" name="TextBox 4"/>
          <p:cNvSpPr txBox="1"/>
          <p:nvPr/>
        </p:nvSpPr>
        <p:spPr>
          <a:xfrm>
            <a:off x="562709" y="1322363"/>
            <a:ext cx="11338560" cy="4401205"/>
          </a:xfrm>
          <a:prstGeom prst="rect">
            <a:avLst/>
          </a:prstGeom>
          <a:noFill/>
        </p:spPr>
        <p:txBody>
          <a:bodyPr wrap="square" rtlCol="0">
            <a:spAutoFit/>
          </a:bodyPr>
          <a:lstStyle/>
          <a:p>
            <a:pPr marL="514350" indent="-514350">
              <a:buAutoNum type="alphaLcParenR"/>
            </a:pPr>
            <a:r>
              <a:rPr lang="en-US" sz="2800" dirty="0" smtClean="0"/>
              <a:t>The </a:t>
            </a:r>
            <a:r>
              <a:rPr lang="en-US" sz="2800" dirty="0"/>
              <a:t>Negro lives in a lonely island of poverty in the midst of a vast ocean of material prosperity. Explain</a:t>
            </a:r>
            <a:r>
              <a:rPr lang="en-US" sz="2800" dirty="0" smtClean="0"/>
              <a:t>.</a:t>
            </a:r>
          </a:p>
          <a:p>
            <a:pPr marL="514350" indent="-514350">
              <a:buAutoNum type="alphaLcParenR"/>
            </a:pPr>
            <a:endParaRPr lang="en-US" sz="2800" dirty="0" smtClean="0"/>
          </a:p>
          <a:p>
            <a:pPr lvl="0"/>
            <a:r>
              <a:rPr lang="en-US" sz="2800" dirty="0" smtClean="0"/>
              <a:t>b) What </a:t>
            </a:r>
            <a:r>
              <a:rPr lang="en-US" sz="2800" dirty="0"/>
              <a:t>is the dream of Martin Luther King Jr. regarding the nation and its creed</a:t>
            </a:r>
            <a:r>
              <a:rPr lang="en-US" sz="2800" dirty="0" smtClean="0"/>
              <a:t>?</a:t>
            </a:r>
          </a:p>
          <a:p>
            <a:pPr lvl="0"/>
            <a:endParaRPr lang="en-US" sz="2800" dirty="0"/>
          </a:p>
          <a:p>
            <a:pPr lvl="0"/>
            <a:r>
              <a:rPr lang="en-US" sz="2800" dirty="0" smtClean="0"/>
              <a:t>c) Describe </a:t>
            </a:r>
            <a:r>
              <a:rPr lang="en-US" sz="2800" dirty="0"/>
              <a:t>the condition of the Negro in the state of Mississippi</a:t>
            </a:r>
            <a:r>
              <a:rPr lang="en-US" sz="2800" dirty="0" smtClean="0"/>
              <a:t>?</a:t>
            </a:r>
          </a:p>
          <a:p>
            <a:pPr lvl="0"/>
            <a:endParaRPr lang="en-US" sz="2800" dirty="0"/>
          </a:p>
          <a:p>
            <a:r>
              <a:rPr lang="en-US" sz="2800" dirty="0" smtClean="0"/>
              <a:t>d)Describe </a:t>
            </a:r>
            <a:r>
              <a:rPr lang="en-US" sz="2800" dirty="0"/>
              <a:t>the condition of Alabama with reference to its racists and the governor. </a:t>
            </a:r>
          </a:p>
        </p:txBody>
      </p:sp>
      <p:sp>
        <p:nvSpPr>
          <p:cNvPr id="4" name="TextBox 3"/>
          <p:cNvSpPr txBox="1"/>
          <p:nvPr/>
        </p:nvSpPr>
        <p:spPr>
          <a:xfrm>
            <a:off x="10836323" y="230944"/>
            <a:ext cx="1241946" cy="369332"/>
          </a:xfrm>
          <a:prstGeom prst="rect">
            <a:avLst/>
          </a:prstGeom>
          <a:noFill/>
        </p:spPr>
        <p:txBody>
          <a:bodyPr wrap="square" rtlCol="0">
            <a:spAutoFit/>
          </a:bodyPr>
          <a:lstStyle/>
          <a:p>
            <a:r>
              <a:rPr lang="en-US" dirty="0" smtClean="0"/>
              <a:t>3 Minutes</a:t>
            </a:r>
            <a:endParaRPr lang="en-US" dirty="0"/>
          </a:p>
        </p:txBody>
      </p:sp>
    </p:spTree>
    <p:extLst>
      <p:ext uri="{BB962C8B-B14F-4D97-AF65-F5344CB8AC3E}">
        <p14:creationId xmlns:p14="http://schemas.microsoft.com/office/powerpoint/2010/main" val="235706970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4448" y="278073"/>
            <a:ext cx="6579927" cy="6579927"/>
          </a:xfrm>
          <a:prstGeom prst="rect">
            <a:avLst/>
          </a:prstGeom>
        </p:spPr>
      </p:pic>
      <p:sp>
        <p:nvSpPr>
          <p:cNvPr id="3" name="TextBox 2"/>
          <p:cNvSpPr txBox="1"/>
          <p:nvPr/>
        </p:nvSpPr>
        <p:spPr>
          <a:xfrm>
            <a:off x="10836323" y="230944"/>
            <a:ext cx="1241946" cy="369332"/>
          </a:xfrm>
          <a:prstGeom prst="rect">
            <a:avLst/>
          </a:prstGeom>
          <a:noFill/>
        </p:spPr>
        <p:txBody>
          <a:bodyPr wrap="square" rtlCol="0">
            <a:spAutoFit/>
          </a:bodyPr>
          <a:lstStyle/>
          <a:p>
            <a:r>
              <a:rPr lang="en-US" dirty="0" smtClean="0"/>
              <a:t>2 Minutes</a:t>
            </a:r>
            <a:endParaRPr lang="en-US" dirty="0"/>
          </a:p>
        </p:txBody>
      </p:sp>
    </p:spTree>
    <p:extLst>
      <p:ext uri="{BB962C8B-B14F-4D97-AF65-F5344CB8AC3E}">
        <p14:creationId xmlns:p14="http://schemas.microsoft.com/office/powerpoint/2010/main" val="403274923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6396522" y="3080953"/>
            <a:ext cx="5501580" cy="3200400"/>
            <a:chOff x="3048000" y="3962400"/>
            <a:chExt cx="5638800" cy="2438400"/>
          </a:xfrm>
        </p:grpSpPr>
        <p:sp>
          <p:nvSpPr>
            <p:cNvPr id="39" name="Rectangle: Rounded Corners 38">
              <a:extLst>
                <a:ext uri="{FF2B5EF4-FFF2-40B4-BE49-F238E27FC236}">
                  <a16:creationId xmlns="" xmlns:a16="http://schemas.microsoft.com/office/drawing/2014/main" id="{FFFA0953-B347-4A98-A68B-4A5F50BA485B}"/>
                </a:ext>
              </a:extLst>
            </p:cNvPr>
            <p:cNvSpPr/>
            <p:nvPr/>
          </p:nvSpPr>
          <p:spPr>
            <a:xfrm>
              <a:off x="3076863" y="4320081"/>
              <a:ext cx="5609937" cy="15108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4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 </a:t>
              </a:r>
              <a:r>
                <a:rPr lang="en-US" sz="4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XI-XI</a:t>
              </a:r>
              <a:r>
                <a:rPr lang="en-US" sz="4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p>
            <a:p>
              <a:pPr>
                <a:defRPr/>
              </a:pP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Subject	: </a:t>
              </a:r>
              <a:r>
                <a:rPr lang="en-US" sz="32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English 1</a:t>
              </a:r>
              <a:r>
                <a:rPr lang="en-US" sz="3200" baseline="30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2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Paper</a:t>
              </a:r>
            </a:p>
            <a:p>
              <a:pPr>
                <a:defRPr/>
              </a:pPr>
              <a:r>
                <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Time		: </a:t>
              </a:r>
              <a:r>
                <a:rPr lang="en-US" sz="32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45 minutes</a:t>
              </a:r>
              <a:endParaRPr lang="en-US" sz="32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Rounded Rectangle 11">
              <a:extLst>
                <a:ext uri="{FF2B5EF4-FFF2-40B4-BE49-F238E27FC236}">
                  <a16:creationId xmlns="" xmlns:a16="http://schemas.microsoft.com/office/drawing/2014/main" id="{7F12BD43-CCF9-417F-AB25-3FD8A03CFCF6}"/>
                </a:ext>
              </a:extLst>
            </p:cNvPr>
            <p:cNvSpPr/>
            <p:nvPr/>
          </p:nvSpPr>
          <p:spPr bwMode="auto">
            <a:xfrm>
              <a:off x="3048000" y="3962400"/>
              <a:ext cx="5638800" cy="2438400"/>
            </a:xfrm>
            <a:prstGeom prst="roundRect">
              <a:avLst/>
            </a:prstGeom>
            <a:noFill/>
            <a:ln w="66675">
              <a:solidFill>
                <a:srgbClr val="00B050"/>
              </a:solidFill>
            </a:ln>
            <a:effectLst>
              <a:innerShdw blurRad="63500" dist="50800" dir="2700000">
                <a:srgbClr val="00B050">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3" name="Down Arrow 2"/>
          <p:cNvSpPr/>
          <p:nvPr/>
        </p:nvSpPr>
        <p:spPr>
          <a:xfrm>
            <a:off x="4012442" y="300252"/>
            <a:ext cx="4367283" cy="24153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Identity</a:t>
            </a:r>
            <a:endParaRPr lang="en-US" sz="4800" dirty="0"/>
          </a:p>
        </p:txBody>
      </p:sp>
      <p:grpSp>
        <p:nvGrpSpPr>
          <p:cNvPr id="7" name="Group 6"/>
          <p:cNvGrpSpPr/>
          <p:nvPr/>
        </p:nvGrpSpPr>
        <p:grpSpPr>
          <a:xfrm>
            <a:off x="452922" y="3080953"/>
            <a:ext cx="5743161" cy="3200400"/>
            <a:chOff x="3048000" y="533400"/>
            <a:chExt cx="5743161" cy="3200400"/>
          </a:xfrm>
        </p:grpSpPr>
        <p:sp>
          <p:nvSpPr>
            <p:cNvPr id="9" name="Rectangle 8">
              <a:extLst>
                <a:ext uri="{FF2B5EF4-FFF2-40B4-BE49-F238E27FC236}">
                  <a16:creationId xmlns:a16="http://schemas.microsoft.com/office/drawing/2014/main" xmlns="" id="{38C61817-8E77-4403-81E3-36373ECFFAAD}"/>
                </a:ext>
              </a:extLst>
            </p:cNvPr>
            <p:cNvSpPr/>
            <p:nvPr/>
          </p:nvSpPr>
          <p:spPr bwMode="auto">
            <a:xfrm>
              <a:off x="3200400" y="2362200"/>
              <a:ext cx="5590761" cy="1292662"/>
            </a:xfrm>
            <a:prstGeom prst="rect">
              <a:avLst/>
            </a:prstGeom>
            <a:ln w="66675" cmpd="sng">
              <a:noFill/>
            </a:ln>
          </p:spPr>
          <p:txBody>
            <a:bodyPr wrap="square">
              <a:spAutoFit/>
            </a:bodyPr>
            <a:lstStyle/>
            <a:p>
              <a:pPr algn="ctr">
                <a:defRPr/>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Mohammadpur Anowar Ali Islamia Alim </a:t>
              </a:r>
              <a:r>
                <a:rPr lang="en-US" sz="2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Madeasa</a:t>
              </a:r>
              <a:endPar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defRPr/>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Mohammadpur, </a:t>
              </a:r>
              <a:r>
                <a:rPr lang="en-US" sz="2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Chatlhil</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Noakhali</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ctr">
                <a:defRPr/>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Cell: 01837526799</a:t>
              </a:r>
              <a:endParaRPr lang="en-US" sz="2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defRPr/>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Email: </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idbshamim@gmail.com</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Rounded Rectangle 6">
              <a:extLst>
                <a:ext uri="{FF2B5EF4-FFF2-40B4-BE49-F238E27FC236}">
                  <a16:creationId xmlns:a16="http://schemas.microsoft.com/office/drawing/2014/main" xmlns="" id="{72428DC3-CA8E-47EA-87B5-02B96E269CB6}"/>
                </a:ext>
              </a:extLst>
            </p:cNvPr>
            <p:cNvSpPr/>
            <p:nvPr/>
          </p:nvSpPr>
          <p:spPr bwMode="auto">
            <a:xfrm>
              <a:off x="3048000" y="533400"/>
              <a:ext cx="5715000" cy="3200400"/>
            </a:xfrm>
            <a:prstGeom prst="roundRect">
              <a:avLst/>
            </a:prstGeom>
            <a:noFill/>
            <a:ln w="66675" cap="sq" cmpd="sng">
              <a:solidFill>
                <a:srgbClr val="00B050"/>
              </a:solidFill>
              <a:round/>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2" descr="C:\Users\Rafi\Pictures\renderProfileImage.jpg"/>
            <p:cNvPicPr>
              <a:picLocks noChangeAspect="1" noChangeArrowheads="1"/>
            </p:cNvPicPr>
            <p:nvPr/>
          </p:nvPicPr>
          <p:blipFill>
            <a:blip r:embed="rId2"/>
            <a:srcRect/>
            <a:stretch>
              <a:fillRect/>
            </a:stretch>
          </p:blipFill>
          <p:spPr bwMode="auto">
            <a:xfrm>
              <a:off x="3276600" y="762000"/>
              <a:ext cx="1447800" cy="1600200"/>
            </a:xfrm>
            <a:prstGeom prst="rect">
              <a:avLst/>
            </a:prstGeom>
            <a:noFill/>
          </p:spPr>
        </p:pic>
        <p:sp>
          <p:nvSpPr>
            <p:cNvPr id="12" name="Rectangle 11">
              <a:extLst>
                <a:ext uri="{FF2B5EF4-FFF2-40B4-BE49-F238E27FC236}">
                  <a16:creationId xmlns:a16="http://schemas.microsoft.com/office/drawing/2014/main" xmlns="" id="{38C61817-8E77-4403-81E3-36373ECFFAAD}"/>
                </a:ext>
              </a:extLst>
            </p:cNvPr>
            <p:cNvSpPr/>
            <p:nvPr/>
          </p:nvSpPr>
          <p:spPr bwMode="auto">
            <a:xfrm>
              <a:off x="4724400" y="1524000"/>
              <a:ext cx="4038600" cy="1138773"/>
            </a:xfrm>
            <a:prstGeom prst="rect">
              <a:avLst/>
            </a:prstGeom>
          </p:spPr>
          <p:txBody>
            <a:bodyPr wrap="square">
              <a:spAutoFit/>
            </a:bodyPr>
            <a:lstStyle/>
            <a:p>
              <a:pPr algn="ctr">
                <a:defRPr/>
              </a:pPr>
              <a:r>
                <a:rPr lang="en-US" sz="3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Md. </a:t>
              </a:r>
              <a:r>
                <a:rPr lang="en-US" sz="3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Rafi</a:t>
              </a:r>
              <a:r>
                <a:rPr lang="en-US" sz="3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Uddin</a:t>
              </a:r>
              <a:r>
                <a:rPr lang="en-US" sz="3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Shamim</a:t>
              </a:r>
              <a:endParaRPr lang="en-US" sz="3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defRPr/>
              </a:pPr>
              <a:r>
                <a:rPr lang="en-US" sz="200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Lecturer </a:t>
              </a:r>
              <a:r>
                <a:rPr lang="en-US" sz="200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(English)</a:t>
              </a:r>
              <a:endPar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defRPr/>
              </a:pP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13" name="TextBox 12"/>
          <p:cNvSpPr txBox="1"/>
          <p:nvPr/>
        </p:nvSpPr>
        <p:spPr>
          <a:xfrm>
            <a:off x="10836323" y="230944"/>
            <a:ext cx="1241946" cy="369332"/>
          </a:xfrm>
          <a:prstGeom prst="rect">
            <a:avLst/>
          </a:prstGeom>
          <a:noFill/>
        </p:spPr>
        <p:txBody>
          <a:bodyPr wrap="square" rtlCol="0">
            <a:spAutoFit/>
          </a:bodyPr>
          <a:lstStyle/>
          <a:p>
            <a:r>
              <a:rPr lang="en-US" dirty="0" smtClean="0"/>
              <a:t>1 Minute</a:t>
            </a:r>
            <a:endParaRPr lang="en-US" dirty="0"/>
          </a:p>
        </p:txBody>
      </p:sp>
    </p:spTree>
    <p:extLst>
      <p:ext uri="{BB962C8B-B14F-4D97-AF65-F5344CB8AC3E}">
        <p14:creationId xmlns:p14="http://schemas.microsoft.com/office/powerpoint/2010/main" val="8618083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arn(inVertical)">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Turn Arrow 4"/>
          <p:cNvSpPr/>
          <p:nvPr/>
        </p:nvSpPr>
        <p:spPr>
          <a:xfrm rot="5400000">
            <a:off x="5582321" y="451724"/>
            <a:ext cx="1217572" cy="68238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1271282" y="184132"/>
            <a:ext cx="3630305" cy="584775"/>
          </a:xfrm>
          <a:prstGeom prst="rect">
            <a:avLst/>
          </a:prstGeom>
          <a:noFill/>
        </p:spPr>
        <p:txBody>
          <a:bodyPr wrap="square" rtlCol="0">
            <a:spAutoFit/>
          </a:bodyPr>
          <a:lstStyle/>
          <a:p>
            <a:pPr algn="ctr"/>
            <a:r>
              <a:rPr lang="en-US" sz="3200" dirty="0" smtClean="0"/>
              <a:t>Who is he?</a:t>
            </a:r>
            <a:endParaRPr lang="en-US" sz="3200" dirty="0"/>
          </a:p>
        </p:txBody>
      </p:sp>
      <p:sp>
        <p:nvSpPr>
          <p:cNvPr id="7" name="TextBox 6"/>
          <p:cNvSpPr txBox="1"/>
          <p:nvPr/>
        </p:nvSpPr>
        <p:spPr>
          <a:xfrm>
            <a:off x="1039271" y="6140060"/>
            <a:ext cx="3862316" cy="584775"/>
          </a:xfrm>
          <a:prstGeom prst="rect">
            <a:avLst/>
          </a:prstGeom>
          <a:noFill/>
        </p:spPr>
        <p:txBody>
          <a:bodyPr wrap="square" rtlCol="0">
            <a:spAutoFit/>
          </a:bodyPr>
          <a:lstStyle/>
          <a:p>
            <a:pPr algn="ctr"/>
            <a:r>
              <a:rPr lang="en-US" sz="3200" dirty="0" smtClean="0">
                <a:solidFill>
                  <a:srgbClr val="FF0000"/>
                </a:solidFill>
              </a:rPr>
              <a:t>Martin Luther King Jr.</a:t>
            </a:r>
            <a:endParaRPr lang="en-US" sz="3200" dirty="0">
              <a:solidFill>
                <a:srgbClr val="FF0000"/>
              </a:solidFill>
            </a:endParaRPr>
          </a:p>
        </p:txBody>
      </p:sp>
      <p:sp>
        <p:nvSpPr>
          <p:cNvPr id="9" name="Down Arrow Callout 8"/>
          <p:cNvSpPr/>
          <p:nvPr/>
        </p:nvSpPr>
        <p:spPr>
          <a:xfrm>
            <a:off x="6770212" y="184132"/>
            <a:ext cx="3835021" cy="117370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Who are they?</a:t>
            </a:r>
            <a:endParaRPr lang="en-US" sz="3200" dirty="0"/>
          </a:p>
        </p:txBody>
      </p:sp>
      <p:sp>
        <p:nvSpPr>
          <p:cNvPr id="10" name="TextBox 9"/>
          <p:cNvSpPr txBox="1"/>
          <p:nvPr/>
        </p:nvSpPr>
        <p:spPr>
          <a:xfrm>
            <a:off x="7008123" y="6135737"/>
            <a:ext cx="4449171" cy="523220"/>
          </a:xfrm>
          <a:prstGeom prst="rect">
            <a:avLst/>
          </a:prstGeom>
          <a:noFill/>
        </p:spPr>
        <p:txBody>
          <a:bodyPr wrap="square" rtlCol="0">
            <a:spAutoFit/>
          </a:bodyPr>
          <a:lstStyle/>
          <a:p>
            <a:pPr algn="ctr"/>
            <a:r>
              <a:rPr lang="en-US" sz="2800" dirty="0" smtClean="0">
                <a:solidFill>
                  <a:srgbClr val="FF0000"/>
                </a:solidFill>
              </a:rPr>
              <a:t>They are the Negro People.</a:t>
            </a:r>
            <a:endParaRPr lang="en-US" sz="2800"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601" y="1095232"/>
            <a:ext cx="5340290" cy="470902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5208" y="1501254"/>
            <a:ext cx="5715000" cy="4135271"/>
          </a:xfrm>
          <a:prstGeom prst="rect">
            <a:avLst/>
          </a:prstGeom>
        </p:spPr>
      </p:pic>
      <p:sp>
        <p:nvSpPr>
          <p:cNvPr id="11" name="TextBox 10"/>
          <p:cNvSpPr txBox="1"/>
          <p:nvPr/>
        </p:nvSpPr>
        <p:spPr>
          <a:xfrm>
            <a:off x="10843145" y="184132"/>
            <a:ext cx="1153236" cy="369332"/>
          </a:xfrm>
          <a:prstGeom prst="rect">
            <a:avLst/>
          </a:prstGeom>
          <a:noFill/>
        </p:spPr>
        <p:txBody>
          <a:bodyPr wrap="square" rtlCol="0">
            <a:spAutoFit/>
          </a:bodyPr>
          <a:lstStyle/>
          <a:p>
            <a:r>
              <a:rPr lang="en-US" dirty="0" smtClean="0"/>
              <a:t>2 Minutes</a:t>
            </a:r>
            <a:endParaRPr lang="en-US" dirty="0"/>
          </a:p>
        </p:txBody>
      </p:sp>
    </p:spTree>
    <p:extLst>
      <p:ext uri="{BB962C8B-B14F-4D97-AF65-F5344CB8AC3E}">
        <p14:creationId xmlns:p14="http://schemas.microsoft.com/office/powerpoint/2010/main" val="405782448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circle(in)">
                                      <p:cBhvr>
                                        <p:cTn id="3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725" y="242887"/>
            <a:ext cx="8972550" cy="6372225"/>
          </a:xfrm>
          <a:prstGeom prst="rect">
            <a:avLst/>
          </a:prstGeom>
        </p:spPr>
      </p:pic>
      <p:sp>
        <p:nvSpPr>
          <p:cNvPr id="3" name="TextBox 2"/>
          <p:cNvSpPr txBox="1"/>
          <p:nvPr/>
        </p:nvSpPr>
        <p:spPr>
          <a:xfrm>
            <a:off x="10836323" y="230944"/>
            <a:ext cx="1241946" cy="369332"/>
          </a:xfrm>
          <a:prstGeom prst="rect">
            <a:avLst/>
          </a:prstGeom>
          <a:noFill/>
        </p:spPr>
        <p:txBody>
          <a:bodyPr wrap="square" rtlCol="0">
            <a:spAutoFit/>
          </a:bodyPr>
          <a:lstStyle/>
          <a:p>
            <a:r>
              <a:rPr lang="en-US" dirty="0" smtClean="0"/>
              <a:t>1 Minute</a:t>
            </a:r>
            <a:endParaRPr lang="en-US" dirty="0"/>
          </a:p>
        </p:txBody>
      </p:sp>
    </p:spTree>
    <p:extLst>
      <p:ext uri="{BB962C8B-B14F-4D97-AF65-F5344CB8AC3E}">
        <p14:creationId xmlns:p14="http://schemas.microsoft.com/office/powerpoint/2010/main" val="403271114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7705" y="4572000"/>
            <a:ext cx="4127695" cy="1777219"/>
          </a:xfrm>
          <a:prstGeom prst="roundRect">
            <a:avLst/>
          </a:prstGeom>
          <a:solidFill>
            <a:srgbClr val="92D050"/>
          </a:solidFill>
          <a:ln>
            <a:solidFill>
              <a:srgbClr val="00B05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rgbClr val="002060"/>
                </a:solidFill>
              </a:rPr>
              <a:t>Unit		:	</a:t>
            </a:r>
            <a:r>
              <a:rPr lang="en-US" sz="2400" dirty="0" smtClean="0">
                <a:solidFill>
                  <a:srgbClr val="002060"/>
                </a:solidFill>
              </a:rPr>
              <a:t>Ten</a:t>
            </a:r>
            <a:endParaRPr lang="en-US" sz="2400" dirty="0">
              <a:solidFill>
                <a:srgbClr val="002060"/>
              </a:solidFill>
            </a:endParaRPr>
          </a:p>
          <a:p>
            <a:pPr algn="just"/>
            <a:r>
              <a:rPr lang="en-US" sz="2400" dirty="0">
                <a:solidFill>
                  <a:srgbClr val="002060"/>
                </a:solidFill>
              </a:rPr>
              <a:t>Lesson		:	</a:t>
            </a:r>
            <a:r>
              <a:rPr lang="en-US" sz="2400" dirty="0" smtClean="0">
                <a:solidFill>
                  <a:srgbClr val="002060"/>
                </a:solidFill>
              </a:rPr>
              <a:t>Three</a:t>
            </a:r>
            <a:endParaRPr lang="en-US" sz="2400" dirty="0">
              <a:solidFill>
                <a:srgbClr val="002060"/>
              </a:solidFill>
            </a:endParaRPr>
          </a:p>
        </p:txBody>
      </p:sp>
      <p:sp>
        <p:nvSpPr>
          <p:cNvPr id="10" name="Pentagon 9"/>
          <p:cNvSpPr/>
          <p:nvPr/>
        </p:nvSpPr>
        <p:spPr>
          <a:xfrm>
            <a:off x="801858" y="2895600"/>
            <a:ext cx="4836942" cy="1430740"/>
          </a:xfrm>
          <a:prstGeom prst="homePlate">
            <a:avLst/>
          </a:prstGeom>
          <a:solidFill>
            <a:srgbClr val="002060">
              <a:alpha val="75000"/>
            </a:srgbClr>
          </a:solidFill>
          <a:ln>
            <a:solidFill>
              <a:srgbClr val="00206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FF0000"/>
                </a:solidFill>
              </a:rPr>
              <a:t>I have a dream</a:t>
            </a:r>
            <a:endParaRPr lang="en-US" sz="4400" b="1" dirty="0">
              <a:solidFill>
                <a:srgbClr val="FF0000"/>
              </a:solidFill>
            </a:endParaRPr>
          </a:p>
        </p:txBody>
      </p:sp>
      <p:sp>
        <p:nvSpPr>
          <p:cNvPr id="11" name="Oval Callout 10"/>
          <p:cNvSpPr/>
          <p:nvPr/>
        </p:nvSpPr>
        <p:spPr>
          <a:xfrm>
            <a:off x="1752600" y="1524000"/>
            <a:ext cx="6705600" cy="838200"/>
          </a:xfrm>
          <a:prstGeom prst="wedgeEllipseCallout">
            <a:avLst/>
          </a:prstGeom>
          <a:solidFill>
            <a:schemeClr val="bg2">
              <a:lumMod val="50000"/>
              <a:alpha val="50000"/>
            </a:schemeClr>
          </a:solidFill>
          <a:ln>
            <a:solidFill>
              <a:schemeClr val="bg2">
                <a:lumMod val="5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B050"/>
                </a:solidFill>
              </a:rPr>
              <a:t>Our today’s topic is…</a:t>
            </a:r>
          </a:p>
        </p:txBody>
      </p:sp>
      <p:sp>
        <p:nvSpPr>
          <p:cNvPr id="13" name="Flowchart: Document 12"/>
          <p:cNvSpPr/>
          <p:nvPr/>
        </p:nvSpPr>
        <p:spPr>
          <a:xfrm>
            <a:off x="2667000" y="228600"/>
            <a:ext cx="6705600" cy="990600"/>
          </a:xfrm>
          <a:prstGeom prst="flowChartDocument">
            <a:avLst/>
          </a:prstGeom>
          <a:solidFill>
            <a:schemeClr val="accent6">
              <a:alpha val="50000"/>
            </a:schemeClr>
          </a:solidFill>
          <a:ln>
            <a:solidFill>
              <a:schemeClr val="accent6"/>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7030A0"/>
                </a:solidFill>
              </a:rPr>
              <a:t>What is our today’s topic?</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8279" y="2540914"/>
            <a:ext cx="3913911" cy="4062171"/>
          </a:xfrm>
          <a:prstGeom prst="rect">
            <a:avLst/>
          </a:prstGeom>
        </p:spPr>
      </p:pic>
      <p:sp>
        <p:nvSpPr>
          <p:cNvPr id="7" name="TextBox 6"/>
          <p:cNvSpPr txBox="1"/>
          <p:nvPr/>
        </p:nvSpPr>
        <p:spPr>
          <a:xfrm>
            <a:off x="10836323" y="230944"/>
            <a:ext cx="1241946" cy="369332"/>
          </a:xfrm>
          <a:prstGeom prst="rect">
            <a:avLst/>
          </a:prstGeom>
          <a:noFill/>
        </p:spPr>
        <p:txBody>
          <a:bodyPr wrap="square" rtlCol="0">
            <a:spAutoFit/>
          </a:bodyPr>
          <a:lstStyle/>
          <a:p>
            <a:r>
              <a:rPr lang="en-US" dirty="0" smtClean="0"/>
              <a:t>2 Minutes</a:t>
            </a:r>
            <a:endParaRPr lang="en-US" dirty="0"/>
          </a:p>
        </p:txBody>
      </p:sp>
    </p:spTree>
    <p:extLst>
      <p:ext uri="{BB962C8B-B14F-4D97-AF65-F5344CB8AC3E}">
        <p14:creationId xmlns:p14="http://schemas.microsoft.com/office/powerpoint/2010/main" val="116721510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in)">
                                      <p:cBhvr>
                                        <p:cTn id="13" dur="2000"/>
                                        <p:tgtEl>
                                          <p:spTgt spid="10"/>
                                        </p:tgtEl>
                                      </p:cBhvr>
                                    </p:animEffect>
                                  </p:childTnLst>
                                </p:cTn>
                              </p:par>
                              <p:par>
                                <p:cTn id="14" presetID="6" presetClass="entr" presetSubtype="16"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6" y="146761"/>
            <a:ext cx="10515600" cy="1325563"/>
          </a:xfrm>
        </p:spPr>
        <p:txBody>
          <a:bodyPr/>
          <a:lstStyle/>
          <a:p>
            <a:r>
              <a:rPr lang="en-US" dirty="0" smtClean="0">
                <a:solidFill>
                  <a:srgbClr val="7030A0"/>
                </a:solidFill>
              </a:rPr>
              <a:t>Learning Outcome::</a:t>
            </a:r>
            <a:endParaRPr lang="en-US" dirty="0">
              <a:solidFill>
                <a:srgbClr val="7030A0"/>
              </a:solidFill>
            </a:endParaRPr>
          </a:p>
        </p:txBody>
      </p:sp>
      <p:sp>
        <p:nvSpPr>
          <p:cNvPr id="4" name="TextBox 3"/>
          <p:cNvSpPr txBox="1"/>
          <p:nvPr/>
        </p:nvSpPr>
        <p:spPr>
          <a:xfrm>
            <a:off x="491321" y="2222951"/>
            <a:ext cx="11423176" cy="2462213"/>
          </a:xfrm>
          <a:prstGeom prst="rect">
            <a:avLst/>
          </a:prstGeom>
          <a:noFill/>
        </p:spPr>
        <p:txBody>
          <a:bodyPr wrap="square" rtlCol="0">
            <a:spAutoFit/>
          </a:bodyPr>
          <a:lstStyle/>
          <a:p>
            <a:pPr algn="just">
              <a:spcBef>
                <a:spcPts val="1200"/>
              </a:spcBef>
              <a:spcAft>
                <a:spcPts val="1200"/>
              </a:spcAft>
            </a:pPr>
            <a:r>
              <a:rPr lang="en-US" sz="3600" dirty="0" smtClean="0">
                <a:solidFill>
                  <a:srgbClr val="0070C0"/>
                </a:solidFill>
              </a:rPr>
              <a:t>1. Students can explain the conditions of the Negro in America.</a:t>
            </a:r>
          </a:p>
          <a:p>
            <a:pPr algn="just"/>
            <a:r>
              <a:rPr lang="en-US" sz="3600" dirty="0" smtClean="0">
                <a:solidFill>
                  <a:srgbClr val="0070C0"/>
                </a:solidFill>
              </a:rPr>
              <a:t>2. They are able to describe Martine Luther King’s dream.</a:t>
            </a:r>
          </a:p>
          <a:p>
            <a:pPr algn="just"/>
            <a:r>
              <a:rPr lang="en-US" sz="3600" dirty="0" smtClean="0">
                <a:solidFill>
                  <a:srgbClr val="0070C0"/>
                </a:solidFill>
              </a:rPr>
              <a:t>3. They </a:t>
            </a:r>
            <a:r>
              <a:rPr lang="en-US" sz="3600" smtClean="0">
                <a:solidFill>
                  <a:srgbClr val="0070C0"/>
                </a:solidFill>
              </a:rPr>
              <a:t>can understand </a:t>
            </a:r>
            <a:r>
              <a:rPr lang="en-US" sz="3600" dirty="0" smtClean="0">
                <a:solidFill>
                  <a:srgbClr val="0070C0"/>
                </a:solidFill>
              </a:rPr>
              <a:t>the meaning of some difficult </a:t>
            </a:r>
            <a:r>
              <a:rPr lang="en-US" sz="3600" dirty="0" smtClean="0">
                <a:solidFill>
                  <a:srgbClr val="0070C0"/>
                </a:solidFill>
              </a:rPr>
              <a:t>words.</a:t>
            </a:r>
            <a:endParaRPr lang="en-US" sz="3600" dirty="0">
              <a:solidFill>
                <a:srgbClr val="0070C0"/>
              </a:solidFill>
            </a:endParaRPr>
          </a:p>
        </p:txBody>
      </p:sp>
    </p:spTree>
    <p:extLst>
      <p:ext uri="{BB962C8B-B14F-4D97-AF65-F5344CB8AC3E}">
        <p14:creationId xmlns:p14="http://schemas.microsoft.com/office/powerpoint/2010/main" val="6021555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4525" y="887104"/>
            <a:ext cx="10645254" cy="5693866"/>
          </a:xfrm>
          <a:prstGeom prst="rect">
            <a:avLst/>
          </a:prstGeom>
          <a:noFill/>
        </p:spPr>
        <p:txBody>
          <a:bodyPr wrap="square" rtlCol="0">
            <a:spAutoFit/>
          </a:bodyPr>
          <a:lstStyle/>
          <a:p>
            <a:pPr algn="just"/>
            <a:r>
              <a:rPr lang="en-US" sz="2800" dirty="0"/>
              <a:t>The Negro is still not free. The life of the Negro is sadly crippled (</a:t>
            </a:r>
            <a:r>
              <a:rPr lang="bn-BD" sz="2800" dirty="0"/>
              <a:t>বিকল হওয়া</a:t>
            </a:r>
            <a:r>
              <a:rPr lang="en-US" sz="2800" dirty="0"/>
              <a:t>)</a:t>
            </a:r>
            <a:r>
              <a:rPr lang="bn-BD" sz="2800" dirty="0"/>
              <a:t> </a:t>
            </a:r>
            <a:r>
              <a:rPr lang="en-US" sz="2800" dirty="0"/>
              <a:t>by the manacles (</a:t>
            </a:r>
            <a:r>
              <a:rPr lang="bn-BD" sz="2800" dirty="0"/>
              <a:t>হাতকড়া</a:t>
            </a:r>
            <a:r>
              <a:rPr lang="en-US" sz="2800" dirty="0"/>
              <a:t>)</a:t>
            </a:r>
            <a:r>
              <a:rPr lang="bn-BD" sz="2800" dirty="0"/>
              <a:t> </a:t>
            </a:r>
            <a:r>
              <a:rPr lang="en-US" sz="2800" dirty="0"/>
              <a:t>of segregation (</a:t>
            </a:r>
            <a:r>
              <a:rPr lang="bn-BD" sz="2800" dirty="0"/>
              <a:t>বিভাজন</a:t>
            </a:r>
            <a:r>
              <a:rPr lang="en-US" sz="2800" dirty="0"/>
              <a:t>)</a:t>
            </a:r>
            <a:r>
              <a:rPr lang="bn-BD" sz="2800" dirty="0"/>
              <a:t> </a:t>
            </a:r>
            <a:r>
              <a:rPr lang="en-US" sz="2800" dirty="0"/>
              <a:t>and the chain of discrimination (</a:t>
            </a:r>
            <a:r>
              <a:rPr lang="bn-BD" sz="2800" dirty="0"/>
              <a:t>বৈষম্য</a:t>
            </a:r>
            <a:r>
              <a:rPr lang="en-US" sz="2800" dirty="0"/>
              <a:t>). The Negro lives on a lonely island of poverty in the midst of a vast ocean of material (</a:t>
            </a:r>
            <a:r>
              <a:rPr lang="bn-BD" sz="2800" dirty="0"/>
              <a:t>জাগতিক</a:t>
            </a:r>
            <a:r>
              <a:rPr lang="en-US" sz="2800" dirty="0"/>
              <a:t>) prosperity (</a:t>
            </a:r>
            <a:r>
              <a:rPr lang="bn-BD" sz="2800" dirty="0"/>
              <a:t>সমৃদ্ধি</a:t>
            </a:r>
            <a:r>
              <a:rPr lang="en-US" sz="2800" dirty="0"/>
              <a:t>)</a:t>
            </a:r>
            <a:r>
              <a:rPr lang="bn-BD" sz="2800" dirty="0"/>
              <a:t>. </a:t>
            </a:r>
            <a:r>
              <a:rPr lang="en-US" sz="2800" dirty="0"/>
              <a:t>The Negro is still languishing (</a:t>
            </a:r>
            <a:r>
              <a:rPr lang="bn-BD" sz="2800" dirty="0"/>
              <a:t>নিস্তেজ হওয়া/ ধুকতে থাকা</a:t>
            </a:r>
            <a:r>
              <a:rPr lang="en-US" sz="2800" dirty="0"/>
              <a:t>) in the corners of American society and finds himself an exile (</a:t>
            </a:r>
            <a:r>
              <a:rPr lang="bn-BD" sz="2800" dirty="0"/>
              <a:t>নির্বাসন</a:t>
            </a:r>
            <a:r>
              <a:rPr lang="en-US" sz="2800" dirty="0"/>
              <a:t>)</a:t>
            </a:r>
            <a:r>
              <a:rPr lang="bn-BD" sz="2800" dirty="0"/>
              <a:t> </a:t>
            </a:r>
            <a:r>
              <a:rPr lang="en-US" sz="2800" dirty="0"/>
              <a:t>in his own land. So we have come here today to dramatize a shameful condition</a:t>
            </a:r>
            <a:r>
              <a:rPr lang="en-US" sz="2800" dirty="0" smtClean="0"/>
              <a:t>.</a:t>
            </a:r>
          </a:p>
          <a:p>
            <a:pPr algn="just"/>
            <a:r>
              <a:rPr lang="en-US" sz="2800" dirty="0"/>
              <a:t>I say you today, my friends, so even though we face the difficulties of today and tomorrow, I still have a dream. It is a dream deeply rooted (</a:t>
            </a:r>
            <a:r>
              <a:rPr lang="bn-BD" sz="2800" dirty="0"/>
              <a:t>নিহিত</a:t>
            </a:r>
            <a:r>
              <a:rPr lang="en-US" sz="2800" dirty="0"/>
              <a:t>)</a:t>
            </a:r>
            <a:r>
              <a:rPr lang="bn-BD" sz="2800" dirty="0"/>
              <a:t> </a:t>
            </a:r>
            <a:r>
              <a:rPr lang="en-US" sz="2800" dirty="0"/>
              <a:t>in the dream.</a:t>
            </a:r>
          </a:p>
          <a:p>
            <a:pPr algn="just"/>
            <a:r>
              <a:rPr lang="en-US" sz="2800" dirty="0"/>
              <a:t>I have a dream that one day this nation will rise up and live out the true meaning of its </a:t>
            </a:r>
            <a:r>
              <a:rPr lang="en-US" sz="2800" dirty="0" smtClean="0"/>
              <a:t>creed (</a:t>
            </a:r>
            <a:r>
              <a:rPr lang="en-US" sz="2800" dirty="0" err="1" smtClean="0"/>
              <a:t>ধর্মমত</a:t>
            </a:r>
            <a:r>
              <a:rPr lang="en-US" sz="2800" dirty="0" smtClean="0"/>
              <a:t>)</a:t>
            </a:r>
            <a:r>
              <a:rPr lang="bn-BD" sz="2800" dirty="0" smtClean="0"/>
              <a:t>: </a:t>
            </a:r>
            <a:r>
              <a:rPr lang="en-US" sz="2800" dirty="0"/>
              <a:t>``We hold these truths to be self-evident; that all men are created equal.”</a:t>
            </a:r>
          </a:p>
        </p:txBody>
      </p:sp>
      <p:sp>
        <p:nvSpPr>
          <p:cNvPr id="4" name="TextBox 3"/>
          <p:cNvSpPr txBox="1"/>
          <p:nvPr/>
        </p:nvSpPr>
        <p:spPr>
          <a:xfrm>
            <a:off x="1562100" y="218362"/>
            <a:ext cx="8439149" cy="646331"/>
          </a:xfrm>
          <a:prstGeom prst="rect">
            <a:avLst/>
          </a:prstGeom>
          <a:noFill/>
        </p:spPr>
        <p:txBody>
          <a:bodyPr wrap="square" rtlCol="0">
            <a:spAutoFit/>
          </a:bodyPr>
          <a:lstStyle/>
          <a:p>
            <a:pPr algn="ctr"/>
            <a:r>
              <a:rPr lang="en-US" sz="3600" dirty="0" smtClean="0">
                <a:solidFill>
                  <a:srgbClr val="00B050"/>
                </a:solidFill>
              </a:rPr>
              <a:t>Lets read the passage silently….</a:t>
            </a:r>
            <a:endParaRPr lang="en-US" sz="3600" dirty="0">
              <a:solidFill>
                <a:srgbClr val="00B050"/>
              </a:solidFill>
            </a:endParaRPr>
          </a:p>
        </p:txBody>
      </p:sp>
      <p:sp>
        <p:nvSpPr>
          <p:cNvPr id="5" name="TextBox 4"/>
          <p:cNvSpPr txBox="1"/>
          <p:nvPr/>
        </p:nvSpPr>
        <p:spPr>
          <a:xfrm>
            <a:off x="10836323" y="230944"/>
            <a:ext cx="1241946" cy="369332"/>
          </a:xfrm>
          <a:prstGeom prst="rect">
            <a:avLst/>
          </a:prstGeom>
          <a:noFill/>
        </p:spPr>
        <p:txBody>
          <a:bodyPr wrap="square" rtlCol="0">
            <a:spAutoFit/>
          </a:bodyPr>
          <a:lstStyle/>
          <a:p>
            <a:r>
              <a:rPr lang="en-US" dirty="0" smtClean="0"/>
              <a:t>10 Minutes</a:t>
            </a:r>
            <a:endParaRPr lang="en-US" dirty="0"/>
          </a:p>
        </p:txBody>
      </p:sp>
    </p:spTree>
    <p:extLst>
      <p:ext uri="{BB962C8B-B14F-4D97-AF65-F5344CB8AC3E}">
        <p14:creationId xmlns:p14="http://schemas.microsoft.com/office/powerpoint/2010/main" val="185984793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1193" y="-30423"/>
            <a:ext cx="11354937" cy="6986528"/>
          </a:xfrm>
          <a:prstGeom prst="rect">
            <a:avLst/>
          </a:prstGeom>
          <a:noFill/>
        </p:spPr>
        <p:txBody>
          <a:bodyPr wrap="square" rtlCol="0">
            <a:spAutoFit/>
          </a:bodyPr>
          <a:lstStyle/>
          <a:p>
            <a:pPr algn="just"/>
            <a:r>
              <a:rPr lang="en-US" sz="2800" dirty="0"/>
              <a:t>I have a dream that one day on the red hills of Georgia, the sons of former slaves (</a:t>
            </a:r>
            <a:r>
              <a:rPr lang="bn-BD" sz="2800" dirty="0"/>
              <a:t>ক্রীতদাশ</a:t>
            </a:r>
            <a:r>
              <a:rPr lang="en-US" sz="2800" dirty="0"/>
              <a:t>)</a:t>
            </a:r>
            <a:r>
              <a:rPr lang="bn-BD" sz="2800" dirty="0"/>
              <a:t> </a:t>
            </a:r>
            <a:r>
              <a:rPr lang="en-US" sz="2800" dirty="0"/>
              <a:t>and the sons of former slave owners will be able to sit down together at the table of brotherhood (</a:t>
            </a:r>
            <a:r>
              <a:rPr lang="bn-BD" sz="2800" dirty="0"/>
              <a:t>ভ্রাতৃত্ব</a:t>
            </a:r>
            <a:r>
              <a:rPr lang="en-US" sz="2800" dirty="0" smtClean="0"/>
              <a:t>).</a:t>
            </a:r>
          </a:p>
          <a:p>
            <a:pPr algn="just"/>
            <a:r>
              <a:rPr lang="en-US" sz="2800" dirty="0"/>
              <a:t>I have a dream that one day even the state of Mississippi, a state sweltering (</a:t>
            </a:r>
            <a:r>
              <a:rPr lang="bn-BD" sz="2800" dirty="0"/>
              <a:t>উত্তপ্ত</a:t>
            </a:r>
            <a:r>
              <a:rPr lang="en-US" sz="2800" dirty="0"/>
              <a:t>)</a:t>
            </a:r>
            <a:r>
              <a:rPr lang="bn-BD" sz="2800" dirty="0"/>
              <a:t> </a:t>
            </a:r>
            <a:r>
              <a:rPr lang="en-US" sz="2800" dirty="0"/>
              <a:t>with the heat of   injustices, sweltering with the heat of oppression will be transformed into an oasis (</a:t>
            </a:r>
            <a:r>
              <a:rPr lang="bn-BD" sz="2800" dirty="0"/>
              <a:t>মরুদ্যান</a:t>
            </a:r>
            <a:r>
              <a:rPr lang="en-US" sz="2800" dirty="0"/>
              <a:t>) of freedom and justice.</a:t>
            </a:r>
          </a:p>
          <a:p>
            <a:pPr algn="just"/>
            <a:r>
              <a:rPr lang="en-US" sz="2800" dirty="0"/>
              <a:t>I have a dream that my four little children will one day live in a nation where they will not be judged by the color of their skin but by the content (</a:t>
            </a:r>
            <a:r>
              <a:rPr lang="bn-BD" sz="2800" dirty="0"/>
              <a:t>ধরন</a:t>
            </a:r>
            <a:r>
              <a:rPr lang="en-US" sz="2800" dirty="0"/>
              <a:t>) of their character.</a:t>
            </a:r>
          </a:p>
          <a:p>
            <a:pPr algn="just"/>
            <a:r>
              <a:rPr lang="en-US" sz="2800" dirty="0"/>
              <a:t>I have a dream today</a:t>
            </a:r>
            <a:r>
              <a:rPr lang="en-US" sz="2800" dirty="0" smtClean="0"/>
              <a:t>.</a:t>
            </a:r>
          </a:p>
          <a:p>
            <a:pPr algn="just"/>
            <a:r>
              <a:rPr lang="en-US" sz="2800" dirty="0"/>
              <a:t>I have a dream that one day down in Alabama, with its vicious (</a:t>
            </a:r>
            <a:r>
              <a:rPr lang="bn-BD" sz="2800" dirty="0"/>
              <a:t>নিষ্ঠুর</a:t>
            </a:r>
            <a:r>
              <a:rPr lang="en-US" sz="2800" dirty="0"/>
              <a:t>) racists (</a:t>
            </a:r>
            <a:r>
              <a:rPr lang="bn-BD" sz="2800" dirty="0"/>
              <a:t>বর্ণবাদী</a:t>
            </a:r>
            <a:r>
              <a:rPr lang="en-US" sz="2800" dirty="0"/>
              <a:t>), with its governor having his lips dripping (</a:t>
            </a:r>
            <a:r>
              <a:rPr lang="bn-BD" sz="2800" dirty="0"/>
              <a:t>উচ্চারিত হয়</a:t>
            </a:r>
            <a:r>
              <a:rPr lang="en-US" sz="2800" dirty="0"/>
              <a:t>) with the word of `interposition’ (</a:t>
            </a:r>
            <a:r>
              <a:rPr lang="bn-BD" sz="2800" dirty="0"/>
              <a:t>হস্তক্ষেপ</a:t>
            </a:r>
            <a:r>
              <a:rPr lang="en-US" sz="2800" dirty="0"/>
              <a:t>)</a:t>
            </a:r>
            <a:r>
              <a:rPr lang="bn-BD" sz="2800" dirty="0"/>
              <a:t> </a:t>
            </a:r>
            <a:r>
              <a:rPr lang="en-US" sz="2800" dirty="0"/>
              <a:t>and `nullification, (</a:t>
            </a:r>
            <a:r>
              <a:rPr lang="bn-BD" sz="2800" dirty="0"/>
              <a:t>বাতিলকরণ</a:t>
            </a:r>
            <a:r>
              <a:rPr lang="en-US" sz="2800" dirty="0"/>
              <a:t>)</a:t>
            </a:r>
            <a:r>
              <a:rPr lang="bn-BD" sz="2800" dirty="0"/>
              <a:t> </a:t>
            </a:r>
            <a:r>
              <a:rPr lang="en-US" sz="2800" dirty="0"/>
              <a:t>that one day right down in Alabama little black boys and black girls will be able to join hands with white boys and white girls as sisters and brothers.</a:t>
            </a:r>
          </a:p>
          <a:p>
            <a:pPr algn="just"/>
            <a:r>
              <a:rPr lang="en-US" sz="2800" dirty="0"/>
              <a:t>I have a dream today.</a:t>
            </a:r>
          </a:p>
        </p:txBody>
      </p:sp>
    </p:spTree>
    <p:extLst>
      <p:ext uri="{BB962C8B-B14F-4D97-AF65-F5344CB8AC3E}">
        <p14:creationId xmlns:p14="http://schemas.microsoft.com/office/powerpoint/2010/main" val="195519815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3456" y="1555845"/>
            <a:ext cx="9880980" cy="3970318"/>
          </a:xfrm>
          <a:prstGeom prst="rect">
            <a:avLst/>
          </a:prstGeom>
          <a:noFill/>
        </p:spPr>
        <p:txBody>
          <a:bodyPr wrap="square" rtlCol="0">
            <a:spAutoFit/>
          </a:bodyPr>
          <a:lstStyle/>
          <a:p>
            <a:r>
              <a:rPr lang="en-US" sz="2800" dirty="0"/>
              <a:t>crippled (</a:t>
            </a:r>
            <a:r>
              <a:rPr lang="bn-BD" sz="2800" dirty="0"/>
              <a:t>বিকল হওয়া</a:t>
            </a:r>
            <a:r>
              <a:rPr lang="en-US" sz="2800" dirty="0" smtClean="0"/>
              <a:t>)					 </a:t>
            </a:r>
            <a:r>
              <a:rPr lang="en-US" sz="2800" dirty="0"/>
              <a:t>/ˈ</a:t>
            </a:r>
            <a:r>
              <a:rPr lang="en-US" sz="2800" dirty="0" err="1"/>
              <a:t>krɪp.əld</a:t>
            </a:r>
            <a:r>
              <a:rPr lang="en-US" sz="2800" dirty="0"/>
              <a:t>/ </a:t>
            </a:r>
            <a:r>
              <a:rPr lang="en-US" sz="2800" dirty="0" smtClean="0"/>
              <a:t>	</a:t>
            </a:r>
          </a:p>
          <a:p>
            <a:r>
              <a:rPr lang="en-US" sz="2800" dirty="0"/>
              <a:t>manacles (</a:t>
            </a:r>
            <a:r>
              <a:rPr lang="bn-BD" sz="2800" dirty="0"/>
              <a:t>হাতকড়া</a:t>
            </a:r>
            <a:r>
              <a:rPr lang="en-US" sz="2800" dirty="0" smtClean="0"/>
              <a:t>)					</a:t>
            </a:r>
            <a:r>
              <a:rPr lang="en-US" sz="2800" dirty="0"/>
              <a:t> /ˈ</a:t>
            </a:r>
            <a:r>
              <a:rPr lang="en-US" sz="2800" dirty="0" err="1"/>
              <a:t>mæn.ə.kəlz</a:t>
            </a:r>
            <a:r>
              <a:rPr lang="en-US" sz="2800" dirty="0"/>
              <a:t>/</a:t>
            </a:r>
            <a:endParaRPr lang="en-US" sz="2800" dirty="0" smtClean="0"/>
          </a:p>
          <a:p>
            <a:r>
              <a:rPr lang="en-US" sz="2800" dirty="0"/>
              <a:t>segregation (</a:t>
            </a:r>
            <a:r>
              <a:rPr lang="bn-BD" sz="2800" dirty="0"/>
              <a:t>বিভাজন</a:t>
            </a:r>
            <a:r>
              <a:rPr lang="en-US" sz="2800" dirty="0" smtClean="0"/>
              <a:t>)				</a:t>
            </a:r>
            <a:r>
              <a:rPr lang="en-US" sz="2800" dirty="0"/>
              <a:t> </a:t>
            </a:r>
            <a:r>
              <a:rPr lang="en-US" sz="2800" dirty="0" smtClean="0"/>
              <a:t>/</a:t>
            </a:r>
            <a:r>
              <a:rPr lang="en-US" sz="2800" dirty="0"/>
              <a:t>ˌ</a:t>
            </a:r>
            <a:r>
              <a:rPr lang="en-US" sz="2800" dirty="0" err="1"/>
              <a:t>seɡ.rɪˈɡeɪ.ʃən</a:t>
            </a:r>
            <a:r>
              <a:rPr lang="en-US" sz="2800" dirty="0"/>
              <a:t>/</a:t>
            </a:r>
            <a:endParaRPr lang="en-US" sz="2800" dirty="0" smtClean="0"/>
          </a:p>
          <a:p>
            <a:r>
              <a:rPr lang="en-US" sz="2800" dirty="0"/>
              <a:t>discrimination (</a:t>
            </a:r>
            <a:r>
              <a:rPr lang="bn-BD" sz="2800" dirty="0"/>
              <a:t>বৈষম্য</a:t>
            </a:r>
            <a:r>
              <a:rPr lang="en-US" sz="2800" dirty="0" smtClean="0"/>
              <a:t>)				</a:t>
            </a:r>
            <a:r>
              <a:rPr lang="en-US" sz="2800" dirty="0"/>
              <a:t> /</a:t>
            </a:r>
            <a:r>
              <a:rPr lang="en-US" sz="2800" dirty="0" err="1"/>
              <a:t>dɪˌskrɪm.ɪˈneɪ.ʃən</a:t>
            </a:r>
            <a:r>
              <a:rPr lang="en-US" sz="2800" dirty="0"/>
              <a:t>/</a:t>
            </a:r>
          </a:p>
          <a:p>
            <a:r>
              <a:rPr lang="en-US" sz="2800" dirty="0"/>
              <a:t>material (</a:t>
            </a:r>
            <a:r>
              <a:rPr lang="bn-BD" sz="2800" dirty="0"/>
              <a:t>জাগতিক</a:t>
            </a:r>
            <a:r>
              <a:rPr lang="en-US" sz="2800" dirty="0" smtClean="0"/>
              <a:t>)					</a:t>
            </a:r>
            <a:r>
              <a:rPr lang="en-US" sz="2800" dirty="0"/>
              <a:t> </a:t>
            </a:r>
            <a:r>
              <a:rPr lang="en-US" sz="2800" dirty="0" smtClean="0"/>
              <a:t>/</a:t>
            </a:r>
            <a:r>
              <a:rPr lang="en-US" sz="2800" dirty="0" err="1"/>
              <a:t>məˈtɪə.ri.əl</a:t>
            </a:r>
            <a:r>
              <a:rPr lang="en-US" sz="2800" dirty="0"/>
              <a:t>/</a:t>
            </a:r>
            <a:endParaRPr lang="en-US" sz="2800" dirty="0" smtClean="0"/>
          </a:p>
          <a:p>
            <a:r>
              <a:rPr lang="en-US" sz="2800" dirty="0" smtClean="0"/>
              <a:t>prosperity </a:t>
            </a:r>
            <a:r>
              <a:rPr lang="en-US" sz="2800" dirty="0"/>
              <a:t>(</a:t>
            </a:r>
            <a:r>
              <a:rPr lang="bn-BD" sz="2800" dirty="0"/>
              <a:t>সমৃদ্ধি</a:t>
            </a:r>
            <a:r>
              <a:rPr lang="en-US" sz="2800" dirty="0" smtClean="0"/>
              <a:t>)					</a:t>
            </a:r>
            <a:r>
              <a:rPr lang="en-US" sz="2800" dirty="0"/>
              <a:t> /</a:t>
            </a:r>
            <a:r>
              <a:rPr lang="en-US" sz="2800" dirty="0" err="1"/>
              <a:t>prɒsˈper.ə.ti</a:t>
            </a:r>
            <a:r>
              <a:rPr lang="en-US" sz="2800" dirty="0"/>
              <a:t>/</a:t>
            </a:r>
            <a:endParaRPr lang="en-US" sz="2800" dirty="0" smtClean="0"/>
          </a:p>
          <a:p>
            <a:r>
              <a:rPr lang="en-US" sz="2800" dirty="0" smtClean="0"/>
              <a:t>languish </a:t>
            </a:r>
            <a:r>
              <a:rPr lang="en-US" sz="2800" dirty="0"/>
              <a:t>(</a:t>
            </a:r>
            <a:r>
              <a:rPr lang="bn-BD" sz="2800" dirty="0"/>
              <a:t>নিস্তেজ হওয়া/ ধুকতে থাকা</a:t>
            </a:r>
            <a:r>
              <a:rPr lang="en-US" sz="2800" dirty="0" smtClean="0"/>
              <a:t>)			</a:t>
            </a:r>
            <a:r>
              <a:rPr lang="en-US" sz="2800" dirty="0"/>
              <a:t> </a:t>
            </a:r>
            <a:r>
              <a:rPr lang="en-US" sz="2800" dirty="0" smtClean="0"/>
              <a:t>/</a:t>
            </a:r>
            <a:r>
              <a:rPr lang="en-US" sz="2800" dirty="0"/>
              <a:t>ˈ</a:t>
            </a:r>
            <a:r>
              <a:rPr lang="en-US" sz="2800" dirty="0" err="1"/>
              <a:t>læŋ.ɡwɪʃ</a:t>
            </a:r>
            <a:r>
              <a:rPr lang="en-US" sz="2800" dirty="0"/>
              <a:t>/</a:t>
            </a:r>
            <a:endParaRPr lang="en-US" sz="2800" dirty="0" smtClean="0"/>
          </a:p>
          <a:p>
            <a:r>
              <a:rPr lang="en-US" sz="2800" dirty="0"/>
              <a:t>exile (</a:t>
            </a:r>
            <a:r>
              <a:rPr lang="bn-BD" sz="2800" dirty="0"/>
              <a:t>নির্বাসন</a:t>
            </a:r>
            <a:r>
              <a:rPr lang="en-US" sz="2800" dirty="0" smtClean="0"/>
              <a:t>)						</a:t>
            </a:r>
            <a:r>
              <a:rPr lang="en-US" sz="2800" dirty="0"/>
              <a:t> /ˈ</a:t>
            </a:r>
            <a:r>
              <a:rPr lang="en-US" sz="2800" dirty="0" err="1"/>
              <a:t>ek.saɪl</a:t>
            </a:r>
            <a:r>
              <a:rPr lang="en-US" sz="2800" dirty="0"/>
              <a:t>/</a:t>
            </a:r>
            <a:endParaRPr lang="en-US" sz="2800" dirty="0" smtClean="0"/>
          </a:p>
          <a:p>
            <a:r>
              <a:rPr lang="en-US" sz="2800" dirty="0"/>
              <a:t>rooted (</a:t>
            </a:r>
            <a:r>
              <a:rPr lang="bn-BD" sz="2800" dirty="0"/>
              <a:t>নিহিত</a:t>
            </a:r>
            <a:r>
              <a:rPr lang="en-US" sz="2800" dirty="0" smtClean="0"/>
              <a:t>)					/</a:t>
            </a:r>
            <a:r>
              <a:rPr lang="en-US" sz="2800" dirty="0"/>
              <a:t>ˈ</a:t>
            </a:r>
            <a:r>
              <a:rPr lang="en-US" sz="2800" dirty="0" err="1"/>
              <a:t>ru</a:t>
            </a:r>
            <a:r>
              <a:rPr lang="en-US" sz="2800" dirty="0"/>
              <a:t>ː.</a:t>
            </a:r>
            <a:r>
              <a:rPr lang="en-US" sz="2800" dirty="0" err="1"/>
              <a:t>tɪd</a:t>
            </a:r>
            <a:r>
              <a:rPr lang="en-US" sz="2800" dirty="0" smtClean="0"/>
              <a:t>/</a:t>
            </a:r>
          </a:p>
        </p:txBody>
      </p:sp>
      <p:sp>
        <p:nvSpPr>
          <p:cNvPr id="5" name="TextBox 4"/>
          <p:cNvSpPr txBox="1"/>
          <p:nvPr/>
        </p:nvSpPr>
        <p:spPr>
          <a:xfrm>
            <a:off x="409433" y="518615"/>
            <a:ext cx="11354937" cy="954107"/>
          </a:xfrm>
          <a:prstGeom prst="rect">
            <a:avLst/>
          </a:prstGeom>
          <a:noFill/>
        </p:spPr>
        <p:txBody>
          <a:bodyPr wrap="square" rtlCol="0">
            <a:spAutoFit/>
          </a:bodyPr>
          <a:lstStyle/>
          <a:p>
            <a:pPr algn="ctr"/>
            <a:r>
              <a:rPr lang="en-US" sz="2800" dirty="0" smtClean="0">
                <a:solidFill>
                  <a:srgbClr val="00B050"/>
                </a:solidFill>
              </a:rPr>
              <a:t>Important words used in the passage need to pronounced correctly and learn meaning</a:t>
            </a:r>
            <a:endParaRPr lang="en-US" sz="2800" dirty="0">
              <a:solidFill>
                <a:srgbClr val="00B050"/>
              </a:solidFill>
            </a:endParaRPr>
          </a:p>
        </p:txBody>
      </p:sp>
      <p:sp>
        <p:nvSpPr>
          <p:cNvPr id="6" name="TextBox 5"/>
          <p:cNvSpPr txBox="1"/>
          <p:nvPr/>
        </p:nvSpPr>
        <p:spPr>
          <a:xfrm>
            <a:off x="10836323" y="189379"/>
            <a:ext cx="1241946" cy="369332"/>
          </a:xfrm>
          <a:prstGeom prst="rect">
            <a:avLst/>
          </a:prstGeom>
          <a:noFill/>
        </p:spPr>
        <p:txBody>
          <a:bodyPr wrap="square" rtlCol="0">
            <a:spAutoFit/>
          </a:bodyPr>
          <a:lstStyle/>
          <a:p>
            <a:r>
              <a:rPr lang="en-US" dirty="0" smtClean="0"/>
              <a:t>3 Minutes</a:t>
            </a:r>
            <a:endParaRPr lang="en-US" dirty="0"/>
          </a:p>
        </p:txBody>
      </p:sp>
    </p:spTree>
    <p:extLst>
      <p:ext uri="{BB962C8B-B14F-4D97-AF65-F5344CB8AC3E}">
        <p14:creationId xmlns:p14="http://schemas.microsoft.com/office/powerpoint/2010/main" val="113384964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334</TotalTime>
  <Words>1036</Words>
  <Application>Microsoft Office PowerPoint</Application>
  <PresentationFormat>Widescreen</PresentationFormat>
  <Paragraphs>112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Learning Outcome::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CWT</dc:creator>
  <cp:lastModifiedBy>rafi</cp:lastModifiedBy>
  <cp:revision>235</cp:revision>
  <dcterms:created xsi:type="dcterms:W3CDTF">2019-08-24T13:38:56Z</dcterms:created>
  <dcterms:modified xsi:type="dcterms:W3CDTF">2020-07-22T15:16:14Z</dcterms:modified>
</cp:coreProperties>
</file>