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6" r:id="rId3"/>
    <p:sldId id="259" r:id="rId4"/>
    <p:sldId id="260" r:id="rId5"/>
    <p:sldId id="276" r:id="rId6"/>
    <p:sldId id="277" r:id="rId7"/>
    <p:sldId id="278" r:id="rId8"/>
    <p:sldId id="285" r:id="rId9"/>
    <p:sldId id="273" r:id="rId10"/>
    <p:sldId id="280" r:id="rId11"/>
    <p:sldId id="279" r:id="rId12"/>
    <p:sldId id="281" r:id="rId13"/>
    <p:sldId id="275" r:id="rId14"/>
    <p:sldId id="282" r:id="rId15"/>
    <p:sldId id="283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CC"/>
    <a:srgbClr val="00FFFF"/>
    <a:srgbClr val="3333FF"/>
    <a:srgbClr val="FF3737"/>
    <a:srgbClr val="66FF33"/>
    <a:srgbClr val="CAFFB9"/>
    <a:srgbClr val="FFB7FF"/>
    <a:srgbClr val="ECE7F1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84" autoAdjust="0"/>
    <p:restoredTop sz="9466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D58F-12CF-41AE-8C79-2A0740C7C86A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AEBA-3B64-4272-A35E-EE881A926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1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50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কোন কোন সংখ্যা সমান? সাধার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সংখ্যা দ্বারা কোন সেট গঠিত? ছেদ সেট কাকে বলে? শিক্ষার্থীদের দ্বারা বোর্ডে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790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নাম কী কী? 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টির সাধার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উপাদান কোনটি? সেট</a:t>
            </a:r>
            <a:r>
              <a:rPr lang="en-US" baseline="0" dirty="0" smtClean="0"/>
              <a:t> </a:t>
            </a:r>
            <a:r>
              <a:rPr lang="bn-IN" baseline="0" dirty="0" smtClean="0"/>
              <a:t>দু</a:t>
            </a:r>
            <a:r>
              <a:rPr lang="en-US" baseline="0" dirty="0" smtClean="0"/>
              <a:t>’</a:t>
            </a:r>
            <a:r>
              <a:rPr lang="bn-IN" baseline="0" dirty="0" smtClean="0"/>
              <a:t>টিকে কী বলে? কেন? নিচ্ছেদ সেট কাকে বলে? 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84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বৈশিষ্ট্য যাচাই করার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27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সময়-----৮ মিনিট।</a:t>
            </a:r>
            <a:r>
              <a:rPr lang="en-US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38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প্রত্যেক শিক্ষার্থীকে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 নিয়মিত করে আনার সহায়তা করা </a:t>
            </a:r>
            <a:r>
              <a:rPr lang="bn-IN" smtClean="0"/>
              <a:t>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69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পুর্বজান যাচাই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করে শিক্ষার্থীদের পাঠের প্রতি মনোযোগ আকর্ষণ করা যেতে পারে।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36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কলমের সংখ্যা কত?নক্ষত্রের সংখ্যা কত? উপাদান সংখ্যা কত? পাঠ ঘোষণা।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56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57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চিত্রগুলো দ্বারা সেটের প্রকারভেদের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দিয়ে শিক্ষার্থীদের মনোযোগ সৃষ্টি ও পাঠ উপস্থাপনে সহায়তা করা যেতে পারে। ৪র্থ চিত্রে কী বলে? প্রশ্ন করতে হবে।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09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সেটকে কী বলে? কেন?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সেটকে কী বলে? কেন?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C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সেটকে কী বলে? কেন? 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88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১ম ঝুড়ির ফলগুলো কোথায় গেলো? একত্রিত হওয়াকে কী বলে? দু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টি ঝুড়ির সাধার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ফল কোথায় গেলো কোথায়? একে কী বলে? সংযোগ কাকে বলে? ছেদ কাকে বলে?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8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এটি কী সেট? কেন?উপসেট কাকে বলে? এটি কী সেট? কেন? সার্বিক সেট কাকে বলে? এটি কী সেট? কেন?পূরকসেট কাকে বলে?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ভেন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চিত্রের মাধ্যমে দেখানো  সেটের উপসেট কে? সেটের অ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ন্তর্গত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 কী কী? সেটের পূরক সেট কোনটি?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13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সেট</a:t>
            </a:r>
            <a:r>
              <a:rPr lang="en-US" dirty="0" smtClean="0"/>
              <a:t> </a:t>
            </a:r>
            <a:r>
              <a:rPr lang="bn-IN" dirty="0" smtClean="0"/>
              <a:t>দু</a:t>
            </a:r>
            <a:r>
              <a:rPr lang="en-US" dirty="0" smtClean="0"/>
              <a:t>’</a:t>
            </a:r>
            <a:r>
              <a:rPr lang="bn-IN" dirty="0" smtClean="0"/>
              <a:t>টির কী পরিবর্তন</a:t>
            </a:r>
            <a:r>
              <a:rPr lang="bn-IN" baseline="0" dirty="0" smtClean="0"/>
              <a:t> ঘটেছে? সং</a:t>
            </a:r>
            <a:r>
              <a:rPr lang="en-US" baseline="0" dirty="0" err="1" smtClean="0"/>
              <a:t>যো</a:t>
            </a:r>
            <a:r>
              <a:rPr lang="bn-IN" baseline="0" dirty="0" smtClean="0"/>
              <a:t>গ সেট কাকে বলে?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শিক্ষার্থীদের দ্বারা বোর্ডে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10600" cy="6172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514600" y="4267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welcome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07698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3           4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110180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2          9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4          7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1089392"/>
            <a:ext cx="2743200" cy="2590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0893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820180"/>
            <a:ext cx="80772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B = { 1,2,3,4,5,6,7,8,9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857" y="5715000"/>
            <a:ext cx="8044543" cy="584775"/>
          </a:xfrm>
          <a:prstGeom prst="rect">
            <a:avLst/>
          </a:prstGeom>
          <a:solidFill>
            <a:srgbClr val="6FF97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B=1,3,4,c AB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4495800"/>
            <a:ext cx="8077200" cy="1077218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সংযোগ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13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333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1667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667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6" grpId="0" animBg="1"/>
      <p:bldP spid="21" grpId="0" animBg="1"/>
      <p:bldP spid="22" grpId="0" animBg="1"/>
      <p:bldP spid="3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solidFill>
            <a:srgbClr val="FFB7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9086" y="1143000"/>
            <a:ext cx="2743200" cy="2615625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9885" y="1335790"/>
            <a:ext cx="2133601" cy="2230046"/>
            <a:chOff x="5257800" y="1066800"/>
            <a:chExt cx="1730828" cy="2057400"/>
          </a:xfrm>
        </p:grpSpPr>
        <p:sp>
          <p:nvSpPr>
            <p:cNvPr id="5" name="Arc 4"/>
            <p:cNvSpPr/>
            <p:nvPr/>
          </p:nvSpPr>
          <p:spPr>
            <a:xfrm flipH="1">
              <a:off x="5638801" y="1066800"/>
              <a:ext cx="1349827" cy="2057400"/>
            </a:xfrm>
            <a:prstGeom prst="arc">
              <a:avLst>
                <a:gd name="adj1" fmla="val 16891677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5257800" y="1066800"/>
              <a:ext cx="1349827" cy="2057400"/>
            </a:xfrm>
            <a:prstGeom prst="arc">
              <a:avLst>
                <a:gd name="adj1" fmla="val 16936144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849086" y="1149206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8077200" cy="52322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B = { 2,4,6,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7912"/>
            <a:ext cx="8077200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61582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সাধারন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315" y="57912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7,d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B=1,3,4,5,7 AB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20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build="p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143000"/>
            <a:ext cx="7848599" cy="2438400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9200" y="1485900"/>
            <a:ext cx="1828800" cy="17526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ধান, গম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1428750"/>
            <a:ext cx="1981200" cy="18669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আলু,কপি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4854" y="1295400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7912"/>
            <a:ext cx="784859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920425"/>
            <a:ext cx="17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7848598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দুইটি সেটের মধ্যে কোনো সাধার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উপাদান না থাকে, তবে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টিকে পরস্পর নিচ্ছেদ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00600"/>
            <a:ext cx="784859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9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: x, 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গুণনীয়কসমূহ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হলে, দেখাও যে,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সেটদ্বয় পরস্পর নিচ্ছেদ সেট।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5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/>
      <p:bldP spid="6" grpId="0" animBg="1"/>
      <p:bldP spid="7" grpId="0"/>
      <p:bldP spid="10" grpId="0" uiExpand="1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926280" y="4087897"/>
            <a:ext cx="265394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ভেনচিত্রে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সেট প্রক্রিয়া চি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670" y="4087897"/>
            <a:ext cx="2597730" cy="2154747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19178" y="411589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4393009"/>
            <a:ext cx="1461660" cy="1447802"/>
          </a:xfrm>
          <a:prstGeom prst="ellipse">
            <a:avLst/>
          </a:prstGeom>
          <a:solidFill>
            <a:srgbClr val="FFBE3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499278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26280" y="1268809"/>
            <a:ext cx="2653940" cy="2708884"/>
            <a:chOff x="5926280" y="1447800"/>
            <a:chExt cx="2653940" cy="27088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3" t="-17832" r="6940" b="-12136"/>
            <a:stretch/>
          </p:blipFill>
          <p:spPr>
            <a:xfrm>
              <a:off x="5926280" y="1447800"/>
              <a:ext cx="2653940" cy="2708884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8001000" y="1451948"/>
              <a:ext cx="518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1268809"/>
            <a:ext cx="2590800" cy="2743201"/>
          </a:xfrm>
          <a:prstGeom prst="rect">
            <a:avLst/>
          </a:prstGeom>
          <a:solidFill>
            <a:srgbClr val="A5F7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638771" y="1293634"/>
            <a:ext cx="48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3" r="7105"/>
          <a:stretch/>
        </p:blipFill>
        <p:spPr bwMode="auto">
          <a:xfrm>
            <a:off x="3276600" y="1219200"/>
            <a:ext cx="2574842" cy="27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6742280" y="2020389"/>
            <a:ext cx="1008348" cy="1295401"/>
            <a:chOff x="6731395" y="2209800"/>
            <a:chExt cx="1008348" cy="1295401"/>
          </a:xfrm>
        </p:grpSpPr>
        <p:sp>
          <p:nvSpPr>
            <p:cNvPr id="33" name="Arc 32"/>
            <p:cNvSpPr/>
            <p:nvPr/>
          </p:nvSpPr>
          <p:spPr>
            <a:xfrm>
              <a:off x="6731395" y="2209801"/>
              <a:ext cx="914400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flipH="1">
              <a:off x="6851138" y="2209800"/>
              <a:ext cx="888605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solidFill>
            <a:srgbClr val="F87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Oval 33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621" y="4038206"/>
            <a:ext cx="26384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8970" y="543580"/>
            <a:ext cx="7977726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7222" y="411874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49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9" grpId="0"/>
      <p:bldP spid="20" grpId="0" animBg="1"/>
      <p:bldP spid="22" grpId="0"/>
      <p:bldP spid="2" grpId="0" animBg="1"/>
      <p:bldP spid="50" grpId="0"/>
      <p:bldP spid="27" grpId="0" animBg="1"/>
      <p:bldP spid="34" grpId="0" animBg="1"/>
      <p:bldP spid="35" grpId="0" animBg="1"/>
      <p:bldP spid="36" grpId="0" animBg="1"/>
      <p:bldP spid="29" grpId="0" build="p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04257"/>
            <a:ext cx="7873999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উপসেটগুল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ো কী কী 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,b,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,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AB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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এর মধ্যে সম্পর্ক কী?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পরস্পর নিচ্ছেদ সেট। 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P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, Q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,x,y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PQ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endParaRPr lang="en-US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PQ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 2,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 x, y </a:t>
            </a:r>
            <a:endParaRPr lang="bn-BD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*U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1,2,3,4,5,6,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1,5,6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4,x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3,x,y,5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AB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AB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x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06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2" y="616803"/>
            <a:ext cx="7620001" cy="830997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286000"/>
            <a:ext cx="7620001" cy="3539430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খ.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AU(B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সত্যতা যাচাই কর।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গ.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AB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ভেনচিত্রের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মাধ্যমে প্রকাশ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1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04800"/>
            <a:ext cx="8536172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88655_1593088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26670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3048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wkÿK</a:t>
            </a:r>
            <a:r>
              <a:rPr lang="en-US" sz="48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cwiwPwZ</a:t>
            </a:r>
            <a:endParaRPr lang="en-US" sz="4800" dirty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3600" b="1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invbv</a:t>
            </a:r>
            <a:r>
              <a:rPr lang="en-US" sz="3600" b="1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cvifxb</a:t>
            </a:r>
            <a:endParaRPr lang="en-US" sz="3600" b="1" dirty="0" smtClean="0">
              <a:solidFill>
                <a:srgbClr val="002060"/>
              </a:solidFill>
              <a:latin typeface="SutonnySushreeMJ" pitchFamily="2" charset="0"/>
              <a:cs typeface="SutonnySushreeMJ" pitchFamily="2" charset="0"/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mnKvix</a:t>
            </a:r>
            <a:r>
              <a:rPr lang="en-US" sz="2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wkÿK</a:t>
            </a:r>
            <a:r>
              <a:rPr lang="en-US" sz="2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MwYZ</a:t>
            </a:r>
            <a:r>
              <a:rPr lang="en-US" sz="2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)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cvskv</a:t>
            </a:r>
            <a:r>
              <a:rPr lang="en-US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cvBjU</a:t>
            </a:r>
            <a:r>
              <a:rPr lang="en-US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evwjKv</a:t>
            </a:r>
            <a:r>
              <a:rPr lang="en-US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D”P </a:t>
            </a: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we`¨vjq</a:t>
            </a:r>
            <a:endParaRPr lang="en-US" b="1" dirty="0" smtClean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SushreeMJ" pitchFamily="2" charset="0"/>
                <a:cs typeface="SutonnySushreeMJ" pitchFamily="2" charset="0"/>
              </a:rPr>
              <a:t>cvskv</a:t>
            </a:r>
            <a:r>
              <a:rPr lang="en-US" b="1" dirty="0" smtClean="0">
                <a:solidFill>
                  <a:srgbClr val="7030A0"/>
                </a:solidFill>
                <a:latin typeface="SutonnySushreeMJ" pitchFamily="2" charset="0"/>
                <a:cs typeface="SutonnySushree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SushreeMJ" pitchFamily="2" charset="0"/>
                <a:cs typeface="SutonnySushreeMJ" pitchFamily="2" charset="0"/>
              </a:rPr>
              <a:t>ivRevox</a:t>
            </a:r>
            <a:endParaRPr lang="en-US" b="1" dirty="0">
              <a:solidFill>
                <a:srgbClr val="7030A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381000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4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IN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2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SushreeMJ" pitchFamily="2" charset="0"/>
                <a:cs typeface="SutonnySushreeMJ" pitchFamily="2" charset="0"/>
              </a:rPr>
              <a:t>mU</a:t>
            </a:r>
            <a:r>
              <a:rPr lang="bn-IN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SushreeMJ" pitchFamily="2" charset="0"/>
                <a:cs typeface="SutonnySushreeMJ" pitchFamily="2" charset="0"/>
              </a:rPr>
              <a:t>3</a:t>
            </a:r>
            <a:r>
              <a:rPr lang="bn-IN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2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2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2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SushreeMJ" pitchFamily="2" charset="0"/>
                <a:cs typeface="SutonnySushreeMJ" pitchFamily="2" charset="0"/>
              </a:rPr>
              <a:t>21/07/2020</a:t>
            </a:r>
            <a:endParaRPr lang="bn-BD" sz="2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143000"/>
            <a:ext cx="1752599" cy="175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912" y="609600"/>
            <a:ext cx="6806221" cy="5156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35283" y="4063425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কীসের সেট?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911" y="609599"/>
            <a:ext cx="6827993" cy="52105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00817" y="5820179"/>
            <a:ext cx="6864087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বইয়ের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588" y="5820179"/>
            <a:ext cx="6864087" cy="584775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ডিনার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8930" y="5180975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কীসের সেট?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23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" grpId="1" animBg="1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947" y="1371599"/>
            <a:ext cx="3965509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47" y="1371599"/>
            <a:ext cx="3965510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90" y="1370045"/>
            <a:ext cx="3965510" cy="3965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370" y="5461575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কলমের সংখ্যা 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90" y="5461575"/>
            <a:ext cx="3965510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নক্ষত্রের সংখ্যা অনির্দিষ্ট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47" y="533400"/>
            <a:ext cx="8047653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সেটের প্রকারভেদ ও সেট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70" y="5461574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উপাদান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50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596" y="914400"/>
            <a:ext cx="7451079" cy="4955203"/>
          </a:xfrm>
          <a:prstGeom prst="rect">
            <a:avLst/>
          </a:prstGeom>
          <a:solidFill>
            <a:srgbClr val="CAFFB9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বিভিন্ন প্রকার সেট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সেট প্রক্রিয়া বর্ণনা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ভেনচিত্রের সাহায্যে সেট প্রক্রিয়ার ধর্মাবলি যাচাই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সেটের ধর্মাবলি প্রয়োগ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4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67200" y="3505200"/>
            <a:ext cx="4419600" cy="2895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bn-IN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না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কোনো উপাদান নেই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2816" y="4245429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948" y="5115580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5130" y="5486400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2800" b="1" dirty="0">
              <a:solidFill>
                <a:srgbClr val="3333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17" b="9577"/>
          <a:stretch/>
        </p:blipFill>
        <p:spPr>
          <a:xfrm>
            <a:off x="468086" y="457200"/>
            <a:ext cx="3712028" cy="29165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3" t="9064" r="15451" b="11472"/>
          <a:stretch/>
        </p:blipFill>
        <p:spPr>
          <a:xfrm>
            <a:off x="468087" y="3516086"/>
            <a:ext cx="3712028" cy="288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0" r="8192" b="30451"/>
          <a:stretch/>
        </p:blipFill>
        <p:spPr>
          <a:xfrm>
            <a:off x="609600" y="3505200"/>
            <a:ext cx="34290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9" y="457200"/>
            <a:ext cx="4397829" cy="2916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8086" y="2952690"/>
            <a:ext cx="37120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পেন্সিলগুলোকে কীভাবে নির্ধার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করা যায়?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7526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গণনা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099" y="533400"/>
            <a:ext cx="371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 ঢেউয়ের সংখ্যা কত?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829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অনির্দিষ্ট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429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সংখ্যা কত?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87" y="5943600"/>
            <a:ext cx="13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নেই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3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uiExpand="1"/>
      <p:bldP spid="3" grpId="0" uiExpand="1"/>
      <p:bldP spid="4" grpId="0"/>
      <p:bldP spid="6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685800"/>
            <a:ext cx="8077198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2,4,6,8,10,…………..40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2514600"/>
            <a:ext cx="8077199" cy="584775"/>
          </a:xfrm>
          <a:prstGeom prst="rect">
            <a:avLst/>
          </a:prstGeom>
          <a:solidFill>
            <a:srgbClr val="89FFE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1,3,5, 7, 9,………………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3352800"/>
            <a:ext cx="8077200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 =       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 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ডেনিশ বর্ণ ওরি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2" y="4171652"/>
            <a:ext cx="8077200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24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মৌলিক গুণনীয়কসমূহ}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স্বাভাবিক সংখ্যা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7}</a:t>
            </a:r>
            <a:endParaRPr lang="bn-IN" sz="3200" dirty="0" smtClean="0">
              <a:latin typeface="Times New Roman"/>
              <a:cs typeface="Times New Roman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সেটগুলোকে তালিকা পদ্ধতিতে প্রকাশ করে এর প্রকারভেদ চিহ্নিত কর।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268069" y="17586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200" y="16764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304936" y="25968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66857" y="251460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304935" y="3435021"/>
            <a:ext cx="228596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66857" y="3352800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7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uiExpand="1" build="p" animBg="1"/>
      <p:bldP spid="11" grpId="0" animBg="1"/>
      <p:bldP spid="12" grpId="0"/>
      <p:bldP spid="13" grpId="0" animBg="1"/>
      <p:bldP spid="16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81075"/>
            <a:ext cx="3571875" cy="252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90600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764" y="1405950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312" y="1350380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766" y="1731380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239" y="1274180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764" y="1350380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719" y="1405950"/>
            <a:ext cx="1134328" cy="113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272" y="1447800"/>
            <a:ext cx="1134328" cy="1134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925" y="3505200"/>
            <a:ext cx="3571875" cy="2524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514725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764" y="3930075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312" y="3874505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766" y="4255505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239" y="3798305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764" y="3874505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0" r="6428"/>
          <a:stretch/>
        </p:blipFill>
        <p:spPr>
          <a:xfrm>
            <a:off x="3810000" y="3505200"/>
            <a:ext cx="1524000" cy="2511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719" y="3930075"/>
            <a:ext cx="1134328" cy="1134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197" y="3971925"/>
            <a:ext cx="1134328" cy="1134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482025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)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3230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)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53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1007 -0.14791 C 0.13316 -0.18078 0.16771 -0.19838 0.20365 -0.19838 C 0.2448 -0.19838 0.27778 -0.18078 0.30087 -0.14791 L 0.41129 -4.07407E-6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1007 -0.14791 C 0.13316 -0.18078 0.16771 -0.19838 0.20365 -0.19838 C 0.24479 -0.19838 0.27778 -0.18078 0.30087 -0.14791 L 0.41129 -4.07407E-6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007 -0.14792 C 0.13316 -0.18079 0.16771 -0.19838 0.20364 -0.19838 C 0.24479 -0.19838 0.27777 -0.18079 0.30086 -0.14792 L 0.41128 4.44444E-6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1007 -0.14792 C 0.13316 -0.18079 0.1677 -0.19838 0.20364 -0.19838 C 0.24479 -0.19838 0.27777 -0.18079 0.30086 -0.14792 L 0.41128 -1.48148E-6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1007 -0.14792 C 0.13316 -0.18079 0.16771 -0.19838 0.20365 -0.19838 C 0.24479 -0.19838 0.27778 -0.18079 0.30087 -0.14792 L 0.41128 1.85185E-6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1545 -0.08958 C 0.13993 -0.10972 0.17621 -0.12014 0.21354 -0.1206 C 0.25694 -0.12037 0.29149 -0.10972 0.31562 -0.09051 L 0.43212 0.0044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86 L 0.08438 -0.0537 C 0.10295 -0.06667 0.12882 -0.07106 0.15486 -0.06643 C 0.18455 -0.06157 0.20764 -0.04838 0.22275 -0.02917 L 0.29566 0.05694 " pathEditMode="relative" rAng="453059" ptsTypes="FffFF"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22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7222 -0.06158 C -0.08767 -0.07662 -0.10868 -0.08125 -0.12917 -0.07662 C -0.15313 -0.07176 -0.17066 -0.05857 -0.18194 -0.03866 L -0.23594 0.05046 " pathEditMode="relative" rAng="-546443" ptsTypes="FffFF">
                                      <p:cBhvr>
                                        <p:cTn id="1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3400" y="398384"/>
            <a:ext cx="8077200" cy="584775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1,3,7,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=1,3,7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066800"/>
            <a:ext cx="8077199" cy="156966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 = { 1, 2,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},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4, 5,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6 },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U=1,2,3,4,5,6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399" y="2722364"/>
            <a:ext cx="8077199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2,4,6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1,3,5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" y="381000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4825425"/>
            <a:ext cx="1219200" cy="12192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3834825"/>
            <a:ext cx="2743200" cy="25908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2" name="Oval 11"/>
          <p:cNvSpPr/>
          <p:nvPr/>
        </p:nvSpPr>
        <p:spPr>
          <a:xfrm>
            <a:off x="6019800" y="383482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3429000" y="4139625"/>
            <a:ext cx="1219200" cy="1219200"/>
          </a:xfrm>
          <a:prstGeom prst="ellipse">
            <a:avLst/>
          </a:prstGeom>
          <a:solidFill>
            <a:srgbClr val="66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419600" y="4977825"/>
            <a:ext cx="1219200" cy="12192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4139625"/>
            <a:ext cx="1219200" cy="1219200"/>
          </a:xfrm>
          <a:prstGeom prst="ellipse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155" y="5388114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420470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উপসেটঃ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 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589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07029" y="1482453"/>
            <a:ext cx="1012371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1482453"/>
            <a:ext cx="914400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1487896"/>
            <a:ext cx="762000" cy="6803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86200" y="1447800"/>
            <a:ext cx="566057" cy="72045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69228" y="1505282"/>
            <a:ext cx="685800" cy="72734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12128" y="1487957"/>
            <a:ext cx="740229" cy="744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38800" y="2006025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সার্বিক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19591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8109" y="3225225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পূরক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7496" y="594360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ভেনচিত্র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50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build="p" animBg="1"/>
      <p:bldP spid="2" grpId="0" animBg="1"/>
      <p:bldP spid="10" grpId="0" animBg="1"/>
      <p:bldP spid="11" grpId="0" animBg="1"/>
      <p:bldP spid="12" grpId="0" animBg="1"/>
      <p:bldP spid="15" grpId="0" animBg="1"/>
      <p:bldP spid="21" grpId="0" animBg="1"/>
      <p:bldP spid="24" grpId="0" animBg="1"/>
      <p:bldP spid="3" grpId="0"/>
      <p:bldP spid="4" grpId="0"/>
      <p:bldP spid="5" grpId="0"/>
      <p:bldP spid="31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2182</TotalTime>
  <Words>1118</Words>
  <Application>Microsoft Office PowerPoint</Application>
  <PresentationFormat>On-screen Show (4:3)</PresentationFormat>
  <Paragraphs>185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RK</cp:lastModifiedBy>
  <cp:revision>243</cp:revision>
  <dcterms:created xsi:type="dcterms:W3CDTF">2006-08-16T00:00:00Z</dcterms:created>
  <dcterms:modified xsi:type="dcterms:W3CDTF">2020-07-22T05:48:09Z</dcterms:modified>
</cp:coreProperties>
</file>