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7/23/2020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3638" y="-836023"/>
            <a:ext cx="4908176" cy="3944984"/>
          </a:xfrm>
        </p:spPr>
        <p:txBody>
          <a:bodyPr>
            <a:normAutofit/>
          </a:bodyPr>
          <a:lstStyle/>
          <a:p>
            <a:r>
              <a:rPr lang="as-IN" sz="8800" dirty="0"/>
              <a:t>স্বাগতম</a:t>
            </a:r>
            <a:endParaRPr lang="en-US" sz="8800" dirty="0"/>
          </a:p>
        </p:txBody>
      </p:sp>
    </p:spTree>
    <p:extLst>
      <p:ext uri="{BB962C8B-B14F-4D97-AF65-F5344CB8AC3E}">
        <p14:creationId xmlns:p14="http://schemas.microsoft.com/office/powerpoint/2010/main" val="7692341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9801" y="2728685"/>
            <a:ext cx="10131425" cy="1456267"/>
          </a:xfrm>
        </p:spPr>
        <p:txBody>
          <a:bodyPr/>
          <a:lstStyle/>
          <a:p>
            <a:r>
              <a:rPr lang="bn-IN" dirty="0" smtClean="0"/>
              <a:t>ধন্যবাদ</a:t>
            </a:r>
            <a:endParaRPr lang="en-US" dirty="0"/>
          </a:p>
        </p:txBody>
      </p:sp>
    </p:spTree>
    <p:extLst>
      <p:ext uri="{BB962C8B-B14F-4D97-AF65-F5344CB8AC3E}">
        <p14:creationId xmlns:p14="http://schemas.microsoft.com/office/powerpoint/2010/main" val="4190307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9446" y="720257"/>
            <a:ext cx="4278086" cy="1468800"/>
          </a:xfrm>
        </p:spPr>
        <p:txBody>
          <a:bodyPr>
            <a:noAutofit/>
          </a:bodyPr>
          <a:lstStyle/>
          <a:p>
            <a:r>
              <a:rPr lang="as-IN" dirty="0">
                <a:solidFill>
                  <a:srgbClr val="FFFF00"/>
                </a:solidFill>
              </a:rPr>
              <a:t>শিক্ষক পরিচিতি</a:t>
            </a:r>
            <a:endParaRPr lang="en-US" dirty="0">
              <a:solidFill>
                <a:srgbClr val="FFFF00"/>
              </a:solidFill>
            </a:endParaRPr>
          </a:p>
        </p:txBody>
      </p:sp>
      <p:sp>
        <p:nvSpPr>
          <p:cNvPr id="4" name="Text Placeholder 2"/>
          <p:cNvSpPr txBox="1">
            <a:spLocks/>
          </p:cNvSpPr>
          <p:nvPr/>
        </p:nvSpPr>
        <p:spPr>
          <a:xfrm>
            <a:off x="1195251" y="3876042"/>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5" name="Text Placeholder 2"/>
          <p:cNvSpPr txBox="1">
            <a:spLocks/>
          </p:cNvSpPr>
          <p:nvPr/>
        </p:nvSpPr>
        <p:spPr>
          <a:xfrm>
            <a:off x="1338942" y="4411620"/>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6" name="Text Placeholder 2"/>
          <p:cNvSpPr txBox="1">
            <a:spLocks/>
          </p:cNvSpPr>
          <p:nvPr/>
        </p:nvSpPr>
        <p:spPr>
          <a:xfrm>
            <a:off x="1338942" y="4566626"/>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7" name="Text Placeholder 2"/>
          <p:cNvSpPr txBox="1">
            <a:spLocks/>
          </p:cNvSpPr>
          <p:nvPr/>
        </p:nvSpPr>
        <p:spPr>
          <a:xfrm>
            <a:off x="1338942" y="4221334"/>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8" name="Text Placeholder 2"/>
          <p:cNvSpPr txBox="1">
            <a:spLocks/>
          </p:cNvSpPr>
          <p:nvPr/>
        </p:nvSpPr>
        <p:spPr>
          <a:xfrm>
            <a:off x="1338942" y="4721632"/>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9" name="Text Placeholder 2"/>
          <p:cNvSpPr txBox="1">
            <a:spLocks/>
          </p:cNvSpPr>
          <p:nvPr/>
        </p:nvSpPr>
        <p:spPr>
          <a:xfrm>
            <a:off x="1022760" y="1774670"/>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10" name="Text Placeholder 2"/>
          <p:cNvSpPr txBox="1">
            <a:spLocks/>
          </p:cNvSpPr>
          <p:nvPr/>
        </p:nvSpPr>
        <p:spPr>
          <a:xfrm>
            <a:off x="1195251" y="3826414"/>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11" name="Text Placeholder 2"/>
          <p:cNvSpPr txBox="1">
            <a:spLocks/>
          </p:cNvSpPr>
          <p:nvPr/>
        </p:nvSpPr>
        <p:spPr>
          <a:xfrm>
            <a:off x="802775" y="1982365"/>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12" name="Text Placeholder 2"/>
          <p:cNvSpPr txBox="1">
            <a:spLocks/>
          </p:cNvSpPr>
          <p:nvPr/>
        </p:nvSpPr>
        <p:spPr>
          <a:xfrm>
            <a:off x="1195251" y="3812335"/>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14" name="Text Placeholder 2"/>
          <p:cNvSpPr txBox="1">
            <a:spLocks/>
          </p:cNvSpPr>
          <p:nvPr/>
        </p:nvSpPr>
        <p:spPr>
          <a:xfrm>
            <a:off x="946466" y="2173113"/>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15" name="Text Placeholder 2"/>
          <p:cNvSpPr txBox="1">
            <a:spLocks/>
          </p:cNvSpPr>
          <p:nvPr/>
        </p:nvSpPr>
        <p:spPr>
          <a:xfrm>
            <a:off x="1233848" y="3724097"/>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16" name="Text Placeholder 2"/>
          <p:cNvSpPr txBox="1">
            <a:spLocks/>
          </p:cNvSpPr>
          <p:nvPr/>
        </p:nvSpPr>
        <p:spPr>
          <a:xfrm>
            <a:off x="946466" y="1954207"/>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17" name="Text Placeholder 2"/>
          <p:cNvSpPr txBox="1">
            <a:spLocks/>
          </p:cNvSpPr>
          <p:nvPr/>
        </p:nvSpPr>
        <p:spPr>
          <a:xfrm>
            <a:off x="946466" y="2099222"/>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18" name="Text Placeholder 2"/>
          <p:cNvSpPr txBox="1">
            <a:spLocks/>
          </p:cNvSpPr>
          <p:nvPr/>
        </p:nvSpPr>
        <p:spPr>
          <a:xfrm>
            <a:off x="1022760" y="2308207"/>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22" name="Text Placeholder 2"/>
          <p:cNvSpPr txBox="1">
            <a:spLocks/>
          </p:cNvSpPr>
          <p:nvPr/>
        </p:nvSpPr>
        <p:spPr>
          <a:xfrm>
            <a:off x="666065" y="2007179"/>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endParaRPr lang="en-US" dirty="0"/>
          </a:p>
        </p:txBody>
      </p:sp>
      <p:sp>
        <p:nvSpPr>
          <p:cNvPr id="23" name="Text Placeholder 2"/>
          <p:cNvSpPr txBox="1">
            <a:spLocks/>
          </p:cNvSpPr>
          <p:nvPr/>
        </p:nvSpPr>
        <p:spPr>
          <a:xfrm>
            <a:off x="2922224" y="5410094"/>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r>
              <a:rPr lang="as-IN" dirty="0"/>
              <a:t>ডিমলা নীলফামারী  </a:t>
            </a:r>
            <a:endParaRPr lang="en-US" dirty="0"/>
          </a:p>
        </p:txBody>
      </p:sp>
      <p:sp>
        <p:nvSpPr>
          <p:cNvPr id="25" name="Text Placeholder 2"/>
          <p:cNvSpPr txBox="1">
            <a:spLocks/>
          </p:cNvSpPr>
          <p:nvPr/>
        </p:nvSpPr>
        <p:spPr>
          <a:xfrm>
            <a:off x="2922224" y="4954141"/>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r>
              <a:rPr lang="as-IN" dirty="0"/>
              <a:t>ডিমলা </a:t>
            </a:r>
            <a:r>
              <a:rPr lang="as-IN" dirty="0" smtClean="0"/>
              <a:t>ইসলামিয়া </a:t>
            </a:r>
            <a:r>
              <a:rPr lang="as-IN" dirty="0"/>
              <a:t>ডিগ্রী কলেজ  </a:t>
            </a:r>
            <a:endParaRPr lang="en-US" dirty="0"/>
          </a:p>
        </p:txBody>
      </p:sp>
      <p:sp>
        <p:nvSpPr>
          <p:cNvPr id="26" name="Text Placeholder 2"/>
          <p:cNvSpPr txBox="1">
            <a:spLocks/>
          </p:cNvSpPr>
          <p:nvPr/>
        </p:nvSpPr>
        <p:spPr>
          <a:xfrm>
            <a:off x="2941818" y="4489123"/>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r>
              <a:rPr lang="as-IN" dirty="0"/>
              <a:t>প্রভাষক রসায়ন </a:t>
            </a:r>
            <a:endParaRPr lang="en-US" dirty="0"/>
          </a:p>
        </p:txBody>
      </p:sp>
      <p:sp>
        <p:nvSpPr>
          <p:cNvPr id="27" name="Text Placeholder 2"/>
          <p:cNvSpPr txBox="1">
            <a:spLocks/>
          </p:cNvSpPr>
          <p:nvPr/>
        </p:nvSpPr>
        <p:spPr>
          <a:xfrm>
            <a:off x="2941818" y="4018617"/>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r>
              <a:rPr lang="as-IN" dirty="0" smtClean="0"/>
              <a:t>মোঃ সেলিম জাহাঙ্গীর</a:t>
            </a:r>
            <a:endParaRPr lang="en-US" dirty="0"/>
          </a:p>
        </p:txBody>
      </p:sp>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232" y="4068270"/>
            <a:ext cx="1912637" cy="239484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743034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1973" y="1887882"/>
            <a:ext cx="3018775" cy="646331"/>
          </a:xfrm>
          <a:prstGeom prst="rect">
            <a:avLst/>
          </a:prstGeom>
          <a:noFill/>
        </p:spPr>
        <p:txBody>
          <a:bodyPr wrap="none" lIns="91440" tIns="45720" rIns="91440" bIns="45720">
            <a:spAutoFit/>
          </a:bodyPr>
          <a:lstStyle/>
          <a:p>
            <a:pPr algn="ctr"/>
            <a:r>
              <a:rPr lang="as-IN" sz="3600" dirty="0" smtClean="0">
                <a:ln w="0"/>
                <a:effectLst>
                  <a:outerShdw blurRad="38100" dist="19050" dir="2700000" algn="tl" rotWithShape="0">
                    <a:schemeClr val="dk1">
                      <a:alpha val="40000"/>
                    </a:schemeClr>
                  </a:outerShdw>
                </a:effectLst>
              </a:rPr>
              <a:t>শ্রেণি</a:t>
            </a:r>
            <a:r>
              <a:rPr lang="en-US" sz="3600" dirty="0" smtClean="0">
                <a:ln w="0"/>
                <a:effectLst>
                  <a:outerShdw blurRad="38100" dist="19050" dir="2700000" algn="tl" rotWithShape="0">
                    <a:schemeClr val="dk1">
                      <a:alpha val="40000"/>
                    </a:schemeClr>
                  </a:outerShdw>
                </a:effectLst>
              </a:rPr>
              <a:t>ঃ</a:t>
            </a:r>
            <a:r>
              <a:rPr lang="as-IN" sz="3600" dirty="0" smtClean="0">
                <a:ln w="0"/>
                <a:effectLst>
                  <a:outerShdw blurRad="38100" dist="19050" dir="2700000" algn="tl" rotWithShape="0">
                    <a:schemeClr val="dk1">
                      <a:alpha val="40000"/>
                    </a:schemeClr>
                  </a:outerShdw>
                </a:effectLst>
              </a:rPr>
              <a:t> </a:t>
            </a:r>
            <a:r>
              <a:rPr lang="as-IN" sz="3600" dirty="0">
                <a:ln w="0"/>
                <a:effectLst>
                  <a:outerShdw blurRad="38100" dist="19050" dir="2700000" algn="tl" rotWithShape="0">
                    <a:schemeClr val="dk1">
                      <a:alpha val="40000"/>
                    </a:schemeClr>
                  </a:outerShdw>
                </a:effectLst>
              </a:rPr>
              <a:t>একাদশ</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p:cNvSpPr/>
          <p:nvPr/>
        </p:nvSpPr>
        <p:spPr>
          <a:xfrm>
            <a:off x="2306838" y="1330345"/>
            <a:ext cx="2434979"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a:off x="4179275" y="2883378"/>
            <a:ext cx="3990195" cy="584775"/>
          </a:xfrm>
          <a:prstGeom prst="rect">
            <a:avLst/>
          </a:prstGeom>
          <a:noFill/>
        </p:spPr>
        <p:txBody>
          <a:bodyPr wrap="none" lIns="91440" tIns="45720" rIns="91440" bIns="45720">
            <a:spAutoFit/>
          </a:bodyPr>
          <a:lstStyle/>
          <a:p>
            <a:pPr algn="ctr"/>
            <a:r>
              <a:rPr lang="as-IN" sz="3200" dirty="0" smtClean="0">
                <a:ln w="0"/>
                <a:effectLst>
                  <a:outerShdw blurRad="38100" dist="19050" dir="2700000" algn="tl" rotWithShape="0">
                    <a:schemeClr val="dk1">
                      <a:alpha val="40000"/>
                    </a:schemeClr>
                  </a:outerShdw>
                </a:effectLst>
              </a:rPr>
              <a:t>বিষয়</a:t>
            </a:r>
            <a:r>
              <a:rPr lang="en-US" sz="3200" dirty="0" smtClean="0">
                <a:ln w="0"/>
                <a:effectLst>
                  <a:outerShdw blurRad="38100" dist="19050" dir="2700000" algn="tl" rotWithShape="0">
                    <a:schemeClr val="dk1">
                      <a:alpha val="40000"/>
                    </a:schemeClr>
                  </a:outerShdw>
                </a:effectLst>
              </a:rPr>
              <a:t>ঃ</a:t>
            </a:r>
            <a:r>
              <a:rPr lang="as-IN" sz="3200" dirty="0" smtClean="0">
                <a:ln w="0"/>
                <a:effectLst>
                  <a:outerShdw blurRad="38100" dist="19050" dir="2700000" algn="tl" rotWithShape="0">
                    <a:schemeClr val="dk1">
                      <a:alpha val="40000"/>
                    </a:schemeClr>
                  </a:outerShdw>
                </a:effectLst>
              </a:rPr>
              <a:t> রসায়ন</a:t>
            </a:r>
            <a:r>
              <a:rPr lang="en-US" sz="3200" dirty="0" smtClean="0">
                <a:ln w="0"/>
                <a:effectLst>
                  <a:outerShdw blurRad="38100" dist="19050" dir="2700000" algn="tl" rotWithShape="0">
                    <a:schemeClr val="dk1">
                      <a:alpha val="40000"/>
                    </a:schemeClr>
                  </a:outerShdw>
                </a:effectLst>
              </a:rPr>
              <a:t> ১ম </a:t>
            </a:r>
            <a:r>
              <a:rPr lang="en-US" sz="3200" dirty="0" err="1" smtClean="0">
                <a:ln w="0"/>
                <a:effectLst>
                  <a:outerShdw blurRad="38100" dist="19050" dir="2700000" algn="tl" rotWithShape="0">
                    <a:schemeClr val="dk1">
                      <a:alpha val="40000"/>
                    </a:schemeClr>
                  </a:outerShdw>
                </a:effectLst>
              </a:rPr>
              <a:t>পএ</a:t>
            </a:r>
            <a:r>
              <a:rPr lang="en-US" sz="3200" dirty="0" smtClean="0">
                <a:ln w="0"/>
                <a:effectLst>
                  <a:outerShdw blurRad="38100" dist="19050" dir="2700000" algn="tl" rotWithShape="0">
                    <a:schemeClr val="dk1">
                      <a:alpha val="40000"/>
                    </a:schemeClr>
                  </a:outerShdw>
                </a:effectLst>
              </a:rPr>
              <a:t> </a:t>
            </a:r>
            <a:endParaRPr lang="en-US" sz="32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9077318" y="177875"/>
            <a:ext cx="3038011" cy="584775"/>
          </a:xfrm>
          <a:prstGeom prst="rect">
            <a:avLst/>
          </a:prstGeom>
          <a:noFill/>
        </p:spPr>
        <p:txBody>
          <a:bodyPr wrap="none" lIns="91440" tIns="45720" rIns="91440" bIns="45720">
            <a:spAutoFit/>
          </a:bodyPr>
          <a:lstStyle/>
          <a:p>
            <a:pPr algn="ctr"/>
            <a:r>
              <a:rPr lang="as-IN" sz="3200" dirty="0" smtClean="0">
                <a:ln w="0"/>
                <a:effectLst>
                  <a:outerShdw blurRad="38100" dist="19050" dir="2700000" algn="tl" rotWithShape="0">
                    <a:schemeClr val="dk1">
                      <a:alpha val="40000"/>
                    </a:schemeClr>
                  </a:outerShdw>
                </a:effectLst>
              </a:rPr>
              <a:t>সময়</a:t>
            </a:r>
            <a:r>
              <a:rPr lang="en-US" sz="3200" dirty="0" smtClean="0">
                <a:ln w="0"/>
                <a:effectLst>
                  <a:outerShdw blurRad="38100" dist="19050" dir="2700000" algn="tl" rotWithShape="0">
                    <a:schemeClr val="dk1">
                      <a:alpha val="40000"/>
                    </a:schemeClr>
                  </a:outerShdw>
                </a:effectLst>
              </a:rPr>
              <a:t>ঃ</a:t>
            </a:r>
            <a:r>
              <a:rPr lang="as-IN" sz="3200" dirty="0" smtClean="0">
                <a:ln w="0"/>
                <a:effectLst>
                  <a:outerShdw blurRad="38100" dist="19050" dir="2700000" algn="tl" rotWithShape="0">
                    <a:schemeClr val="dk1">
                      <a:alpha val="40000"/>
                    </a:schemeClr>
                  </a:outerShdw>
                </a:effectLst>
              </a:rPr>
              <a:t> </a:t>
            </a:r>
            <a:r>
              <a:rPr lang="en-US" sz="3200" dirty="0" smtClean="0">
                <a:ln w="0"/>
                <a:effectLst>
                  <a:outerShdw blurRad="38100" dist="19050" dir="2700000" algn="tl" rotWithShape="0">
                    <a:schemeClr val="dk1">
                      <a:alpha val="40000"/>
                    </a:schemeClr>
                  </a:outerShdw>
                </a:effectLst>
              </a:rPr>
              <a:t>৪০</a:t>
            </a:r>
            <a:r>
              <a:rPr lang="as-IN" sz="3200" dirty="0" smtClean="0">
                <a:ln w="0"/>
                <a:effectLst>
                  <a:outerShdw blurRad="38100" dist="19050" dir="2700000" algn="tl" rotWithShape="0">
                    <a:schemeClr val="dk1">
                      <a:alpha val="40000"/>
                    </a:schemeClr>
                  </a:outerShdw>
                </a:effectLst>
              </a:rPr>
              <a:t> </a:t>
            </a:r>
            <a:r>
              <a:rPr lang="as-IN" sz="3200" dirty="0">
                <a:ln w="0"/>
                <a:effectLst>
                  <a:outerShdw blurRad="38100" dist="19050" dir="2700000" algn="tl" rotWithShape="0">
                    <a:schemeClr val="dk1">
                      <a:alpha val="40000"/>
                    </a:schemeClr>
                  </a:outerShdw>
                </a:effectLst>
              </a:rPr>
              <a:t>মিনিট</a:t>
            </a:r>
            <a:endParaRPr lang="en-US" sz="32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3848882" y="389571"/>
            <a:ext cx="3999814" cy="923330"/>
          </a:xfrm>
          <a:prstGeom prst="rect">
            <a:avLst/>
          </a:prstGeom>
          <a:noFill/>
        </p:spPr>
        <p:txBody>
          <a:bodyPr wrap="none" lIns="91440" tIns="45720" rIns="91440" bIns="45720">
            <a:spAutoFit/>
          </a:bodyPr>
          <a:lstStyle/>
          <a:p>
            <a:pPr algn="ctr"/>
            <a:r>
              <a:rPr lang="as-IN" sz="5400" dirty="0">
                <a:ln w="0"/>
                <a:effectLst>
                  <a:outerShdw blurRad="38100" dist="19050" dir="2700000" algn="tl" rotWithShape="0">
                    <a:schemeClr val="dk1">
                      <a:alpha val="40000"/>
                    </a:schemeClr>
                  </a:outerShdw>
                </a:effectLst>
              </a:rPr>
              <a:t>পাঠ পরিচিতি</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7100906" y="470263"/>
            <a:ext cx="2434979"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9" name="Rectangle 8"/>
          <p:cNvSpPr/>
          <p:nvPr/>
        </p:nvSpPr>
        <p:spPr>
          <a:xfrm>
            <a:off x="5278046" y="4205010"/>
            <a:ext cx="1467068" cy="584775"/>
          </a:xfrm>
          <a:prstGeom prst="rect">
            <a:avLst/>
          </a:prstGeom>
          <a:noFill/>
        </p:spPr>
        <p:txBody>
          <a:bodyPr wrap="none" lIns="91440" tIns="45720" rIns="91440" bIns="45720">
            <a:spAutoFit/>
          </a:bodyPr>
          <a:lstStyle/>
          <a:p>
            <a:pPr algn="ctr"/>
            <a:r>
              <a:rPr lang="as-IN" sz="3200" dirty="0" smtClean="0">
                <a:ln w="0"/>
                <a:effectLst>
                  <a:outerShdw blurRad="38100" dist="19050" dir="2700000" algn="tl" rotWithShape="0">
                    <a:schemeClr val="dk1">
                      <a:alpha val="40000"/>
                    </a:schemeClr>
                  </a:outerShdw>
                </a:effectLst>
              </a:rPr>
              <a:t>পা</a:t>
            </a:r>
            <a:r>
              <a:rPr lang="en-US" sz="3200" dirty="0" err="1" smtClean="0">
                <a:ln w="0"/>
                <a:effectLst>
                  <a:outerShdw blurRad="38100" dist="19050" dir="2700000" algn="tl" rotWithShape="0">
                    <a:schemeClr val="dk1">
                      <a:alpha val="40000"/>
                    </a:schemeClr>
                  </a:outerShdw>
                </a:effectLst>
              </a:rPr>
              <a:t>ঠঃ</a:t>
            </a:r>
            <a:r>
              <a:rPr lang="en-US" sz="3200" dirty="0" smtClean="0">
                <a:ln w="0"/>
                <a:effectLst>
                  <a:outerShdw blurRad="38100" dist="19050" dir="2700000" algn="tl" rotWithShape="0">
                    <a:schemeClr val="dk1">
                      <a:alpha val="40000"/>
                    </a:schemeClr>
                  </a:outerShdw>
                </a:effectLst>
              </a:rPr>
              <a:t> ১ </a:t>
            </a:r>
            <a:endParaRPr lang="en-US" sz="32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4264233" y="5374560"/>
            <a:ext cx="3820277" cy="923330"/>
          </a:xfrm>
          <a:prstGeom prst="rect">
            <a:avLst/>
          </a:prstGeom>
          <a:noFill/>
        </p:spPr>
        <p:txBody>
          <a:bodyPr wrap="none" lIns="91440" tIns="45720" rIns="91440" bIns="45720">
            <a:spAutoFit/>
          </a:bodyPr>
          <a:lstStyle/>
          <a:p>
            <a:pPr algn="ctr"/>
            <a:r>
              <a:rPr lang="as-IN" sz="5400" dirty="0" smtClean="0">
                <a:ln w="0"/>
                <a:effectLst>
                  <a:outerShdw blurRad="38100" dist="19050" dir="2700000" algn="tl" rotWithShape="0">
                    <a:schemeClr val="dk1">
                      <a:alpha val="40000"/>
                    </a:schemeClr>
                  </a:outerShdw>
                </a:effectLst>
              </a:rPr>
              <a:t>অধ্যায়</a:t>
            </a:r>
            <a:r>
              <a:rPr lang="en-US" sz="5400" dirty="0" smtClean="0">
                <a:ln w="0"/>
                <a:effectLst>
                  <a:outerShdw blurRad="38100" dist="19050" dir="2700000" algn="tl" rotWithShape="0">
                    <a:schemeClr val="dk1">
                      <a:alpha val="40000"/>
                    </a:schemeClr>
                  </a:outerShdw>
                </a:effectLst>
              </a:rPr>
              <a:t>ঃ ২য়  </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1" name="Down Arrow 10"/>
          <p:cNvSpPr/>
          <p:nvPr/>
        </p:nvSpPr>
        <p:spPr>
          <a:xfrm>
            <a:off x="5848789" y="2429691"/>
            <a:ext cx="325583" cy="453687"/>
          </a:xfrm>
          <a:prstGeom prst="downArrow">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5921360" y="3370217"/>
            <a:ext cx="374937" cy="705394"/>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5921360" y="4789785"/>
            <a:ext cx="374937" cy="584775"/>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264637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298" y="635726"/>
            <a:ext cx="10131425" cy="1456267"/>
          </a:xfrm>
        </p:spPr>
        <p:txBody>
          <a:bodyPr/>
          <a:lstStyle/>
          <a:p>
            <a:r>
              <a:rPr lang="as-IN" dirty="0" smtClean="0"/>
              <a:t>শিখনফল</a:t>
            </a:r>
            <a:r>
              <a:rPr lang="bn-IN" dirty="0" smtClean="0"/>
              <a:t>ঃ</a:t>
            </a:r>
            <a:endParaRPr lang="en-US" dirty="0"/>
          </a:p>
        </p:txBody>
      </p:sp>
      <p:sp>
        <p:nvSpPr>
          <p:cNvPr id="3" name="Title 1"/>
          <p:cNvSpPr txBox="1">
            <a:spLocks/>
          </p:cNvSpPr>
          <p:nvPr/>
        </p:nvSpPr>
        <p:spPr>
          <a:xfrm>
            <a:off x="581298" y="2242457"/>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4" name="Title 1"/>
          <p:cNvSpPr txBox="1">
            <a:spLocks/>
          </p:cNvSpPr>
          <p:nvPr/>
        </p:nvSpPr>
        <p:spPr>
          <a:xfrm>
            <a:off x="1404258" y="2503714"/>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s-IN" dirty="0"/>
              <a:t>রাদারফোর্ডের পরমাণু মডেল </a:t>
            </a:r>
            <a:r>
              <a:rPr lang="en-US" dirty="0" err="1" smtClean="0"/>
              <a:t>ব্যাখ্যা</a:t>
            </a:r>
            <a:r>
              <a:rPr lang="en-US" dirty="0" smtClean="0"/>
              <a:t> </a:t>
            </a:r>
            <a:r>
              <a:rPr lang="en-US" dirty="0" err="1" smtClean="0"/>
              <a:t>করতে</a:t>
            </a:r>
            <a:r>
              <a:rPr lang="en-US" dirty="0" smtClean="0"/>
              <a:t> </a:t>
            </a:r>
            <a:r>
              <a:rPr lang="en-US" dirty="0" err="1" smtClean="0"/>
              <a:t>পারবে</a:t>
            </a:r>
            <a:r>
              <a:rPr lang="bn-IN" dirty="0" smtClean="0"/>
              <a:t>?</a:t>
            </a:r>
            <a:endParaRPr lang="en-US" dirty="0"/>
          </a:p>
        </p:txBody>
      </p:sp>
      <p:sp>
        <p:nvSpPr>
          <p:cNvPr id="5" name="Title 1"/>
          <p:cNvSpPr txBox="1">
            <a:spLocks/>
          </p:cNvSpPr>
          <p:nvPr/>
        </p:nvSpPr>
        <p:spPr>
          <a:xfrm>
            <a:off x="1404257" y="3697756"/>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s-IN" dirty="0"/>
              <a:t>রাদারফোর্ডের পরমাণু মডেলের </a:t>
            </a:r>
            <a:r>
              <a:rPr lang="as-IN" dirty="0" smtClean="0"/>
              <a:t>সীমাবদ্ধতা</a:t>
            </a:r>
            <a:r>
              <a:rPr lang="bn-IN" dirty="0"/>
              <a:t> </a:t>
            </a:r>
            <a:r>
              <a:rPr lang="bn-IN" dirty="0" smtClean="0"/>
              <a:t>ব্যাখ্যা করতে পারবে?</a:t>
            </a:r>
            <a:endParaRPr lang="en-US" dirty="0"/>
          </a:p>
        </p:txBody>
      </p:sp>
      <p:sp>
        <p:nvSpPr>
          <p:cNvPr id="6" name="Title 1"/>
          <p:cNvSpPr txBox="1">
            <a:spLocks/>
          </p:cNvSpPr>
          <p:nvPr/>
        </p:nvSpPr>
        <p:spPr>
          <a:xfrm>
            <a:off x="1404257" y="4782695"/>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s-IN" dirty="0" smtClean="0"/>
              <a:t>রা</a:t>
            </a:r>
            <a:r>
              <a:rPr lang="bn-IN" dirty="0" smtClean="0"/>
              <a:t>দার</a:t>
            </a:r>
            <a:r>
              <a:rPr lang="as-IN" dirty="0" smtClean="0"/>
              <a:t>ফোর্ডের </a:t>
            </a:r>
            <a:r>
              <a:rPr lang="as-IN" dirty="0"/>
              <a:t>আলফা কণা বিচ্ছুরণ </a:t>
            </a:r>
            <a:r>
              <a:rPr lang="as-IN" dirty="0" smtClean="0"/>
              <a:t>পরীক্ষা</a:t>
            </a:r>
            <a:r>
              <a:rPr lang="bn-IN" dirty="0"/>
              <a:t> </a:t>
            </a:r>
            <a:r>
              <a:rPr lang="bn-IN" dirty="0" smtClean="0"/>
              <a:t>ব্যাখ্যা করতে হবে?</a:t>
            </a:r>
            <a:endParaRPr lang="en-US" dirty="0"/>
          </a:p>
        </p:txBody>
      </p:sp>
      <p:sp>
        <p:nvSpPr>
          <p:cNvPr id="8" name="5-Point Star 7"/>
          <p:cNvSpPr/>
          <p:nvPr/>
        </p:nvSpPr>
        <p:spPr>
          <a:xfrm>
            <a:off x="888275" y="2992842"/>
            <a:ext cx="515981" cy="499538"/>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920931" y="3849188"/>
            <a:ext cx="483326" cy="48139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868679" y="4782695"/>
            <a:ext cx="535577" cy="41269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225290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s-IN" dirty="0"/>
              <a:t>রাদারফোর্ডের পরমাণু মডেল কি</a:t>
            </a:r>
            <a:r>
              <a:rPr lang="bn-IN" dirty="0"/>
              <a:t>?</a:t>
            </a:r>
            <a:r>
              <a:rPr lang="en-US" dirty="0"/>
              <a:t/>
            </a:r>
            <a:br>
              <a:rPr lang="en-US" dirty="0"/>
            </a:br>
            <a:endParaRPr lang="en-US" dirty="0"/>
          </a:p>
        </p:txBody>
      </p:sp>
      <p:sp>
        <p:nvSpPr>
          <p:cNvPr id="3" name="Title 1"/>
          <p:cNvSpPr txBox="1">
            <a:spLocks/>
          </p:cNvSpPr>
          <p:nvPr/>
        </p:nvSpPr>
        <p:spPr>
          <a:xfrm>
            <a:off x="306977" y="1817673"/>
            <a:ext cx="8392885" cy="5040327"/>
          </a:xfrm>
          <a:prstGeom prst="rect">
            <a:avLst/>
          </a:prstGeom>
          <a:effectLst/>
        </p:spPr>
        <p:txBody>
          <a:bodyPr vert="horz" lIns="91440" tIns="45720" rIns="91440" bIns="45720" rtlCol="0" anchor="ctr">
            <a:normAutofit fontScale="47500" lnSpcReduction="2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s-IN" sz="4200" b="1" dirty="0">
                <a:solidFill>
                  <a:srgbClr val="FFC000"/>
                </a:solidFill>
              </a:rPr>
              <a:t>রাদারফোর্ড পরমাণু </a:t>
            </a:r>
            <a:r>
              <a:rPr lang="as-IN" sz="4200" b="1" dirty="0" smtClean="0">
                <a:solidFill>
                  <a:srgbClr val="FFC000"/>
                </a:solidFill>
              </a:rPr>
              <a:t>মডেল</a:t>
            </a:r>
            <a:r>
              <a:rPr lang="bn-IN" sz="4200" dirty="0">
                <a:solidFill>
                  <a:srgbClr val="FFC000"/>
                </a:solidFill>
              </a:rPr>
              <a:t>ঃ</a:t>
            </a:r>
            <a:r>
              <a:rPr lang="as-IN" sz="4200" dirty="0" smtClean="0">
                <a:solidFill>
                  <a:srgbClr val="FFC000"/>
                </a:solidFill>
              </a:rPr>
              <a:t> </a:t>
            </a:r>
            <a:r>
              <a:rPr lang="as-IN" sz="4200" dirty="0">
                <a:solidFill>
                  <a:srgbClr val="FFC000"/>
                </a:solidFill>
              </a:rPr>
              <a:t>১৯১১ খ্রিষ্টাব্দে বিজ্ঞানী রাদারফোর্ড সৌরমন্ডলের সাথে সাদৃশ্য রেখে পরমাণুর গঠন সম্পর্কে নিজস্ব মতবাদ উপস্থাপন করেন। এ মতবাদটিকে রাদারফোর্ডের </a:t>
            </a:r>
            <a:r>
              <a:rPr lang="as-IN" sz="4200" i="1" dirty="0">
                <a:solidFill>
                  <a:srgbClr val="FFC000"/>
                </a:solidFill>
              </a:rPr>
              <a:t>সোলার সিস্টেম এটম মডেল</a:t>
            </a:r>
            <a:r>
              <a:rPr lang="as-IN" sz="4200" dirty="0">
                <a:solidFill>
                  <a:srgbClr val="FFC000"/>
                </a:solidFill>
              </a:rPr>
              <a:t> বলা হয়ে থাকে</a:t>
            </a:r>
            <a:r>
              <a:rPr lang="as-IN" sz="4200" dirty="0" smtClean="0">
                <a:solidFill>
                  <a:srgbClr val="FFC000"/>
                </a:solidFill>
              </a:rPr>
              <a:t>।এ </a:t>
            </a:r>
            <a:r>
              <a:rPr lang="as-IN" sz="4200" dirty="0">
                <a:solidFill>
                  <a:srgbClr val="FFC000"/>
                </a:solidFill>
              </a:rPr>
              <a:t>মতবাদের উল্লেখযোগ্য প্রস্তাবগুলো হলোঃ</a:t>
            </a:r>
          </a:p>
          <a:p>
            <a:r>
              <a:rPr lang="as-IN" sz="4200" dirty="0">
                <a:solidFill>
                  <a:srgbClr val="FFC000"/>
                </a:solidFill>
              </a:rPr>
              <a:t>১. সকল পরমাণু অতিশয় ক্ষুদ্র গোলাকৃতি কণা। এর দুটি অংশ রয়েছে যথা: (ক) কেন্দ্র বা </a:t>
            </a:r>
            <a:r>
              <a:rPr lang="as-IN" sz="4200" dirty="0" smtClean="0">
                <a:solidFill>
                  <a:srgbClr val="FFC000"/>
                </a:solidFill>
              </a:rPr>
              <a:t>নিউ</a:t>
            </a:r>
            <a:r>
              <a:rPr lang="bn-IN" sz="4200" dirty="0" smtClean="0">
                <a:solidFill>
                  <a:srgbClr val="FFC000"/>
                </a:solidFill>
              </a:rPr>
              <a:t>ক্লিয়াস </a:t>
            </a:r>
            <a:r>
              <a:rPr lang="as-IN" sz="4200" dirty="0" smtClean="0">
                <a:solidFill>
                  <a:srgbClr val="FFC000"/>
                </a:solidFill>
              </a:rPr>
              <a:t>এবং </a:t>
            </a:r>
            <a:r>
              <a:rPr lang="as-IN" sz="4200" dirty="0">
                <a:solidFill>
                  <a:srgbClr val="FFC000"/>
                </a:solidFill>
              </a:rPr>
              <a:t>(খ) কেন্দ্র বহির্ভূত অঞ্চল।</a:t>
            </a:r>
          </a:p>
          <a:p>
            <a:r>
              <a:rPr lang="as-IN" sz="4200" dirty="0">
                <a:solidFill>
                  <a:srgbClr val="FFC000"/>
                </a:solidFill>
              </a:rPr>
              <a:t>২. পরমাণুর কেন্দ্রস্থলে একটি ধনাত্মক চার্জবিশিষ্ট ভারী বস্তু বিদ্যমান। এই ভারী বস্তুকে পরমাণুর কেন্দ্র বা নিউক্লিয়াস বলে। পরমাণুর মোট আয়তনের তুলনায় নিউক্লিয়াসের আয়তন অতি নগণ্য।</a:t>
            </a:r>
          </a:p>
          <a:p>
            <a:r>
              <a:rPr lang="as-IN" sz="4200" dirty="0">
                <a:solidFill>
                  <a:srgbClr val="FFC000"/>
                </a:solidFill>
              </a:rPr>
              <a:t>৩. পরমাণুর প্রায় সবটুকু ভর এর নিউক্লিয়াসে পুঞ্জীভূত। তাই মোটামুটিভাবে নিউক্লিয়াসের ভরই পারমাণবিক ভর।</a:t>
            </a:r>
          </a:p>
          <a:p>
            <a:r>
              <a:rPr lang="as-IN" sz="4200" dirty="0">
                <a:solidFill>
                  <a:srgbClr val="FFC000"/>
                </a:solidFill>
              </a:rPr>
              <a:t>৪. সৌরমন্ডলে সূর্যের চারদিকে আবর্তনীয় গ্রহসমুহের মত পরমাণুতে নিউক্লিয়াসের চতুর্দিকে কক্ষপথে কতগুলো ঋণাত্মক কণিকা সর্বদা ঘূর্ণায়মান থাকে। এদের </a:t>
            </a:r>
            <a:r>
              <a:rPr lang="as-IN" sz="4200" dirty="0" smtClean="0">
                <a:solidFill>
                  <a:srgbClr val="FFC000"/>
                </a:solidFill>
              </a:rPr>
              <a:t>ইলেকট্রন</a:t>
            </a:r>
            <a:r>
              <a:rPr lang="bn-IN" sz="4200" dirty="0">
                <a:solidFill>
                  <a:srgbClr val="FFC000"/>
                </a:solidFill>
              </a:rPr>
              <a:t> </a:t>
            </a:r>
            <a:r>
              <a:rPr lang="as-IN" sz="4200" dirty="0" smtClean="0">
                <a:solidFill>
                  <a:srgbClr val="FFC000"/>
                </a:solidFill>
              </a:rPr>
              <a:t>বলে</a:t>
            </a:r>
            <a:r>
              <a:rPr lang="as-IN" sz="4200" dirty="0">
                <a:solidFill>
                  <a:srgbClr val="FFC000"/>
                </a:solidFill>
              </a:rPr>
              <a:t>।</a:t>
            </a:r>
          </a:p>
          <a:p>
            <a:r>
              <a:rPr lang="as-IN" sz="4200" dirty="0">
                <a:solidFill>
                  <a:srgbClr val="FFC000"/>
                </a:solidFill>
              </a:rPr>
              <a:t>৫. পরমাণু বিদ্যুৎ নিরপেক্ষ। তাই পরমাণুতে ধনাত্মক চার্জের সংখ্যা এবং পরিক্রমণশীল ঋণাত্মক চার্জযুক্ত ইলেকট্রনের সমান।</a:t>
            </a:r>
          </a:p>
          <a:p>
            <a:r>
              <a:rPr lang="as-IN" sz="4200" dirty="0">
                <a:solidFill>
                  <a:srgbClr val="FFC000"/>
                </a:solidFill>
              </a:rPr>
              <a:t>৬. নিউক্লিয়াস ও ইলেকট্রনের মধ্যে বিরাজিত কেন্দ্রমুখী স্থির বিদ্যুৎ আকর্ষণ বল ও ঘূর্ণনের ফলে সৃষ্ট কেন্দ্রবিমুখী বলের মান সমান ও বিপরীত</a:t>
            </a:r>
            <a:r>
              <a:rPr lang="as-IN" dirty="0">
                <a:solidFill>
                  <a:srgbClr val="FFC000"/>
                </a:solidFill>
              </a:rPr>
              <a:t>মুখী।</a:t>
            </a:r>
          </a:p>
          <a:p>
            <a:r>
              <a:rPr lang="en-US" dirty="0" smtClean="0">
                <a:solidFill>
                  <a:srgbClr val="FFC000"/>
                </a:solidFill>
              </a:rPr>
              <a:t/>
            </a:r>
            <a:br>
              <a:rPr lang="en-US" dirty="0" smtClean="0">
                <a:solidFill>
                  <a:srgbClr val="FFC000"/>
                </a:solidFill>
              </a:rPr>
            </a:br>
            <a:endParaRPr lang="en-US" dirty="0">
              <a:solidFill>
                <a:srgbClr val="FFC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4995" y="1453646"/>
            <a:ext cx="3004139" cy="300828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9991623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30" y="-222069"/>
            <a:ext cx="11194869" cy="6439989"/>
          </a:xfrm>
        </p:spPr>
        <p:txBody>
          <a:bodyPr>
            <a:noAutofit/>
          </a:bodyPr>
          <a:lstStyle/>
          <a:p>
            <a:pPr fontAlgn="base"/>
            <a:r>
              <a:rPr lang="as-IN" sz="3200" b="1" dirty="0">
                <a:solidFill>
                  <a:srgbClr val="FFC000"/>
                </a:solidFill>
              </a:rPr>
              <a:t>রাদারফোর্ডের পরমাণু মডেলের সীমাবদ্ধতা(</a:t>
            </a:r>
            <a:r>
              <a:rPr lang="en-US" sz="3200" b="1" dirty="0" err="1" smtClean="0">
                <a:solidFill>
                  <a:srgbClr val="FFC000"/>
                </a:solidFill>
              </a:rPr>
              <a:t>Limiation</a:t>
            </a:r>
            <a:r>
              <a:rPr lang="en-US" sz="3200" b="1" dirty="0" smtClean="0">
                <a:solidFill>
                  <a:srgbClr val="FFC000"/>
                </a:solidFill>
              </a:rPr>
              <a:t> </a:t>
            </a:r>
            <a:r>
              <a:rPr lang="en-US" sz="3200" b="1" dirty="0">
                <a:solidFill>
                  <a:srgbClr val="FFC000"/>
                </a:solidFill>
              </a:rPr>
              <a:t>of Rutherford's atomic model)</a:t>
            </a:r>
            <a:r>
              <a:rPr lang="en-US" sz="2000" b="1" dirty="0"/>
              <a:t/>
            </a:r>
            <a:br>
              <a:rPr lang="en-US" sz="2000" b="1" dirty="0"/>
            </a:br>
            <a:r>
              <a:rPr lang="as-IN" sz="2000" dirty="0"/>
              <a:t>রাদারফোর্ডের পরমাণু মডেলের প্রধান দুটি সীমাবদ্ধতা দেখা যায়। যেমন—</a:t>
            </a:r>
            <a:br>
              <a:rPr lang="as-IN" sz="2000" dirty="0"/>
            </a:br>
            <a:r>
              <a:rPr lang="as-IN" sz="2000" dirty="0"/>
              <a:t>বিজ্ঞানী নীলস বোর (</a:t>
            </a:r>
            <a:r>
              <a:rPr lang="en-US" sz="2000" dirty="0"/>
              <a:t>Niels Bohr) </a:t>
            </a:r>
            <a:r>
              <a:rPr lang="as-IN" sz="2000" dirty="0"/>
              <a:t>জানান যে, ধনাত্মক চার্জ বাহী নিউক্লিয়াসকে কেন্দ্র করে ঋণাত্মক কার্যবাহী ইলেকট্রনগুলি বৃত্তাকার পথে আবর্তন করতে থাকলে তড়িৎ গতিবিদ্যার নিয়ম অনুযায়ী এগুলো থেকে সর্বদা শক্তি বিকিরণ হতে থাকবে। ফলে ইলেকট্রনগুলি শক্তি হারাবে এবং ঘুরতে ঘুরতে ক্রমশ নিউক্লিয়াসের দিকে এগিয়ে যাবে। একসময় ইলেকট্রনগুলি নিউক্লিয়াসের ওপর গিয়ে পড়বে। অর্থাৎ, পরমাণুর আর </a:t>
            </a:r>
            <a:r>
              <a:rPr lang="as-IN" sz="2000" dirty="0" smtClean="0"/>
              <a:t>কোন </a:t>
            </a:r>
            <a:r>
              <a:rPr lang="as-IN" sz="2000" dirty="0"/>
              <a:t>ইলেকট্রনীয় গঠন থাকবে না। কিন্তু প্রকৃতপক্ষে তা হয় না যা </a:t>
            </a:r>
            <a:r>
              <a:rPr lang="as-IN" sz="2000" b="1" dirty="0"/>
              <a:t>রাদারফোর্ডের পরমাণু </a:t>
            </a:r>
            <a:r>
              <a:rPr lang="as-IN" sz="2000" b="1" dirty="0" smtClean="0"/>
              <a:t>মডেলের </a:t>
            </a:r>
            <a:r>
              <a:rPr lang="as-IN" sz="2000" b="1" dirty="0"/>
              <a:t>সীমাবদ্ধতা </a:t>
            </a:r>
            <a:r>
              <a:rPr lang="as-IN" sz="2000" dirty="0" smtClean="0"/>
              <a:t>।</a:t>
            </a:r>
            <a:endParaRPr lang="en-US" sz="2000" dirty="0"/>
          </a:p>
        </p:txBody>
      </p:sp>
      <p:sp>
        <p:nvSpPr>
          <p:cNvPr id="3" name="Title 1"/>
          <p:cNvSpPr txBox="1">
            <a:spLocks/>
          </p:cNvSpPr>
          <p:nvPr/>
        </p:nvSpPr>
        <p:spPr>
          <a:xfrm>
            <a:off x="555172" y="2764971"/>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4" name="Title 1"/>
          <p:cNvSpPr txBox="1">
            <a:spLocks/>
          </p:cNvSpPr>
          <p:nvPr/>
        </p:nvSpPr>
        <p:spPr>
          <a:xfrm>
            <a:off x="555171" y="2569029"/>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5" name="Title 1"/>
          <p:cNvSpPr txBox="1">
            <a:spLocks/>
          </p:cNvSpPr>
          <p:nvPr/>
        </p:nvSpPr>
        <p:spPr>
          <a:xfrm>
            <a:off x="359230" y="3299098"/>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3263397634"/>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62" y="0"/>
            <a:ext cx="11006909" cy="856343"/>
          </a:xfrm>
        </p:spPr>
        <p:txBody>
          <a:bodyPr>
            <a:noAutofit/>
          </a:bodyPr>
          <a:lstStyle/>
          <a:p>
            <a:r>
              <a:rPr lang="as-IN" sz="4400" dirty="0">
                <a:solidFill>
                  <a:srgbClr val="FF0000"/>
                </a:solidFill>
              </a:rPr>
              <a:t>রাদারফোর্ডের আলফা কণা বিচ্ছুরণ পরীক্ষা</a:t>
            </a:r>
            <a:endParaRPr lang="en-US" sz="4400" dirty="0">
              <a:solidFill>
                <a:srgbClr val="FF0000"/>
              </a:solidFill>
            </a:endParaRPr>
          </a:p>
        </p:txBody>
      </p:sp>
      <p:sp>
        <p:nvSpPr>
          <p:cNvPr id="3" name="Text Placeholder 2"/>
          <p:cNvSpPr>
            <a:spLocks noGrp="1"/>
          </p:cNvSpPr>
          <p:nvPr>
            <p:ph type="body" idx="1"/>
          </p:nvPr>
        </p:nvSpPr>
        <p:spPr>
          <a:xfrm>
            <a:off x="241662" y="1117600"/>
            <a:ext cx="7199086" cy="6008914"/>
          </a:xfrm>
        </p:spPr>
        <p:txBody>
          <a:bodyPr>
            <a:normAutofit/>
          </a:bodyPr>
          <a:lstStyle/>
          <a:p>
            <a:r>
              <a:rPr lang="as-IN" sz="2200" dirty="0"/>
              <a:t>বিজ্ঞানী রাদারফোর্ড প্রচন্ড শক্তি সম্পন্ন ধনাত্মক চার্জযুক্ত আলফা কণার সম্মুখে </a:t>
            </a:r>
            <a:r>
              <a:rPr lang="as-IN" sz="2200" dirty="0" smtClean="0"/>
              <a:t>একটি </a:t>
            </a:r>
            <a:r>
              <a:rPr lang="as-IN" sz="2200" dirty="0"/>
              <a:t>পাতলা সোনার পাতের উপর নিক্ষেপ </a:t>
            </a:r>
            <a:r>
              <a:rPr lang="as-IN" sz="2200" dirty="0" smtClean="0"/>
              <a:t>করেন</a:t>
            </a:r>
            <a:r>
              <a:rPr lang="bn-IN" sz="2200" dirty="0" smtClean="0"/>
              <a:t>।</a:t>
            </a:r>
            <a:r>
              <a:rPr lang="as-IN" sz="2200" dirty="0" smtClean="0"/>
              <a:t>সোনার </a:t>
            </a:r>
            <a:r>
              <a:rPr lang="as-IN" sz="2200" dirty="0"/>
              <a:t>পাতের চারিদিকে ঘিরে জিংক সালফেট আবরণযুক্ত একটি গোলাকার পর্দা </a:t>
            </a:r>
            <a:r>
              <a:rPr lang="as-IN" sz="2200" dirty="0" smtClean="0"/>
              <a:t>রাখেন</a:t>
            </a:r>
            <a:r>
              <a:rPr lang="bn-IN" sz="2200" dirty="0" smtClean="0"/>
              <a:t>।</a:t>
            </a:r>
            <a:r>
              <a:rPr lang="as-IN" sz="2200" dirty="0" smtClean="0"/>
              <a:t> </a:t>
            </a:r>
            <a:r>
              <a:rPr lang="as-IN" sz="2200" dirty="0"/>
              <a:t>জিংক সালফেট আবরণ আবরণ উপর গতিতে আলফা কণা সৃষ্টি করে আলোক সৃষ্টি করে </a:t>
            </a:r>
            <a:r>
              <a:rPr lang="bn-IN" sz="2200" dirty="0" smtClean="0"/>
              <a:t>।</a:t>
            </a:r>
            <a:r>
              <a:rPr lang="as-IN" sz="2200" dirty="0" smtClean="0"/>
              <a:t>তিনি </a:t>
            </a:r>
            <a:r>
              <a:rPr lang="as-IN" sz="2200" dirty="0"/>
              <a:t>লক্ষ্য করেন যে </a:t>
            </a:r>
            <a:r>
              <a:rPr lang="bn-IN" sz="2200" dirty="0" smtClean="0"/>
              <a:t>,</a:t>
            </a:r>
            <a:r>
              <a:rPr lang="as-IN" sz="2200" dirty="0" smtClean="0"/>
              <a:t>প্রায়</a:t>
            </a:r>
            <a:r>
              <a:rPr lang="bn-IN" sz="2200" dirty="0" smtClean="0"/>
              <a:t> ৯৯</a:t>
            </a:r>
            <a:r>
              <a:rPr lang="as-IN" sz="2200" dirty="0" smtClean="0"/>
              <a:t>% ক</a:t>
            </a:r>
            <a:r>
              <a:rPr lang="bn-IN" sz="2200" dirty="0" smtClean="0"/>
              <a:t>ণাই</a:t>
            </a:r>
            <a:r>
              <a:rPr lang="as-IN" sz="2200" dirty="0" smtClean="0"/>
              <a:t> </a:t>
            </a:r>
            <a:r>
              <a:rPr lang="as-IN" sz="2200" dirty="0"/>
              <a:t>এ সোনার </a:t>
            </a:r>
            <a:r>
              <a:rPr lang="as-IN" sz="2200" dirty="0" smtClean="0"/>
              <a:t>পা</a:t>
            </a:r>
            <a:r>
              <a:rPr lang="bn-IN" sz="2200" dirty="0" smtClean="0"/>
              <a:t>ত ভেদ করে সোজাসুজি চ</a:t>
            </a:r>
            <a:r>
              <a:rPr lang="as-IN" sz="2200" dirty="0" smtClean="0"/>
              <a:t>লে </a:t>
            </a:r>
            <a:r>
              <a:rPr lang="as-IN" sz="2200" dirty="0"/>
              <a:t>যায় এবং জিংক </a:t>
            </a:r>
            <a:r>
              <a:rPr lang="bn-IN" sz="2200" dirty="0" smtClean="0"/>
              <a:t>সালফাইড  </a:t>
            </a:r>
            <a:r>
              <a:rPr lang="as-IN" sz="2200" dirty="0" smtClean="0"/>
              <a:t>কে </a:t>
            </a:r>
            <a:r>
              <a:rPr lang="as-IN" sz="2200" dirty="0"/>
              <a:t>আলোকচ্ছটায় দীপ্তিমান বা আলোকিত করে </a:t>
            </a:r>
            <a:r>
              <a:rPr lang="bn-IN" sz="2200" dirty="0" smtClean="0"/>
              <a:t>।</a:t>
            </a:r>
            <a:r>
              <a:rPr lang="bn-IN" dirty="0" smtClean="0"/>
              <a:t> </a:t>
            </a:r>
          </a:p>
          <a:p>
            <a:r>
              <a:rPr lang="as-IN" sz="2200" dirty="0" smtClean="0"/>
              <a:t>তবে </a:t>
            </a:r>
            <a:r>
              <a:rPr lang="as-IN" sz="2200" dirty="0"/>
              <a:t>মাত্র কয়েকটি আলফা-কণা তাদের </a:t>
            </a:r>
            <a:r>
              <a:rPr lang="as-IN" sz="2200" dirty="0" smtClean="0"/>
              <a:t>পথ</a:t>
            </a:r>
            <a:r>
              <a:rPr lang="bn-IN" sz="2200" dirty="0" smtClean="0"/>
              <a:t> থে</a:t>
            </a:r>
            <a:r>
              <a:rPr lang="as-IN" sz="2200" dirty="0" smtClean="0"/>
              <a:t>কে </a:t>
            </a:r>
            <a:r>
              <a:rPr lang="as-IN" sz="2200" dirty="0"/>
              <a:t>বেঁকে পিছন দিকে চলে যায় </a:t>
            </a:r>
            <a:endParaRPr lang="bn-IN" sz="2200" dirty="0" smtClean="0"/>
          </a:p>
          <a:p>
            <a:r>
              <a:rPr lang="as-IN" sz="2200" dirty="0" smtClean="0"/>
              <a:t>খুব </a:t>
            </a:r>
            <a:r>
              <a:rPr lang="as-IN" sz="2200" dirty="0"/>
              <a:t>কম সংখ্যক আলফা-কণা বিপরীত দিকে ফিরে আসে </a:t>
            </a:r>
            <a:endParaRPr lang="bn-IN"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3529" y="1915885"/>
            <a:ext cx="3362023" cy="3323771"/>
          </a:xfrm>
          <a:prstGeom prst="rect">
            <a:avLst/>
          </a:prstGeom>
        </p:spPr>
      </p:pic>
    </p:spTree>
    <p:extLst>
      <p:ext uri="{BB962C8B-B14F-4D97-AF65-F5344CB8AC3E}">
        <p14:creationId xmlns:p14="http://schemas.microsoft.com/office/powerpoint/2010/main" val="20114647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17715"/>
            <a:ext cx="12090400" cy="7257142"/>
          </a:xfrm>
        </p:spPr>
        <p:txBody>
          <a:bodyPr>
            <a:normAutofit/>
          </a:bodyPr>
          <a:lstStyle/>
          <a:p>
            <a:r>
              <a:rPr lang="as-IN" dirty="0">
                <a:solidFill>
                  <a:srgbClr val="FFFF00"/>
                </a:solidFill>
              </a:rPr>
              <a:t>এ পরীক্ষা থেকে রাদারফোর্ড নিম্নোক্ত সিদ্ধান্ত গ্রহণ করেন </a:t>
            </a:r>
            <a:r>
              <a:rPr lang="bn-IN" dirty="0" smtClean="0">
                <a:solidFill>
                  <a:srgbClr val="FFFF00"/>
                </a:solidFill>
              </a:rPr>
              <a:t/>
            </a:r>
            <a:br>
              <a:rPr lang="bn-IN" dirty="0" smtClean="0">
                <a:solidFill>
                  <a:srgbClr val="FFFF00"/>
                </a:solidFill>
              </a:rPr>
            </a:br>
            <a:r>
              <a:rPr lang="bn-IN" sz="4000" dirty="0"/>
              <a:t/>
            </a:r>
            <a:br>
              <a:rPr lang="bn-IN" sz="4000" dirty="0"/>
            </a:br>
            <a:r>
              <a:rPr lang="bn-IN" sz="2400" dirty="0" smtClean="0"/>
              <a:t>১</a:t>
            </a:r>
            <a:r>
              <a:rPr lang="bn-IN" sz="2800" dirty="0" smtClean="0"/>
              <a:t>।</a:t>
            </a:r>
            <a:r>
              <a:rPr lang="as-IN" sz="2800" dirty="0"/>
              <a:t>পরমাণুর অধিকাংশ স্থানে ফাঁকা </a:t>
            </a:r>
            <a:r>
              <a:rPr lang="bn-IN" sz="2800" dirty="0"/>
              <a:t>।</a:t>
            </a:r>
            <a:r>
              <a:rPr lang="as-IN" sz="2800" dirty="0"/>
              <a:t>যেহেতু আলফা-কণা তুলনায় ইলেকট্রনের ভর </a:t>
            </a:r>
            <a:r>
              <a:rPr lang="bn-IN" sz="2800" dirty="0"/>
              <a:t>অতি নগন্য , সেহেতু এই ফাঁকা স্থানে ইলেকট্রন থাকতে পারে ।</a:t>
            </a:r>
            <a:r>
              <a:rPr lang="as-IN" sz="2800" dirty="0"/>
              <a:t>তবে এরা আলফা কণার গতিপথের কোন পরিবর্তন ঘটাতে পারে না </a:t>
            </a:r>
            <a:r>
              <a:rPr lang="bn-IN" sz="2800" dirty="0"/>
              <a:t>।</a:t>
            </a:r>
            <a:br>
              <a:rPr lang="bn-IN" sz="2800" dirty="0"/>
            </a:br>
            <a:r>
              <a:rPr lang="bn-IN" sz="2800" dirty="0"/>
              <a:t>২।</a:t>
            </a:r>
            <a:r>
              <a:rPr lang="as-IN" sz="2800" dirty="0"/>
              <a:t> যেহেতু খুব কম সংখ্যক আলফা কণা বিপরীত দিকে ফিরে আসে এতে প্রমাণিত হয় ওই আলফা-কণা সোজাসোজি এর অপেক্ষা বহু ভারী কোন কিছুর সাথে সংঘর্ষে পতিত হয় বা তা দ্বারা বিকশিত হয়</a:t>
            </a:r>
            <a:r>
              <a:rPr lang="bn-IN" sz="2800" dirty="0"/>
              <a:t>।</a:t>
            </a:r>
            <a:r>
              <a:rPr lang="as-IN" sz="2800" dirty="0"/>
              <a:t> অর্থাৎ পরমাণুর</a:t>
            </a:r>
            <a:r>
              <a:rPr lang="bn-IN" sz="2800" dirty="0"/>
              <a:t>লফা</a:t>
            </a:r>
            <a:r>
              <a:rPr lang="as-IN" sz="2800" dirty="0"/>
              <a:t> কেন্দ্রে পরমাণুর অতিক্ষুদ্র স্থান দখল করে আছে </a:t>
            </a:r>
            <a:r>
              <a:rPr lang="bn-IN" sz="2800" dirty="0"/>
              <a:t>৩। </a:t>
            </a:r>
            <a:r>
              <a:rPr lang="as-IN" sz="2800" dirty="0"/>
              <a:t>আলফা কণা ধনাত্মক চার্জযুক্ত এবং সে ক্ষেত্রে বিকশিত হয় সেহেতু পরমাণু কেন্দ্রটি ধনাত্মক চার্জযুক্ত হবে</a:t>
            </a:r>
            <a:r>
              <a:rPr lang="bn-IN" sz="2800" dirty="0"/>
              <a:t>।</a:t>
            </a:r>
            <a:r>
              <a:rPr lang="as-IN" sz="2800" dirty="0"/>
              <a:t> তিনি ভারী এবং ধনাত্মক চার্জযুক্ত পরমাণুর নিউক্লিয়াস নামে নামকরণ করেন </a:t>
            </a:r>
            <a:r>
              <a:rPr lang="bn-IN" sz="2800" dirty="0"/>
              <a:t>।</a:t>
            </a:r>
            <a:br>
              <a:rPr lang="bn-IN" sz="2800" dirty="0"/>
            </a:br>
            <a:r>
              <a:rPr lang="bn-IN" sz="2800" dirty="0"/>
              <a:t>৪।</a:t>
            </a:r>
            <a:r>
              <a:rPr lang="as-IN" sz="2800" dirty="0"/>
              <a:t>আলফা কণার গতিপথের পরিবর্তন হিসেব করে দেখান যে পরমানুর নিউক্লিয়াসে ধনাত্মক চার্জের পরিমাণ মৌলের পারমাণবিক সংখ্যার সমান</a:t>
            </a:r>
            <a:endParaRPr lang="en-US" sz="2800" dirty="0"/>
          </a:p>
        </p:txBody>
      </p:sp>
    </p:spTree>
    <p:extLst>
      <p:ext uri="{BB962C8B-B14F-4D97-AF65-F5344CB8AC3E}">
        <p14:creationId xmlns:p14="http://schemas.microsoft.com/office/powerpoint/2010/main" val="1780412437"/>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2085" y="-189363"/>
            <a:ext cx="2899231" cy="1468800"/>
          </a:xfrm>
        </p:spPr>
        <p:txBody>
          <a:bodyPr/>
          <a:lstStyle/>
          <a:p>
            <a:r>
              <a:rPr lang="as-IN" i="1" dirty="0">
                <a:solidFill>
                  <a:srgbClr val="FFFF00"/>
                </a:solidFill>
              </a:rPr>
              <a:t>বাড়ির কাজ</a:t>
            </a:r>
            <a:endParaRPr lang="en-US" i="1" dirty="0">
              <a:solidFill>
                <a:srgbClr val="FFFF00"/>
              </a:solidFill>
            </a:endParaRPr>
          </a:p>
        </p:txBody>
      </p:sp>
      <p:sp>
        <p:nvSpPr>
          <p:cNvPr id="3" name="Text Placeholder 2"/>
          <p:cNvSpPr>
            <a:spLocks noGrp="1"/>
          </p:cNvSpPr>
          <p:nvPr>
            <p:ph type="body" idx="1"/>
          </p:nvPr>
        </p:nvSpPr>
        <p:spPr>
          <a:xfrm>
            <a:off x="787399" y="1874524"/>
            <a:ext cx="10853058" cy="860400"/>
          </a:xfrm>
        </p:spPr>
        <p:txBody>
          <a:bodyPr>
            <a:normAutofit/>
          </a:bodyPr>
          <a:lstStyle/>
          <a:p>
            <a:r>
              <a:rPr lang="bn-IN" sz="3600" dirty="0" smtClean="0"/>
              <a:t>১। </a:t>
            </a:r>
            <a:r>
              <a:rPr lang="as-IN" sz="3600" dirty="0" smtClean="0"/>
              <a:t>রাদারফোর্ডের </a:t>
            </a:r>
            <a:r>
              <a:rPr lang="as-IN" sz="3600" dirty="0"/>
              <a:t>পরমাণু মডেল </a:t>
            </a:r>
            <a:r>
              <a:rPr lang="bn-IN" sz="3600" dirty="0" smtClean="0"/>
              <a:t>কাকে বলে?</a:t>
            </a:r>
            <a:endParaRPr lang="en-US" sz="3600" dirty="0"/>
          </a:p>
          <a:p>
            <a:endParaRPr lang="en-US" dirty="0"/>
          </a:p>
        </p:txBody>
      </p:sp>
      <p:sp>
        <p:nvSpPr>
          <p:cNvPr id="5" name="Text Placeholder 2"/>
          <p:cNvSpPr txBox="1">
            <a:spLocks/>
          </p:cNvSpPr>
          <p:nvPr/>
        </p:nvSpPr>
        <p:spPr>
          <a:xfrm>
            <a:off x="787399" y="2899811"/>
            <a:ext cx="1085305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r>
              <a:rPr lang="bn-IN" sz="3600" dirty="0" smtClean="0"/>
              <a:t>২। </a:t>
            </a:r>
            <a:r>
              <a:rPr lang="as-IN" sz="3600" dirty="0"/>
              <a:t>রাদারফোর্ডের পরমাণু মডেলের </a:t>
            </a:r>
            <a:r>
              <a:rPr lang="as-IN" sz="3600" dirty="0" smtClean="0"/>
              <a:t>সীমাবদ্ধতা</a:t>
            </a:r>
            <a:r>
              <a:rPr lang="bn-IN" sz="3600" dirty="0" smtClean="0"/>
              <a:t> লিখ? </a:t>
            </a:r>
            <a:endParaRPr lang="en-US" sz="3600" dirty="0" smtClean="0"/>
          </a:p>
          <a:p>
            <a:endParaRPr lang="en-US" dirty="0"/>
          </a:p>
        </p:txBody>
      </p:sp>
      <p:sp>
        <p:nvSpPr>
          <p:cNvPr id="6" name="Text Placeholder 2"/>
          <p:cNvSpPr txBox="1">
            <a:spLocks/>
          </p:cNvSpPr>
          <p:nvPr/>
        </p:nvSpPr>
        <p:spPr>
          <a:xfrm>
            <a:off x="787399" y="3925098"/>
            <a:ext cx="1085305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r>
              <a:rPr lang="bn-IN" sz="3600" dirty="0" smtClean="0"/>
              <a:t>৩। </a:t>
            </a:r>
            <a:r>
              <a:rPr lang="as-IN" sz="3600" dirty="0"/>
              <a:t>রাদারফোর্ডের আলফা কণা বিচ্ছুরণ </a:t>
            </a:r>
            <a:r>
              <a:rPr lang="as-IN" sz="3600" dirty="0" smtClean="0"/>
              <a:t>পরীক্ষা</a:t>
            </a:r>
            <a:r>
              <a:rPr lang="bn-IN" sz="3600" dirty="0" smtClean="0"/>
              <a:t> কর? </a:t>
            </a:r>
            <a:endParaRPr lang="en-US" sz="3600" dirty="0" smtClean="0"/>
          </a:p>
          <a:p>
            <a:endParaRPr lang="en-US" dirty="0"/>
          </a:p>
        </p:txBody>
      </p:sp>
    </p:spTree>
    <p:extLst>
      <p:ext uri="{BB962C8B-B14F-4D97-AF65-F5344CB8AC3E}">
        <p14:creationId xmlns:p14="http://schemas.microsoft.com/office/powerpoint/2010/main" val="990912418"/>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TM16401371[[fn=Atlas]]</Template>
  <TotalTime>112</TotalTime>
  <Words>236</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Vrinda</vt:lpstr>
      <vt:lpstr>Celestial</vt:lpstr>
      <vt:lpstr>স্বাগতম</vt:lpstr>
      <vt:lpstr>শিক্ষক পরিচিতি</vt:lpstr>
      <vt:lpstr>PowerPoint Presentation</vt:lpstr>
      <vt:lpstr>শিখনফলঃ</vt:lpstr>
      <vt:lpstr>রাদারফোর্ডের পরমাণু মডেল কি? </vt:lpstr>
      <vt:lpstr>রাদারফোর্ডের পরমাণু মডেলের সীমাবদ্ধতা(Limiation of Rutherford's atomic model) রাদারফোর্ডের পরমাণু মডেলের প্রধান দুটি সীমাবদ্ধতা দেখা যায়। যেমন— বিজ্ঞানী নীলস বোর (Niels Bohr) জানান যে, ধনাত্মক চার্জ বাহী নিউক্লিয়াসকে কেন্দ্র করে ঋণাত্মক কার্যবাহী ইলেকট্রনগুলি বৃত্তাকার পথে আবর্তন করতে থাকলে তড়িৎ গতিবিদ্যার নিয়ম অনুযায়ী এগুলো থেকে সর্বদা শক্তি বিকিরণ হতে থাকবে। ফলে ইলেকট্রনগুলি শক্তি হারাবে এবং ঘুরতে ঘুরতে ক্রমশ নিউক্লিয়াসের দিকে এগিয়ে যাবে। একসময় ইলেকট্রনগুলি নিউক্লিয়াসের ওপর গিয়ে পড়বে। অর্থাৎ, পরমাণুর আর কোন ইলেকট্রনীয় গঠন থাকবে না। কিন্তু প্রকৃতপক্ষে তা হয় না যা রাদারফোর্ডের পরমাণু মডেলের সীমাবদ্ধতা ।</vt:lpstr>
      <vt:lpstr>রাদারফোর্ডের আলফা কণা বিচ্ছুরণ পরীক্ষা</vt:lpstr>
      <vt:lpstr>এ পরীক্ষা থেকে রাদারফোর্ড নিম্নোক্ত সিদ্ধান্ত গ্রহণ করেন   ১।পরমাণুর অধিকাংশ স্থানে ফাঁকা ।যেহেতু আলফা-কণা তুলনায় ইলেকট্রনের ভর অতি নগন্য , সেহেতু এই ফাঁকা স্থানে ইলেকট্রন থাকতে পারে ।তবে এরা আলফা কণার গতিপথের কোন পরিবর্তন ঘটাতে পারে না । ২। যেহেতু খুব কম সংখ্যক আলফা কণা বিপরীত দিকে ফিরে আসে এতে প্রমাণিত হয় ওই আলফা-কণা সোজাসোজি এর অপেক্ষা বহু ভারী কোন কিছুর সাথে সংঘর্ষে পতিত হয় বা তা দ্বারা বিকশিত হয়। অর্থাৎ পরমাণুরলফা কেন্দ্রে পরমাণুর অতিক্ষুদ্র স্থান দখল করে আছে ৩। আলফা কণা ধনাত্মক চার্জযুক্ত এবং সে ক্ষেত্রে বিকশিত হয় সেহেতু পরমাণু কেন্দ্রটি ধনাত্মক চার্জযুক্ত হবে। তিনি ভারী এবং ধনাত্মক চার্জযুক্ত পরমাণুর নিউক্লিয়াস নামে নামকরণ করেন । ৪।আলফা কণার গতিপথের পরিবর্তন হিসেব করে দেখান যে পরমানুর নিউক্লিয়াসে ধনাত্মক চার্জের পরিমাণ মৌলের পারমাণবিক সংখ্যার সমান</vt:lpstr>
      <vt:lpstr>বাড়ির কাজ</vt:lpstr>
      <vt:lpstr>ধন্যবাদ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User</dc:creator>
  <cp:lastModifiedBy>User</cp:lastModifiedBy>
  <cp:revision>11</cp:revision>
  <dcterms:created xsi:type="dcterms:W3CDTF">2020-07-20T15:59:12Z</dcterms:created>
  <dcterms:modified xsi:type="dcterms:W3CDTF">2020-07-23T15:55:15Z</dcterms:modified>
</cp:coreProperties>
</file>